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307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2668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281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68572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altLang="zh-TW" smtClean="0"/>
              <a:t>‹#›</a:t>
            </a:fld>
            <a:endParaRPr lang="en-US" altLang="zh-TW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3808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3630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68549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00005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9883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82464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21362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449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676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6596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397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3458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5306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3171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5251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8375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13745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jpg"/><Relationship Id="rId3" Type="http://schemas.openxmlformats.org/officeDocument/2006/relationships/image" Target="../media/image30.jp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35649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>
                <a:solidFill>
                  <a:srgbClr val="616E52"/>
                </a:solidFill>
                <a:latin typeface="Time NEWS ROMAN"/>
                <a:cs typeface="Arial" panose="020B0604020202020204" pitchFamily="34" charset="0"/>
                <a:hlinkClick r:id="rId2"/>
              </a:rPr>
              <a:t>Louis Lu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https://github.com/navassherif98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30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10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5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322395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787028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308598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 dirty="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latin typeface="Arial"/>
                <a:cs typeface="Arial"/>
              </a:rPr>
              <a:t>EDA </a:t>
            </a:r>
            <a:r>
              <a:rPr sz="8000" spc="-50" dirty="0">
                <a:latin typeface="Arial"/>
                <a:cs typeface="Arial"/>
              </a:rPr>
              <a:t>with</a:t>
            </a:r>
            <a:r>
              <a:rPr sz="8000" spc="-1315" dirty="0">
                <a:latin typeface="Arial"/>
                <a:cs typeface="Arial"/>
              </a:rPr>
              <a:t> </a:t>
            </a:r>
            <a:r>
              <a:rPr sz="8000" spc="-1270" dirty="0">
                <a:latin typeface="Arial"/>
                <a:cs typeface="Arial"/>
              </a:rPr>
              <a:t>SQL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10284875" cy="1186735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lang="en-US" u="heavy" spc="-495" dirty="0">
                <a:uFill>
                  <a:solidFill>
                    <a:srgbClr val="7D7D7D"/>
                  </a:solidFill>
                </a:uFill>
              </a:rPr>
              <a:t> 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093153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r>
              <a:rPr lang="en-US" sz="2200" dirty="0"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chemeClr val="tx1"/>
                </a:solidFill>
              </a:rPr>
              <a:t>Interactive </a:t>
            </a:r>
            <a:r>
              <a:rPr sz="8000" spc="-320" dirty="0">
                <a:solidFill>
                  <a:schemeClr val="tx1"/>
                </a:solidFill>
              </a:rPr>
              <a:t>Map</a:t>
            </a:r>
            <a:r>
              <a:rPr sz="8000" spc="-1010" dirty="0">
                <a:solidFill>
                  <a:schemeClr val="tx1"/>
                </a:solidFill>
              </a:rPr>
              <a:t> </a:t>
            </a:r>
            <a:r>
              <a:rPr sz="8000" spc="-50" dirty="0">
                <a:solidFill>
                  <a:schemeClr val="tx1"/>
                </a:solidFill>
              </a:rPr>
              <a:t>with  </a:t>
            </a:r>
            <a:r>
              <a:rPr sz="8000" spc="-405" dirty="0">
                <a:solidFill>
                  <a:schemeClr val="tx1"/>
                </a:solidFill>
              </a:rPr>
              <a:t>Folium</a:t>
            </a:r>
            <a:endParaRPr sz="800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chemeClr val="tx1"/>
                </a:solidFill>
              </a:rPr>
              <a:t>Build </a:t>
            </a:r>
            <a:r>
              <a:rPr sz="8000" spc="-685" dirty="0">
                <a:solidFill>
                  <a:schemeClr val="tx1"/>
                </a:solidFill>
              </a:rPr>
              <a:t>a </a:t>
            </a:r>
            <a:r>
              <a:rPr sz="8000" spc="-530" dirty="0">
                <a:solidFill>
                  <a:schemeClr val="tx1"/>
                </a:solidFill>
              </a:rPr>
              <a:t>Dashboard</a:t>
            </a:r>
            <a:r>
              <a:rPr sz="8000" spc="-700" dirty="0">
                <a:solidFill>
                  <a:schemeClr val="tx1"/>
                </a:solidFill>
              </a:rPr>
              <a:t> </a:t>
            </a:r>
            <a:r>
              <a:rPr sz="8000" spc="-50" dirty="0">
                <a:solidFill>
                  <a:schemeClr val="tx1"/>
                </a:solidFill>
              </a:rPr>
              <a:t>with  </a:t>
            </a:r>
            <a:r>
              <a:rPr sz="8000" spc="-315" dirty="0">
                <a:solidFill>
                  <a:schemeClr val="tx1"/>
                </a:solidFill>
              </a:rPr>
              <a:t>Plotly</a:t>
            </a:r>
            <a:r>
              <a:rPr sz="8000" spc="-580" dirty="0">
                <a:solidFill>
                  <a:schemeClr val="tx1"/>
                </a:solidFill>
              </a:rPr>
              <a:t> </a:t>
            </a:r>
            <a:r>
              <a:rPr sz="8000" spc="-730" dirty="0">
                <a:solidFill>
                  <a:schemeClr val="tx1"/>
                </a:solidFill>
              </a:rPr>
              <a:t>Dash</a:t>
            </a:r>
            <a:endParaRPr sz="800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03312" y="2052918"/>
            <a:ext cx="8946541" cy="1342614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Predictive</a:t>
            </a:r>
            <a:r>
              <a:rPr spc="-7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7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 </a:t>
            </a:r>
            <a:r>
              <a:rPr spc="-42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latin typeface="Arial"/>
                <a:cs typeface="Arial"/>
              </a:rPr>
              <a:t>GRIDSEARCHCV(CV=10)	</a:t>
            </a:r>
            <a:r>
              <a:rPr sz="2400" spc="-200" dirty="0">
                <a:latin typeface="Arial"/>
                <a:cs typeface="Arial"/>
              </a:rPr>
              <a:t>ON	</a:t>
            </a:r>
            <a:r>
              <a:rPr sz="2400" spc="-160" dirty="0">
                <a:latin typeface="Arial"/>
                <a:cs typeface="Arial"/>
              </a:rPr>
              <a:t>LOGISTIC	</a:t>
            </a:r>
            <a:r>
              <a:rPr sz="2400" spc="-190" dirty="0">
                <a:latin typeface="Arial"/>
                <a:cs typeface="Arial"/>
              </a:rPr>
              <a:t>REGRESSION,	</a:t>
            </a:r>
            <a:r>
              <a:rPr sz="2400" spc="-95" dirty="0">
                <a:latin typeface="Arial"/>
                <a:cs typeface="Arial"/>
              </a:rPr>
              <a:t>SVM,	</a:t>
            </a:r>
            <a:r>
              <a:rPr sz="2400" spc="-150" dirty="0">
                <a:latin typeface="Arial"/>
                <a:cs typeface="Arial"/>
              </a:rPr>
              <a:t>DECISION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latin typeface="Arial"/>
                <a:cs typeface="Arial"/>
              </a:rPr>
              <a:t>TREE,	</a:t>
            </a:r>
            <a:r>
              <a:rPr sz="2400" spc="-155" dirty="0">
                <a:latin typeface="Arial"/>
                <a:cs typeface="Arial"/>
              </a:rPr>
              <a:t>AND	</a:t>
            </a:r>
            <a:r>
              <a:rPr sz="2400" spc="-180" dirty="0">
                <a:latin typeface="Arial"/>
                <a:cs typeface="Arial"/>
              </a:rPr>
              <a:t>KNN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latin typeface="Arial"/>
                <a:cs typeface="Arial"/>
              </a:rPr>
              <a:t>Methodology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latin typeface="Arial"/>
                <a:cs typeface="Arial"/>
              </a:rPr>
              <a:t>OVERVIEW </a:t>
            </a:r>
            <a:r>
              <a:rPr sz="2400" spc="-285" dirty="0">
                <a:latin typeface="Arial"/>
                <a:cs typeface="Arial"/>
              </a:rPr>
              <a:t>OF </a:t>
            </a:r>
            <a:r>
              <a:rPr sz="2400" spc="-340" dirty="0">
                <a:latin typeface="Arial"/>
                <a:cs typeface="Arial"/>
              </a:rPr>
              <a:t>DATA </a:t>
            </a:r>
            <a:r>
              <a:rPr sz="2400" spc="-140" dirty="0">
                <a:latin typeface="Arial"/>
                <a:cs typeface="Arial"/>
              </a:rPr>
              <a:t>COLLECTION, </a:t>
            </a:r>
            <a:r>
              <a:rPr sz="2400" spc="-95" dirty="0">
                <a:latin typeface="Arial"/>
                <a:cs typeface="Arial"/>
              </a:rPr>
              <a:t>WRANGLING,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VISUALIZATION,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latin typeface="Arial"/>
                <a:cs typeface="Arial"/>
              </a:rPr>
              <a:t>DASHBOARD,	</a:t>
            </a:r>
            <a:r>
              <a:rPr sz="2400" spc="-155" dirty="0">
                <a:latin typeface="Arial"/>
                <a:cs typeface="Arial"/>
              </a:rPr>
              <a:t>AND	</a:t>
            </a:r>
            <a:r>
              <a:rPr sz="2400" spc="-140" dirty="0">
                <a:latin typeface="Arial"/>
                <a:cs typeface="Arial"/>
              </a:rPr>
              <a:t>MODEL	</a:t>
            </a:r>
            <a:r>
              <a:rPr sz="2400" spc="-150" dirty="0">
                <a:latin typeface="Arial"/>
                <a:cs typeface="Arial"/>
              </a:rPr>
              <a:t>METHODS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2597</Words>
  <Application>Microsoft Office PowerPoint</Application>
  <PresentationFormat>宽屏</PresentationFormat>
  <Paragraphs>264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5" baseType="lpstr">
      <vt:lpstr>Carlito</vt:lpstr>
      <vt:lpstr>Time NEWS ROMAN</vt:lpstr>
      <vt:lpstr>Arial</vt:lpstr>
      <vt:lpstr>Bahnschrift Condensed</vt:lpstr>
      <vt:lpstr>Bahnschrift Light SemiCondensed</vt:lpstr>
      <vt:lpstr>Calibri</vt:lpstr>
      <vt:lpstr>Century Gothic</vt:lpstr>
      <vt:lpstr>Wingdings 3</vt:lpstr>
      <vt:lpstr>离子</vt:lpstr>
      <vt:lpstr>PowerPoint 演示文稿</vt:lpstr>
      <vt:lpstr>Outline </vt:lpstr>
      <vt:lpstr>Executive  Summary </vt:lpstr>
      <vt:lpstr>Introduction</vt:lpstr>
      <vt:lpstr>Methodology </vt:lpstr>
      <vt:lpstr>PowerPoint 演示文稿</vt:lpstr>
      <vt:lpstr>Data Collection Overview</vt:lpstr>
      <vt:lpstr>Filter data to only  include Falcon 9  launches</vt:lpstr>
      <vt:lpstr>PowerPoint 演示文稿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演示文稿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演示文稿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演示文稿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louis lu</cp:lastModifiedBy>
  <cp:revision>2</cp:revision>
  <dcterms:created xsi:type="dcterms:W3CDTF">2021-08-26T16:53:12Z</dcterms:created>
  <dcterms:modified xsi:type="dcterms:W3CDTF">2025-10-29T13:15:15Z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