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9" r:id="rId2"/>
    <p:sldId id="258" r:id="rId3"/>
    <p:sldId id="260" r:id="rId4"/>
    <p:sldId id="262" r:id="rId5"/>
    <p:sldId id="263" r:id="rId6"/>
    <p:sldId id="264" r:id="rId7"/>
    <p:sldId id="266"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3A5E"/>
    <a:srgbClr val="69D0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68" autoAdjust="0"/>
    <p:restoredTop sz="94660"/>
  </p:normalViewPr>
  <p:slideViewPr>
    <p:cSldViewPr snapToGrid="0">
      <p:cViewPr>
        <p:scale>
          <a:sx n="75" d="100"/>
          <a:sy n="75" d="100"/>
        </p:scale>
        <p:origin x="-174"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240CCA-C268-4370-A95F-7221A7A3F204}" type="datetimeFigureOut">
              <a:rPr lang="fr-FR" smtClean="0"/>
              <a:t>28/06/2023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0EC691-B462-4EE3-ACAC-2798B7B5724E}" type="slidenum">
              <a:rPr lang="fr-FR" smtClean="0"/>
              <a:t>‹N°›</a:t>
            </a:fld>
            <a:endParaRPr lang="fr-FR"/>
          </a:p>
        </p:txBody>
      </p:sp>
    </p:spTree>
    <p:extLst>
      <p:ext uri="{BB962C8B-B14F-4D97-AF65-F5344CB8AC3E}">
        <p14:creationId xmlns:p14="http://schemas.microsoft.com/office/powerpoint/2010/main" val="3864444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E32656-6153-0648-9725-A3BB6B09B04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3953D8B-FDA7-E156-9079-5B294B938C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FFD1E89-2BF1-4105-E4D0-8D71DA16FAD1}"/>
              </a:ext>
            </a:extLst>
          </p:cNvPr>
          <p:cNvSpPr>
            <a:spLocks noGrp="1"/>
          </p:cNvSpPr>
          <p:nvPr>
            <p:ph type="dt" sz="half" idx="10"/>
          </p:nvPr>
        </p:nvSpPr>
        <p:spPr/>
        <p:txBody>
          <a:bodyPr/>
          <a:lstStyle/>
          <a:p>
            <a:fld id="{5EEA7CC3-BBEA-4818-8576-4D6AD65F6474}" type="datetimeFigureOut">
              <a:rPr lang="fr-FR" smtClean="0"/>
              <a:t>28/06/2023</a:t>
            </a:fld>
            <a:endParaRPr lang="fr-FR"/>
          </a:p>
        </p:txBody>
      </p:sp>
      <p:sp>
        <p:nvSpPr>
          <p:cNvPr id="5" name="Espace réservé du pied de page 4">
            <a:extLst>
              <a:ext uri="{FF2B5EF4-FFF2-40B4-BE49-F238E27FC236}">
                <a16:creationId xmlns:a16="http://schemas.microsoft.com/office/drawing/2014/main" id="{7DAE07A5-FB27-B99E-B509-51D33306171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7C3026C-7D0D-4DF8-10AD-0D70AF0EEDC0}"/>
              </a:ext>
            </a:extLst>
          </p:cNvPr>
          <p:cNvSpPr>
            <a:spLocks noGrp="1"/>
          </p:cNvSpPr>
          <p:nvPr>
            <p:ph type="sldNum" sz="quarter" idx="12"/>
          </p:nvPr>
        </p:nvSpPr>
        <p:spPr/>
        <p:txBody>
          <a:bodyPr/>
          <a:lstStyle/>
          <a:p>
            <a:fld id="{BD649A08-919B-44DD-B957-A5ABF8A0B51C}" type="slidenum">
              <a:rPr lang="fr-FR" smtClean="0"/>
              <a:t>‹N°›</a:t>
            </a:fld>
            <a:endParaRPr lang="fr-FR"/>
          </a:p>
        </p:txBody>
      </p:sp>
    </p:spTree>
    <p:extLst>
      <p:ext uri="{BB962C8B-B14F-4D97-AF65-F5344CB8AC3E}">
        <p14:creationId xmlns:p14="http://schemas.microsoft.com/office/powerpoint/2010/main" val="4041283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E7C0B4-A07F-860A-2707-EF7029EB325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03F12B4-D867-F491-2646-66260AD939A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F0FF5A2-8330-11FD-47F4-6971DBC95B04}"/>
              </a:ext>
            </a:extLst>
          </p:cNvPr>
          <p:cNvSpPr>
            <a:spLocks noGrp="1"/>
          </p:cNvSpPr>
          <p:nvPr>
            <p:ph type="dt" sz="half" idx="10"/>
          </p:nvPr>
        </p:nvSpPr>
        <p:spPr/>
        <p:txBody>
          <a:bodyPr/>
          <a:lstStyle/>
          <a:p>
            <a:fld id="{5EEA7CC3-BBEA-4818-8576-4D6AD65F6474}" type="datetimeFigureOut">
              <a:rPr lang="fr-FR" smtClean="0"/>
              <a:t>28/06/2023</a:t>
            </a:fld>
            <a:endParaRPr lang="fr-FR"/>
          </a:p>
        </p:txBody>
      </p:sp>
      <p:sp>
        <p:nvSpPr>
          <p:cNvPr id="5" name="Espace réservé du pied de page 4">
            <a:extLst>
              <a:ext uri="{FF2B5EF4-FFF2-40B4-BE49-F238E27FC236}">
                <a16:creationId xmlns:a16="http://schemas.microsoft.com/office/drawing/2014/main" id="{9E35C762-1683-223B-BA4E-E01EC3ED1B5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7C891D0-D8F1-F3C8-28EB-5DF0B81E8016}"/>
              </a:ext>
            </a:extLst>
          </p:cNvPr>
          <p:cNvSpPr>
            <a:spLocks noGrp="1"/>
          </p:cNvSpPr>
          <p:nvPr>
            <p:ph type="sldNum" sz="quarter" idx="12"/>
          </p:nvPr>
        </p:nvSpPr>
        <p:spPr/>
        <p:txBody>
          <a:bodyPr/>
          <a:lstStyle/>
          <a:p>
            <a:fld id="{BD649A08-919B-44DD-B957-A5ABF8A0B51C}" type="slidenum">
              <a:rPr lang="fr-FR" smtClean="0"/>
              <a:t>‹N°›</a:t>
            </a:fld>
            <a:endParaRPr lang="fr-FR"/>
          </a:p>
        </p:txBody>
      </p:sp>
    </p:spTree>
    <p:extLst>
      <p:ext uri="{BB962C8B-B14F-4D97-AF65-F5344CB8AC3E}">
        <p14:creationId xmlns:p14="http://schemas.microsoft.com/office/powerpoint/2010/main" val="1173009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358D17E-4D39-F1D2-1764-589B82EF4F01}"/>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745A71D-E656-6A17-10B6-412C8AC4CA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CE0D6A8-79A9-D59E-70C1-8C734E94010A}"/>
              </a:ext>
            </a:extLst>
          </p:cNvPr>
          <p:cNvSpPr>
            <a:spLocks noGrp="1"/>
          </p:cNvSpPr>
          <p:nvPr>
            <p:ph type="dt" sz="half" idx="10"/>
          </p:nvPr>
        </p:nvSpPr>
        <p:spPr/>
        <p:txBody>
          <a:bodyPr/>
          <a:lstStyle/>
          <a:p>
            <a:fld id="{5EEA7CC3-BBEA-4818-8576-4D6AD65F6474}" type="datetimeFigureOut">
              <a:rPr lang="fr-FR" smtClean="0"/>
              <a:t>28/06/2023</a:t>
            </a:fld>
            <a:endParaRPr lang="fr-FR"/>
          </a:p>
        </p:txBody>
      </p:sp>
      <p:sp>
        <p:nvSpPr>
          <p:cNvPr id="5" name="Espace réservé du pied de page 4">
            <a:extLst>
              <a:ext uri="{FF2B5EF4-FFF2-40B4-BE49-F238E27FC236}">
                <a16:creationId xmlns:a16="http://schemas.microsoft.com/office/drawing/2014/main" id="{0B184B8C-224F-7752-CE4C-E05AE4E4153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1B27758-998D-C77E-A23E-C13419CFD022}"/>
              </a:ext>
            </a:extLst>
          </p:cNvPr>
          <p:cNvSpPr>
            <a:spLocks noGrp="1"/>
          </p:cNvSpPr>
          <p:nvPr>
            <p:ph type="sldNum" sz="quarter" idx="12"/>
          </p:nvPr>
        </p:nvSpPr>
        <p:spPr/>
        <p:txBody>
          <a:bodyPr/>
          <a:lstStyle/>
          <a:p>
            <a:fld id="{BD649A08-919B-44DD-B957-A5ABF8A0B51C}" type="slidenum">
              <a:rPr lang="fr-FR" smtClean="0"/>
              <a:t>‹N°›</a:t>
            </a:fld>
            <a:endParaRPr lang="fr-FR"/>
          </a:p>
        </p:txBody>
      </p:sp>
    </p:spTree>
    <p:extLst>
      <p:ext uri="{BB962C8B-B14F-4D97-AF65-F5344CB8AC3E}">
        <p14:creationId xmlns:p14="http://schemas.microsoft.com/office/powerpoint/2010/main" val="2096369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C3BB27-0966-8B70-1683-6B006FD861B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2738DA0-5AC8-721D-E6A2-829C44840B6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7BDD836-8E7F-9536-9785-940661C8F334}"/>
              </a:ext>
            </a:extLst>
          </p:cNvPr>
          <p:cNvSpPr>
            <a:spLocks noGrp="1"/>
          </p:cNvSpPr>
          <p:nvPr>
            <p:ph type="dt" sz="half" idx="10"/>
          </p:nvPr>
        </p:nvSpPr>
        <p:spPr/>
        <p:txBody>
          <a:bodyPr/>
          <a:lstStyle/>
          <a:p>
            <a:fld id="{5EEA7CC3-BBEA-4818-8576-4D6AD65F6474}" type="datetimeFigureOut">
              <a:rPr lang="fr-FR" smtClean="0"/>
              <a:t>28/06/2023</a:t>
            </a:fld>
            <a:endParaRPr lang="fr-FR"/>
          </a:p>
        </p:txBody>
      </p:sp>
      <p:sp>
        <p:nvSpPr>
          <p:cNvPr id="5" name="Espace réservé du pied de page 4">
            <a:extLst>
              <a:ext uri="{FF2B5EF4-FFF2-40B4-BE49-F238E27FC236}">
                <a16:creationId xmlns:a16="http://schemas.microsoft.com/office/drawing/2014/main" id="{080DB150-58AC-616A-8989-4D1F91CA341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E1E05A4-2CF8-7A4D-CAC3-8DD059C47342}"/>
              </a:ext>
            </a:extLst>
          </p:cNvPr>
          <p:cNvSpPr>
            <a:spLocks noGrp="1"/>
          </p:cNvSpPr>
          <p:nvPr>
            <p:ph type="sldNum" sz="quarter" idx="12"/>
          </p:nvPr>
        </p:nvSpPr>
        <p:spPr/>
        <p:txBody>
          <a:bodyPr/>
          <a:lstStyle/>
          <a:p>
            <a:fld id="{BD649A08-919B-44DD-B957-A5ABF8A0B51C}" type="slidenum">
              <a:rPr lang="fr-FR" smtClean="0"/>
              <a:t>‹N°›</a:t>
            </a:fld>
            <a:endParaRPr lang="fr-FR"/>
          </a:p>
        </p:txBody>
      </p:sp>
    </p:spTree>
    <p:extLst>
      <p:ext uri="{BB962C8B-B14F-4D97-AF65-F5344CB8AC3E}">
        <p14:creationId xmlns:p14="http://schemas.microsoft.com/office/powerpoint/2010/main" val="150487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E8A72A-FB14-AA3C-AC2E-3FCC07654CE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F5ABD98-1BCA-0DF7-3D62-D385DB587D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126B752-93AA-2D0C-B144-0BF0681DE9FF}"/>
              </a:ext>
            </a:extLst>
          </p:cNvPr>
          <p:cNvSpPr>
            <a:spLocks noGrp="1"/>
          </p:cNvSpPr>
          <p:nvPr>
            <p:ph type="dt" sz="half" idx="10"/>
          </p:nvPr>
        </p:nvSpPr>
        <p:spPr/>
        <p:txBody>
          <a:bodyPr/>
          <a:lstStyle/>
          <a:p>
            <a:fld id="{5EEA7CC3-BBEA-4818-8576-4D6AD65F6474}" type="datetimeFigureOut">
              <a:rPr lang="fr-FR" smtClean="0"/>
              <a:t>28/06/2023</a:t>
            </a:fld>
            <a:endParaRPr lang="fr-FR"/>
          </a:p>
        </p:txBody>
      </p:sp>
      <p:sp>
        <p:nvSpPr>
          <p:cNvPr id="5" name="Espace réservé du pied de page 4">
            <a:extLst>
              <a:ext uri="{FF2B5EF4-FFF2-40B4-BE49-F238E27FC236}">
                <a16:creationId xmlns:a16="http://schemas.microsoft.com/office/drawing/2014/main" id="{F520027D-B340-5313-BBEF-08A109133F6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F513484-1191-10F7-CDA6-6BAFDCCFA722}"/>
              </a:ext>
            </a:extLst>
          </p:cNvPr>
          <p:cNvSpPr>
            <a:spLocks noGrp="1"/>
          </p:cNvSpPr>
          <p:nvPr>
            <p:ph type="sldNum" sz="quarter" idx="12"/>
          </p:nvPr>
        </p:nvSpPr>
        <p:spPr/>
        <p:txBody>
          <a:bodyPr/>
          <a:lstStyle/>
          <a:p>
            <a:fld id="{BD649A08-919B-44DD-B957-A5ABF8A0B51C}" type="slidenum">
              <a:rPr lang="fr-FR" smtClean="0"/>
              <a:t>‹N°›</a:t>
            </a:fld>
            <a:endParaRPr lang="fr-FR"/>
          </a:p>
        </p:txBody>
      </p:sp>
    </p:spTree>
    <p:extLst>
      <p:ext uri="{BB962C8B-B14F-4D97-AF65-F5344CB8AC3E}">
        <p14:creationId xmlns:p14="http://schemas.microsoft.com/office/powerpoint/2010/main" val="2951665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634AF3-99B6-941A-91E6-669905B1F73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7D710A-4069-547B-B39D-8046A7EB715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8785365-5E4F-973C-7F9F-28FD8C2D587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89E3DA9-115A-47F8-C9B4-F24387C87714}"/>
              </a:ext>
            </a:extLst>
          </p:cNvPr>
          <p:cNvSpPr>
            <a:spLocks noGrp="1"/>
          </p:cNvSpPr>
          <p:nvPr>
            <p:ph type="dt" sz="half" idx="10"/>
          </p:nvPr>
        </p:nvSpPr>
        <p:spPr/>
        <p:txBody>
          <a:bodyPr/>
          <a:lstStyle/>
          <a:p>
            <a:fld id="{5EEA7CC3-BBEA-4818-8576-4D6AD65F6474}" type="datetimeFigureOut">
              <a:rPr lang="fr-FR" smtClean="0"/>
              <a:t>28/06/2023</a:t>
            </a:fld>
            <a:endParaRPr lang="fr-FR"/>
          </a:p>
        </p:txBody>
      </p:sp>
      <p:sp>
        <p:nvSpPr>
          <p:cNvPr id="6" name="Espace réservé du pied de page 5">
            <a:extLst>
              <a:ext uri="{FF2B5EF4-FFF2-40B4-BE49-F238E27FC236}">
                <a16:creationId xmlns:a16="http://schemas.microsoft.com/office/drawing/2014/main" id="{8C3F080A-B42B-0C8D-C012-C4BD32659B8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4E60055-95DD-1968-7B01-90002F5CC5A0}"/>
              </a:ext>
            </a:extLst>
          </p:cNvPr>
          <p:cNvSpPr>
            <a:spLocks noGrp="1"/>
          </p:cNvSpPr>
          <p:nvPr>
            <p:ph type="sldNum" sz="quarter" idx="12"/>
          </p:nvPr>
        </p:nvSpPr>
        <p:spPr/>
        <p:txBody>
          <a:bodyPr/>
          <a:lstStyle/>
          <a:p>
            <a:fld id="{BD649A08-919B-44DD-B957-A5ABF8A0B51C}" type="slidenum">
              <a:rPr lang="fr-FR" smtClean="0"/>
              <a:t>‹N°›</a:t>
            </a:fld>
            <a:endParaRPr lang="fr-FR"/>
          </a:p>
        </p:txBody>
      </p:sp>
    </p:spTree>
    <p:extLst>
      <p:ext uri="{BB962C8B-B14F-4D97-AF65-F5344CB8AC3E}">
        <p14:creationId xmlns:p14="http://schemas.microsoft.com/office/powerpoint/2010/main" val="3959105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C1EC82-BBE9-3F27-68FD-0D7083C9295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E63BE13-0885-4202-C026-32D4B868F6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63D10D7-D6CA-070E-8F11-6C1156112DC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216E018-ABEA-A3B6-40AF-3950048F05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F94FB9F-65D6-3527-4DE4-34906950BBB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BBC78A8-2DD9-4CA1-DCDB-B9C9DDE90597}"/>
              </a:ext>
            </a:extLst>
          </p:cNvPr>
          <p:cNvSpPr>
            <a:spLocks noGrp="1"/>
          </p:cNvSpPr>
          <p:nvPr>
            <p:ph type="dt" sz="half" idx="10"/>
          </p:nvPr>
        </p:nvSpPr>
        <p:spPr/>
        <p:txBody>
          <a:bodyPr/>
          <a:lstStyle/>
          <a:p>
            <a:fld id="{5EEA7CC3-BBEA-4818-8576-4D6AD65F6474}" type="datetimeFigureOut">
              <a:rPr lang="fr-FR" smtClean="0"/>
              <a:t>28/06/2023</a:t>
            </a:fld>
            <a:endParaRPr lang="fr-FR"/>
          </a:p>
        </p:txBody>
      </p:sp>
      <p:sp>
        <p:nvSpPr>
          <p:cNvPr id="8" name="Espace réservé du pied de page 7">
            <a:extLst>
              <a:ext uri="{FF2B5EF4-FFF2-40B4-BE49-F238E27FC236}">
                <a16:creationId xmlns:a16="http://schemas.microsoft.com/office/drawing/2014/main" id="{13A7B221-6BB3-89AF-2F53-49CD1DC91F5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D24BB3D-20E7-2FA3-D7C6-3B780DABF468}"/>
              </a:ext>
            </a:extLst>
          </p:cNvPr>
          <p:cNvSpPr>
            <a:spLocks noGrp="1"/>
          </p:cNvSpPr>
          <p:nvPr>
            <p:ph type="sldNum" sz="quarter" idx="12"/>
          </p:nvPr>
        </p:nvSpPr>
        <p:spPr/>
        <p:txBody>
          <a:bodyPr/>
          <a:lstStyle/>
          <a:p>
            <a:fld id="{BD649A08-919B-44DD-B957-A5ABF8A0B51C}" type="slidenum">
              <a:rPr lang="fr-FR" smtClean="0"/>
              <a:t>‹N°›</a:t>
            </a:fld>
            <a:endParaRPr lang="fr-FR"/>
          </a:p>
        </p:txBody>
      </p:sp>
    </p:spTree>
    <p:extLst>
      <p:ext uri="{BB962C8B-B14F-4D97-AF65-F5344CB8AC3E}">
        <p14:creationId xmlns:p14="http://schemas.microsoft.com/office/powerpoint/2010/main" val="2341433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0EF99D-BE35-7213-8693-04AE96B85AE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8A5E985-B5B2-1871-2749-BF64D0E26D9A}"/>
              </a:ext>
            </a:extLst>
          </p:cNvPr>
          <p:cNvSpPr>
            <a:spLocks noGrp="1"/>
          </p:cNvSpPr>
          <p:nvPr>
            <p:ph type="dt" sz="half" idx="10"/>
          </p:nvPr>
        </p:nvSpPr>
        <p:spPr/>
        <p:txBody>
          <a:bodyPr/>
          <a:lstStyle/>
          <a:p>
            <a:fld id="{5EEA7CC3-BBEA-4818-8576-4D6AD65F6474}" type="datetimeFigureOut">
              <a:rPr lang="fr-FR" smtClean="0"/>
              <a:t>28/06/2023</a:t>
            </a:fld>
            <a:endParaRPr lang="fr-FR"/>
          </a:p>
        </p:txBody>
      </p:sp>
      <p:sp>
        <p:nvSpPr>
          <p:cNvPr id="4" name="Espace réservé du pied de page 3">
            <a:extLst>
              <a:ext uri="{FF2B5EF4-FFF2-40B4-BE49-F238E27FC236}">
                <a16:creationId xmlns:a16="http://schemas.microsoft.com/office/drawing/2014/main" id="{A4CA3094-E8FC-E5BE-002B-1EF7B31AFFA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2E997E1-F82A-87FE-5420-378255CBC5C8}"/>
              </a:ext>
            </a:extLst>
          </p:cNvPr>
          <p:cNvSpPr>
            <a:spLocks noGrp="1"/>
          </p:cNvSpPr>
          <p:nvPr>
            <p:ph type="sldNum" sz="quarter" idx="12"/>
          </p:nvPr>
        </p:nvSpPr>
        <p:spPr/>
        <p:txBody>
          <a:bodyPr/>
          <a:lstStyle/>
          <a:p>
            <a:fld id="{BD649A08-919B-44DD-B957-A5ABF8A0B51C}" type="slidenum">
              <a:rPr lang="fr-FR" smtClean="0"/>
              <a:t>‹N°›</a:t>
            </a:fld>
            <a:endParaRPr lang="fr-FR"/>
          </a:p>
        </p:txBody>
      </p:sp>
    </p:spTree>
    <p:extLst>
      <p:ext uri="{BB962C8B-B14F-4D97-AF65-F5344CB8AC3E}">
        <p14:creationId xmlns:p14="http://schemas.microsoft.com/office/powerpoint/2010/main" val="85577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91DF5A0-5919-D2B4-F13A-DD429BCD334F}"/>
              </a:ext>
            </a:extLst>
          </p:cNvPr>
          <p:cNvSpPr>
            <a:spLocks noGrp="1"/>
          </p:cNvSpPr>
          <p:nvPr>
            <p:ph type="dt" sz="half" idx="10"/>
          </p:nvPr>
        </p:nvSpPr>
        <p:spPr/>
        <p:txBody>
          <a:bodyPr/>
          <a:lstStyle/>
          <a:p>
            <a:fld id="{5EEA7CC3-BBEA-4818-8576-4D6AD65F6474}" type="datetimeFigureOut">
              <a:rPr lang="fr-FR" smtClean="0"/>
              <a:t>28/06/2023</a:t>
            </a:fld>
            <a:endParaRPr lang="fr-FR"/>
          </a:p>
        </p:txBody>
      </p:sp>
      <p:sp>
        <p:nvSpPr>
          <p:cNvPr id="3" name="Espace réservé du pied de page 2">
            <a:extLst>
              <a:ext uri="{FF2B5EF4-FFF2-40B4-BE49-F238E27FC236}">
                <a16:creationId xmlns:a16="http://schemas.microsoft.com/office/drawing/2014/main" id="{28B633C6-9922-8636-C5D8-6562D1DB7FA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296AA8B-EF6D-0636-ABBA-86363E30F7F4}"/>
              </a:ext>
            </a:extLst>
          </p:cNvPr>
          <p:cNvSpPr>
            <a:spLocks noGrp="1"/>
          </p:cNvSpPr>
          <p:nvPr>
            <p:ph type="sldNum" sz="quarter" idx="12"/>
          </p:nvPr>
        </p:nvSpPr>
        <p:spPr/>
        <p:txBody>
          <a:bodyPr/>
          <a:lstStyle/>
          <a:p>
            <a:fld id="{BD649A08-919B-44DD-B957-A5ABF8A0B51C}" type="slidenum">
              <a:rPr lang="fr-FR" smtClean="0"/>
              <a:t>‹N°›</a:t>
            </a:fld>
            <a:endParaRPr lang="fr-FR"/>
          </a:p>
        </p:txBody>
      </p:sp>
    </p:spTree>
    <p:extLst>
      <p:ext uri="{BB962C8B-B14F-4D97-AF65-F5344CB8AC3E}">
        <p14:creationId xmlns:p14="http://schemas.microsoft.com/office/powerpoint/2010/main" val="2926081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4F520E-85B9-53E3-B0E8-A41CA0B5A8C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66D5316-0C4A-23B4-1846-0B4A2E0B80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DBC9349-403A-113B-BCDF-C076093AA1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03FC9FE-F596-3092-FA1F-1A9398CF4152}"/>
              </a:ext>
            </a:extLst>
          </p:cNvPr>
          <p:cNvSpPr>
            <a:spLocks noGrp="1"/>
          </p:cNvSpPr>
          <p:nvPr>
            <p:ph type="dt" sz="half" idx="10"/>
          </p:nvPr>
        </p:nvSpPr>
        <p:spPr/>
        <p:txBody>
          <a:bodyPr/>
          <a:lstStyle/>
          <a:p>
            <a:fld id="{5EEA7CC3-BBEA-4818-8576-4D6AD65F6474}" type="datetimeFigureOut">
              <a:rPr lang="fr-FR" smtClean="0"/>
              <a:t>28/06/2023</a:t>
            </a:fld>
            <a:endParaRPr lang="fr-FR"/>
          </a:p>
        </p:txBody>
      </p:sp>
      <p:sp>
        <p:nvSpPr>
          <p:cNvPr id="6" name="Espace réservé du pied de page 5">
            <a:extLst>
              <a:ext uri="{FF2B5EF4-FFF2-40B4-BE49-F238E27FC236}">
                <a16:creationId xmlns:a16="http://schemas.microsoft.com/office/drawing/2014/main" id="{616AF173-9E74-5514-FFAE-165D60B5CDF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1222611-A5AB-0680-2BF4-A50A6FB78039}"/>
              </a:ext>
            </a:extLst>
          </p:cNvPr>
          <p:cNvSpPr>
            <a:spLocks noGrp="1"/>
          </p:cNvSpPr>
          <p:nvPr>
            <p:ph type="sldNum" sz="quarter" idx="12"/>
          </p:nvPr>
        </p:nvSpPr>
        <p:spPr/>
        <p:txBody>
          <a:bodyPr/>
          <a:lstStyle/>
          <a:p>
            <a:fld id="{BD649A08-919B-44DD-B957-A5ABF8A0B51C}" type="slidenum">
              <a:rPr lang="fr-FR" smtClean="0"/>
              <a:t>‹N°›</a:t>
            </a:fld>
            <a:endParaRPr lang="fr-FR"/>
          </a:p>
        </p:txBody>
      </p:sp>
    </p:spTree>
    <p:extLst>
      <p:ext uri="{BB962C8B-B14F-4D97-AF65-F5344CB8AC3E}">
        <p14:creationId xmlns:p14="http://schemas.microsoft.com/office/powerpoint/2010/main" val="2023006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42AAE3-F477-6CA4-70A1-E74F224820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FBE61447-E052-3A4B-C56D-999E234B13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A2C0724-FE00-F549-D604-FBDD2C50E5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5348307-D151-47FF-7445-03403999C433}"/>
              </a:ext>
            </a:extLst>
          </p:cNvPr>
          <p:cNvSpPr>
            <a:spLocks noGrp="1"/>
          </p:cNvSpPr>
          <p:nvPr>
            <p:ph type="dt" sz="half" idx="10"/>
          </p:nvPr>
        </p:nvSpPr>
        <p:spPr/>
        <p:txBody>
          <a:bodyPr/>
          <a:lstStyle/>
          <a:p>
            <a:fld id="{5EEA7CC3-BBEA-4818-8576-4D6AD65F6474}" type="datetimeFigureOut">
              <a:rPr lang="fr-FR" smtClean="0"/>
              <a:t>28/06/2023</a:t>
            </a:fld>
            <a:endParaRPr lang="fr-FR"/>
          </a:p>
        </p:txBody>
      </p:sp>
      <p:sp>
        <p:nvSpPr>
          <p:cNvPr id="6" name="Espace réservé du pied de page 5">
            <a:extLst>
              <a:ext uri="{FF2B5EF4-FFF2-40B4-BE49-F238E27FC236}">
                <a16:creationId xmlns:a16="http://schemas.microsoft.com/office/drawing/2014/main" id="{EFDAE928-2957-0EFE-C370-40B4AA9B693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80F8FA8-C46A-AF9C-5E95-1B0F9DD1CD4A}"/>
              </a:ext>
            </a:extLst>
          </p:cNvPr>
          <p:cNvSpPr>
            <a:spLocks noGrp="1"/>
          </p:cNvSpPr>
          <p:nvPr>
            <p:ph type="sldNum" sz="quarter" idx="12"/>
          </p:nvPr>
        </p:nvSpPr>
        <p:spPr/>
        <p:txBody>
          <a:bodyPr/>
          <a:lstStyle/>
          <a:p>
            <a:fld id="{BD649A08-919B-44DD-B957-A5ABF8A0B51C}" type="slidenum">
              <a:rPr lang="fr-FR" smtClean="0"/>
              <a:t>‹N°›</a:t>
            </a:fld>
            <a:endParaRPr lang="fr-FR"/>
          </a:p>
        </p:txBody>
      </p:sp>
    </p:spTree>
    <p:extLst>
      <p:ext uri="{BB962C8B-B14F-4D97-AF65-F5344CB8AC3E}">
        <p14:creationId xmlns:p14="http://schemas.microsoft.com/office/powerpoint/2010/main" val="200201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0507B92-0F05-54B7-FD78-2064BABE1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7521CC1-23D5-A3A4-0A01-D7118DFC76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2BC286F-536B-820A-5499-9244FBECFA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EA7CC3-BBEA-4818-8576-4D6AD65F6474}" type="datetimeFigureOut">
              <a:rPr lang="fr-FR" smtClean="0"/>
              <a:t>28/06/2023</a:t>
            </a:fld>
            <a:endParaRPr lang="fr-FR"/>
          </a:p>
        </p:txBody>
      </p:sp>
      <p:sp>
        <p:nvSpPr>
          <p:cNvPr id="5" name="Espace réservé du pied de page 4">
            <a:extLst>
              <a:ext uri="{FF2B5EF4-FFF2-40B4-BE49-F238E27FC236}">
                <a16:creationId xmlns:a16="http://schemas.microsoft.com/office/drawing/2014/main" id="{C4E35E70-0FEE-F534-73FE-5AA64A0745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4FE8740-240E-F540-5008-446168D005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649A08-919B-44DD-B957-A5ABF8A0B51C}" type="slidenum">
              <a:rPr lang="fr-FR" smtClean="0"/>
              <a:t>‹N°›</a:t>
            </a:fld>
            <a:endParaRPr lang="fr-FR"/>
          </a:p>
        </p:txBody>
      </p:sp>
    </p:spTree>
    <p:extLst>
      <p:ext uri="{BB962C8B-B14F-4D97-AF65-F5344CB8AC3E}">
        <p14:creationId xmlns:p14="http://schemas.microsoft.com/office/powerpoint/2010/main" val="928163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hyperlink" Target="https://aws.amazon.com/marketplace/pp/prodview-meh3suwh6gykq#pdp-pricing" TargetMode="External"/><Relationship Id="rId3" Type="http://schemas.openxmlformats.org/officeDocument/2006/relationships/image" Target="../media/image8.svg"/><Relationship Id="rId7" Type="http://schemas.openxmlformats.org/officeDocument/2006/relationships/hyperlink" Target="https://registry.terraform.io/modules/PowerDataHub/airflow/aws/latest"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docs.aws.amazon.com/step-functions/latest/dg/concepts-python-sdk.html" TargetMode="External"/><Relationship Id="rId5" Type="http://schemas.openxmlformats.org/officeDocument/2006/relationships/hyperlink" Target="https://docs.aws.amazon.com/step-functions/latest/dg/procedure-cw-metrics.html" TargetMode="External"/><Relationship Id="rId4" Type="http://schemas.openxmlformats.org/officeDocument/2006/relationships/hyperlink" Target="https://docs.aws.amazon.com/mwaa/latest/userguide/access-metrics-cw-202.html" TargetMode="External"/><Relationship Id="rId9" Type="http://schemas.openxmlformats.org/officeDocument/2006/relationships/hyperlink" Target="https://aws.amazon.com/fr/managed-workflows-for-apache-airflow/prici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 coins arrondis 4">
            <a:extLst>
              <a:ext uri="{FF2B5EF4-FFF2-40B4-BE49-F238E27FC236}">
                <a16:creationId xmlns:a16="http://schemas.microsoft.com/office/drawing/2014/main" id="{662D944C-6D78-F8BA-CF7D-A17061D30D94}"/>
              </a:ext>
            </a:extLst>
          </p:cNvPr>
          <p:cNvSpPr/>
          <p:nvPr/>
        </p:nvSpPr>
        <p:spPr>
          <a:xfrm>
            <a:off x="1679796" y="3694777"/>
            <a:ext cx="5345552" cy="2066684"/>
          </a:xfrm>
          <a:prstGeom prst="roundRect">
            <a:avLst>
              <a:gd name="adj" fmla="val 5013"/>
            </a:avLst>
          </a:prstGeom>
          <a:noFill/>
          <a:ln>
            <a:solidFill>
              <a:schemeClr val="bg1">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a:extLst>
              <a:ext uri="{FF2B5EF4-FFF2-40B4-BE49-F238E27FC236}">
                <a16:creationId xmlns:a16="http://schemas.microsoft.com/office/drawing/2014/main" id="{5FF3EA09-ABAF-4466-359A-C8E959F4C2F3}"/>
              </a:ext>
            </a:extLst>
          </p:cNvPr>
          <p:cNvSpPr/>
          <p:nvPr/>
        </p:nvSpPr>
        <p:spPr>
          <a:xfrm>
            <a:off x="0" y="0"/>
            <a:ext cx="12192000" cy="1107688"/>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 coins arrondis 3">
            <a:extLst>
              <a:ext uri="{FF2B5EF4-FFF2-40B4-BE49-F238E27FC236}">
                <a16:creationId xmlns:a16="http://schemas.microsoft.com/office/drawing/2014/main" id="{F4BA1450-2474-8071-FDD2-228ED1B785E4}"/>
              </a:ext>
            </a:extLst>
          </p:cNvPr>
          <p:cNvSpPr/>
          <p:nvPr/>
        </p:nvSpPr>
        <p:spPr>
          <a:xfrm>
            <a:off x="5478965" y="4014438"/>
            <a:ext cx="4690947" cy="1553737"/>
          </a:xfrm>
          <a:prstGeom prst="roundRect">
            <a:avLst>
              <a:gd name="adj" fmla="val 5013"/>
            </a:avLst>
          </a:prstGeom>
          <a:noFill/>
          <a:ln>
            <a:solidFill>
              <a:srgbClr val="233A5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Graphique 5" descr="Base de données avec un remplissage uni">
            <a:extLst>
              <a:ext uri="{FF2B5EF4-FFF2-40B4-BE49-F238E27FC236}">
                <a16:creationId xmlns:a16="http://schemas.microsoft.com/office/drawing/2014/main" id="{56C0EC22-4224-CB11-FA12-965261D3A2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80771" y="4311804"/>
            <a:ext cx="591014" cy="591014"/>
          </a:xfrm>
          <a:prstGeom prst="rect">
            <a:avLst/>
          </a:prstGeom>
        </p:spPr>
      </p:pic>
      <p:pic>
        <p:nvPicPr>
          <p:cNvPr id="8" name="Graphique 7" descr="Serveur avec un remplissage uni">
            <a:extLst>
              <a:ext uri="{FF2B5EF4-FFF2-40B4-BE49-F238E27FC236}">
                <a16:creationId xmlns:a16="http://schemas.microsoft.com/office/drawing/2014/main" id="{7C8F55A9-ABC0-C7FD-AC39-43B509C21C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19639" y="4311804"/>
            <a:ext cx="591014" cy="591014"/>
          </a:xfrm>
          <a:prstGeom prst="rect">
            <a:avLst/>
          </a:prstGeom>
        </p:spPr>
      </p:pic>
      <p:sp>
        <p:nvSpPr>
          <p:cNvPr id="11" name="ZoneTexte 10">
            <a:extLst>
              <a:ext uri="{FF2B5EF4-FFF2-40B4-BE49-F238E27FC236}">
                <a16:creationId xmlns:a16="http://schemas.microsoft.com/office/drawing/2014/main" id="{3F1E3AB0-1E88-8BD4-61A2-AE7A25D2BA4B}"/>
              </a:ext>
            </a:extLst>
          </p:cNvPr>
          <p:cNvSpPr txBox="1"/>
          <p:nvPr/>
        </p:nvSpPr>
        <p:spPr>
          <a:xfrm>
            <a:off x="5842826" y="4963401"/>
            <a:ext cx="866904" cy="307777"/>
          </a:xfrm>
          <a:prstGeom prst="rect">
            <a:avLst/>
          </a:prstGeom>
          <a:noFill/>
        </p:spPr>
        <p:txBody>
          <a:bodyPr wrap="none" rtlCol="0">
            <a:spAutoFit/>
          </a:bodyPr>
          <a:lstStyle/>
          <a:p>
            <a:pPr algn="ctr"/>
            <a:r>
              <a:rPr lang="fr-FR" sz="1400" dirty="0">
                <a:solidFill>
                  <a:srgbClr val="233A5E"/>
                </a:solidFill>
              </a:rPr>
              <a:t>Database</a:t>
            </a:r>
            <a:endParaRPr lang="fr-FR" dirty="0">
              <a:solidFill>
                <a:srgbClr val="233A5E"/>
              </a:solidFill>
            </a:endParaRPr>
          </a:p>
        </p:txBody>
      </p:sp>
      <p:pic>
        <p:nvPicPr>
          <p:cNvPr id="13" name="Graphique 12" descr="Écran avec un remplissage uni">
            <a:extLst>
              <a:ext uri="{FF2B5EF4-FFF2-40B4-BE49-F238E27FC236}">
                <a16:creationId xmlns:a16="http://schemas.microsoft.com/office/drawing/2014/main" id="{C822D33D-9F62-F80E-51E9-8AEFEFC6DAD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58507" y="4311804"/>
            <a:ext cx="591014" cy="591014"/>
          </a:xfrm>
          <a:prstGeom prst="rect">
            <a:avLst/>
          </a:prstGeom>
        </p:spPr>
      </p:pic>
      <p:sp>
        <p:nvSpPr>
          <p:cNvPr id="14" name="ZoneTexte 13">
            <a:extLst>
              <a:ext uri="{FF2B5EF4-FFF2-40B4-BE49-F238E27FC236}">
                <a16:creationId xmlns:a16="http://schemas.microsoft.com/office/drawing/2014/main" id="{0DDA59D4-CE30-BC13-F675-5F2C64E49BCD}"/>
              </a:ext>
            </a:extLst>
          </p:cNvPr>
          <p:cNvSpPr txBox="1"/>
          <p:nvPr/>
        </p:nvSpPr>
        <p:spPr>
          <a:xfrm>
            <a:off x="7415518" y="4958574"/>
            <a:ext cx="799258" cy="307777"/>
          </a:xfrm>
          <a:prstGeom prst="rect">
            <a:avLst/>
          </a:prstGeom>
          <a:noFill/>
        </p:spPr>
        <p:txBody>
          <a:bodyPr wrap="none" rtlCol="0">
            <a:spAutoFit/>
          </a:bodyPr>
          <a:lstStyle/>
          <a:p>
            <a:pPr algn="ctr"/>
            <a:r>
              <a:rPr lang="fr-FR" sz="1400" dirty="0">
                <a:solidFill>
                  <a:srgbClr val="233A5E"/>
                </a:solidFill>
              </a:rPr>
              <a:t>Backend</a:t>
            </a:r>
            <a:endParaRPr lang="fr-FR" dirty="0">
              <a:solidFill>
                <a:srgbClr val="233A5E"/>
              </a:solidFill>
            </a:endParaRPr>
          </a:p>
        </p:txBody>
      </p:sp>
      <p:sp>
        <p:nvSpPr>
          <p:cNvPr id="15" name="ZoneTexte 14">
            <a:extLst>
              <a:ext uri="{FF2B5EF4-FFF2-40B4-BE49-F238E27FC236}">
                <a16:creationId xmlns:a16="http://schemas.microsoft.com/office/drawing/2014/main" id="{08113AFA-6F0C-4DCF-9334-43DBDBBCB77F}"/>
              </a:ext>
            </a:extLst>
          </p:cNvPr>
          <p:cNvSpPr txBox="1"/>
          <p:nvPr/>
        </p:nvSpPr>
        <p:spPr>
          <a:xfrm>
            <a:off x="8928290" y="4963778"/>
            <a:ext cx="851452" cy="307777"/>
          </a:xfrm>
          <a:prstGeom prst="rect">
            <a:avLst/>
          </a:prstGeom>
          <a:noFill/>
        </p:spPr>
        <p:txBody>
          <a:bodyPr wrap="none" rtlCol="0">
            <a:spAutoFit/>
          </a:bodyPr>
          <a:lstStyle/>
          <a:p>
            <a:pPr algn="ctr"/>
            <a:r>
              <a:rPr lang="fr-FR" sz="1400" dirty="0">
                <a:solidFill>
                  <a:srgbClr val="233A5E"/>
                </a:solidFill>
              </a:rPr>
              <a:t>Frontend</a:t>
            </a:r>
            <a:endParaRPr lang="fr-FR" dirty="0">
              <a:solidFill>
                <a:srgbClr val="233A5E"/>
              </a:solidFill>
            </a:endParaRPr>
          </a:p>
        </p:txBody>
      </p:sp>
      <p:cxnSp>
        <p:nvCxnSpPr>
          <p:cNvPr id="17" name="Connecteur droit avec flèche 16">
            <a:extLst>
              <a:ext uri="{FF2B5EF4-FFF2-40B4-BE49-F238E27FC236}">
                <a16:creationId xmlns:a16="http://schemas.microsoft.com/office/drawing/2014/main" id="{61676A11-5CDC-A939-8090-5EA7F04ED23E}"/>
              </a:ext>
            </a:extLst>
          </p:cNvPr>
          <p:cNvCxnSpPr/>
          <p:nvPr/>
        </p:nvCxnSpPr>
        <p:spPr>
          <a:xfrm>
            <a:off x="6757640" y="4607311"/>
            <a:ext cx="505522" cy="0"/>
          </a:xfrm>
          <a:prstGeom prst="straightConnector1">
            <a:avLst/>
          </a:prstGeom>
          <a:ln w="19050">
            <a:solidFill>
              <a:schemeClr val="accent5">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EE86AE33-AFB8-E31F-97B8-E8D64410B241}"/>
              </a:ext>
            </a:extLst>
          </p:cNvPr>
          <p:cNvCxnSpPr/>
          <p:nvPr/>
        </p:nvCxnSpPr>
        <p:spPr>
          <a:xfrm>
            <a:off x="8300225" y="4607311"/>
            <a:ext cx="505522" cy="0"/>
          </a:xfrm>
          <a:prstGeom prst="straightConnector1">
            <a:avLst/>
          </a:prstGeom>
          <a:ln w="19050">
            <a:solidFill>
              <a:schemeClr val="accent5">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2" name="Graphique 21">
            <a:extLst>
              <a:ext uri="{FF2B5EF4-FFF2-40B4-BE49-F238E27FC236}">
                <a16:creationId xmlns:a16="http://schemas.microsoft.com/office/drawing/2014/main" id="{7310B15D-0CE2-7132-6C2C-0AAA647F58F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969190" y="247138"/>
            <a:ext cx="1835307" cy="624004"/>
          </a:xfrm>
          <a:prstGeom prst="rect">
            <a:avLst/>
          </a:prstGeom>
        </p:spPr>
      </p:pic>
      <p:pic>
        <p:nvPicPr>
          <p:cNvPr id="25" name="Image 24" descr="Une image contenant symbole, capture d’écran, vert, Graphique&#10;&#10;Description générée automatiquement">
            <a:extLst>
              <a:ext uri="{FF2B5EF4-FFF2-40B4-BE49-F238E27FC236}">
                <a16:creationId xmlns:a16="http://schemas.microsoft.com/office/drawing/2014/main" id="{A3AFE1D2-1E34-801F-F8BF-D7B906A2D30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78653" y="4394285"/>
            <a:ext cx="512958" cy="476939"/>
          </a:xfrm>
          <a:prstGeom prst="rect">
            <a:avLst/>
          </a:prstGeom>
        </p:spPr>
      </p:pic>
      <p:sp>
        <p:nvSpPr>
          <p:cNvPr id="26" name="Rectangle : coins arrondis 25">
            <a:extLst>
              <a:ext uri="{FF2B5EF4-FFF2-40B4-BE49-F238E27FC236}">
                <a16:creationId xmlns:a16="http://schemas.microsoft.com/office/drawing/2014/main" id="{D673F616-0DF5-F1B8-71BE-DE8D83B9CD16}"/>
              </a:ext>
            </a:extLst>
          </p:cNvPr>
          <p:cNvSpPr/>
          <p:nvPr/>
        </p:nvSpPr>
        <p:spPr>
          <a:xfrm>
            <a:off x="1858986" y="4014438"/>
            <a:ext cx="3263222" cy="1553737"/>
          </a:xfrm>
          <a:prstGeom prst="roundRect">
            <a:avLst>
              <a:gd name="adj" fmla="val 5013"/>
            </a:avLst>
          </a:prstGeom>
          <a:noFill/>
          <a:ln>
            <a:solidFill>
              <a:srgbClr val="69D08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ZoneTexte 26">
            <a:extLst>
              <a:ext uri="{FF2B5EF4-FFF2-40B4-BE49-F238E27FC236}">
                <a16:creationId xmlns:a16="http://schemas.microsoft.com/office/drawing/2014/main" id="{30F0F582-6396-32BC-8E25-658303FBEC9C}"/>
              </a:ext>
            </a:extLst>
          </p:cNvPr>
          <p:cNvSpPr txBox="1"/>
          <p:nvPr/>
        </p:nvSpPr>
        <p:spPr>
          <a:xfrm>
            <a:off x="2156188" y="4962291"/>
            <a:ext cx="709361" cy="307777"/>
          </a:xfrm>
          <a:prstGeom prst="rect">
            <a:avLst/>
          </a:prstGeom>
          <a:noFill/>
        </p:spPr>
        <p:txBody>
          <a:bodyPr wrap="none" rtlCol="0">
            <a:spAutoFit/>
          </a:bodyPr>
          <a:lstStyle/>
          <a:p>
            <a:pPr algn="ctr"/>
            <a:r>
              <a:rPr lang="fr-FR" sz="1400" dirty="0">
                <a:solidFill>
                  <a:srgbClr val="69D081"/>
                </a:solidFill>
              </a:rPr>
              <a:t>File.csv</a:t>
            </a:r>
            <a:endParaRPr lang="fr-FR" dirty="0">
              <a:solidFill>
                <a:srgbClr val="69D081"/>
              </a:solidFill>
            </a:endParaRPr>
          </a:p>
        </p:txBody>
      </p:sp>
      <p:pic>
        <p:nvPicPr>
          <p:cNvPr id="29" name="Graphique 28" descr="Engrenages avec un remplissage uni">
            <a:extLst>
              <a:ext uri="{FF2B5EF4-FFF2-40B4-BE49-F238E27FC236}">
                <a16:creationId xmlns:a16="http://schemas.microsoft.com/office/drawing/2014/main" id="{EF323470-8FC6-EB99-1806-E96A4A8F56D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769560" y="4317380"/>
            <a:ext cx="559419" cy="559419"/>
          </a:xfrm>
          <a:prstGeom prst="rect">
            <a:avLst/>
          </a:prstGeom>
        </p:spPr>
      </p:pic>
      <p:sp>
        <p:nvSpPr>
          <p:cNvPr id="30" name="ZoneTexte 29">
            <a:extLst>
              <a:ext uri="{FF2B5EF4-FFF2-40B4-BE49-F238E27FC236}">
                <a16:creationId xmlns:a16="http://schemas.microsoft.com/office/drawing/2014/main" id="{D337BBF7-339B-FC7B-174E-A61E6F2156F0}"/>
              </a:ext>
            </a:extLst>
          </p:cNvPr>
          <p:cNvSpPr txBox="1"/>
          <p:nvPr/>
        </p:nvSpPr>
        <p:spPr>
          <a:xfrm>
            <a:off x="2912467" y="4958575"/>
            <a:ext cx="2171642" cy="523220"/>
          </a:xfrm>
          <a:prstGeom prst="rect">
            <a:avLst/>
          </a:prstGeom>
          <a:noFill/>
        </p:spPr>
        <p:txBody>
          <a:bodyPr wrap="square" rtlCol="0">
            <a:spAutoFit/>
          </a:bodyPr>
          <a:lstStyle/>
          <a:p>
            <a:pPr algn="ctr"/>
            <a:r>
              <a:rPr lang="fr-FR" sz="1400" dirty="0">
                <a:solidFill>
                  <a:srgbClr val="69D081"/>
                </a:solidFill>
              </a:rPr>
              <a:t>Pré-traitement &amp; agrégation des produits</a:t>
            </a:r>
            <a:endParaRPr lang="fr-FR" dirty="0">
              <a:solidFill>
                <a:srgbClr val="69D081"/>
              </a:solidFill>
            </a:endParaRPr>
          </a:p>
        </p:txBody>
      </p:sp>
      <p:cxnSp>
        <p:nvCxnSpPr>
          <p:cNvPr id="31" name="Connecteur droit avec flèche 30">
            <a:extLst>
              <a:ext uri="{FF2B5EF4-FFF2-40B4-BE49-F238E27FC236}">
                <a16:creationId xmlns:a16="http://schemas.microsoft.com/office/drawing/2014/main" id="{E735F9ED-22D6-21FA-840E-23AE5DADB0B8}"/>
              </a:ext>
            </a:extLst>
          </p:cNvPr>
          <p:cNvCxnSpPr>
            <a:cxnSpLocks/>
          </p:cNvCxnSpPr>
          <p:nvPr/>
        </p:nvCxnSpPr>
        <p:spPr>
          <a:xfrm>
            <a:off x="4676077" y="4607311"/>
            <a:ext cx="1166749" cy="0"/>
          </a:xfrm>
          <a:prstGeom prst="straightConnector1">
            <a:avLst/>
          </a:prstGeom>
          <a:ln w="19050">
            <a:solidFill>
              <a:srgbClr val="69D08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0DBF6888-75DA-A99A-DFBE-1E3962A39F1A}"/>
              </a:ext>
            </a:extLst>
          </p:cNvPr>
          <p:cNvCxnSpPr>
            <a:cxnSpLocks/>
          </p:cNvCxnSpPr>
          <p:nvPr/>
        </p:nvCxnSpPr>
        <p:spPr>
          <a:xfrm>
            <a:off x="2999363" y="4612886"/>
            <a:ext cx="591328" cy="0"/>
          </a:xfrm>
          <a:prstGeom prst="straightConnector1">
            <a:avLst/>
          </a:prstGeom>
          <a:ln w="19050">
            <a:solidFill>
              <a:srgbClr val="69D08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9" name="ZoneTexte 38">
            <a:extLst>
              <a:ext uri="{FF2B5EF4-FFF2-40B4-BE49-F238E27FC236}">
                <a16:creationId xmlns:a16="http://schemas.microsoft.com/office/drawing/2014/main" id="{7CA78414-2F35-9DEB-837E-4A8571D90F1C}"/>
              </a:ext>
            </a:extLst>
          </p:cNvPr>
          <p:cNvSpPr txBox="1"/>
          <p:nvPr/>
        </p:nvSpPr>
        <p:spPr>
          <a:xfrm>
            <a:off x="529682" y="1453376"/>
            <a:ext cx="10881733" cy="1446550"/>
          </a:xfrm>
          <a:prstGeom prst="rect">
            <a:avLst/>
          </a:prstGeom>
          <a:noFill/>
        </p:spPr>
        <p:txBody>
          <a:bodyPr wrap="square">
            <a:spAutoFit/>
          </a:bodyPr>
          <a:lstStyle/>
          <a:p>
            <a:r>
              <a:rPr lang="fr-FR" b="1" dirty="0"/>
              <a:t>Objectifs : </a:t>
            </a:r>
          </a:p>
          <a:p>
            <a:endParaRPr lang="fr-FR" sz="600" b="1" dirty="0"/>
          </a:p>
          <a:p>
            <a:pPr marL="285750" indent="-285750">
              <a:buFont typeface="Arial" panose="020B0604020202020204" pitchFamily="34" charset="0"/>
              <a:buChar char="•"/>
            </a:pPr>
            <a:r>
              <a:rPr lang="fr-FR" sz="1600" dirty="0"/>
              <a:t>Faire un benchmark des librairies et technologies possibles pour ce projet</a:t>
            </a:r>
          </a:p>
          <a:p>
            <a:pPr marL="285750" indent="-285750">
              <a:buFont typeface="Arial" panose="020B0604020202020204" pitchFamily="34" charset="0"/>
              <a:buChar char="•"/>
            </a:pPr>
            <a:r>
              <a:rPr lang="fr-FR" sz="1600" dirty="0"/>
              <a:t>Implémenter une solution permettant d’agréger des ventes de produits à partir de leur nom</a:t>
            </a:r>
          </a:p>
          <a:p>
            <a:pPr marL="285750" indent="-285750">
              <a:buFont typeface="Arial" panose="020B0604020202020204" pitchFamily="34" charset="0"/>
              <a:buChar char="•"/>
            </a:pPr>
            <a:r>
              <a:rPr lang="fr-FR" sz="1600" dirty="0"/>
              <a:t>Mettre en place une base de données utilisée par un site web pour rechercher et afficher les données d’un produit</a:t>
            </a:r>
          </a:p>
          <a:p>
            <a:pPr marL="285750" indent="-285750">
              <a:buFont typeface="Arial" panose="020B0604020202020204" pitchFamily="34" charset="0"/>
              <a:buChar char="•"/>
            </a:pPr>
            <a:r>
              <a:rPr lang="fr-FR" sz="1600" dirty="0"/>
              <a:t>Alimenter cette base de données à partir des scripts d’agrégation </a:t>
            </a:r>
          </a:p>
        </p:txBody>
      </p:sp>
      <p:sp>
        <p:nvSpPr>
          <p:cNvPr id="42" name="ZoneTexte 41">
            <a:extLst>
              <a:ext uri="{FF2B5EF4-FFF2-40B4-BE49-F238E27FC236}">
                <a16:creationId xmlns:a16="http://schemas.microsoft.com/office/drawing/2014/main" id="{B1797AA6-7625-F5DB-5811-FBB1E924D24B}"/>
              </a:ext>
            </a:extLst>
          </p:cNvPr>
          <p:cNvSpPr txBox="1"/>
          <p:nvPr/>
        </p:nvSpPr>
        <p:spPr>
          <a:xfrm>
            <a:off x="1679796" y="3317005"/>
            <a:ext cx="1510671" cy="307777"/>
          </a:xfrm>
          <a:prstGeom prst="rect">
            <a:avLst/>
          </a:prstGeom>
          <a:noFill/>
        </p:spPr>
        <p:txBody>
          <a:bodyPr wrap="none" rtlCol="0">
            <a:spAutoFit/>
          </a:bodyPr>
          <a:lstStyle/>
          <a:p>
            <a:pPr algn="ctr"/>
            <a:r>
              <a:rPr lang="fr-FR" sz="1400" b="1" dirty="0">
                <a:solidFill>
                  <a:schemeClr val="tx1">
                    <a:lumMod val="65000"/>
                    <a:lumOff val="35000"/>
                  </a:schemeClr>
                </a:solidFill>
              </a:rPr>
              <a:t>Périmètre du POC</a:t>
            </a:r>
            <a:endParaRPr lang="fr-FR" b="1" dirty="0">
              <a:solidFill>
                <a:schemeClr val="tx1">
                  <a:lumMod val="65000"/>
                  <a:lumOff val="35000"/>
                </a:schemeClr>
              </a:solidFill>
            </a:endParaRPr>
          </a:p>
        </p:txBody>
      </p:sp>
      <p:sp>
        <p:nvSpPr>
          <p:cNvPr id="2" name="Rectangle : coins arrondis 1">
            <a:extLst>
              <a:ext uri="{FF2B5EF4-FFF2-40B4-BE49-F238E27FC236}">
                <a16:creationId xmlns:a16="http://schemas.microsoft.com/office/drawing/2014/main" id="{3A1F55F7-FD65-092F-AB3F-0DFDB2151D09}"/>
              </a:ext>
            </a:extLst>
          </p:cNvPr>
          <p:cNvSpPr/>
          <p:nvPr/>
        </p:nvSpPr>
        <p:spPr>
          <a:xfrm>
            <a:off x="1944479" y="3816582"/>
            <a:ext cx="1571872" cy="307778"/>
          </a:xfrm>
          <a:prstGeom prst="roundRect">
            <a:avLst>
              <a:gd name="adj" fmla="val 13286"/>
            </a:avLst>
          </a:prstGeom>
          <a:solidFill>
            <a:srgbClr val="69D081"/>
          </a:solidFill>
          <a:ln>
            <a:solidFill>
              <a:srgbClr val="69D08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t>Infrastructure ETL</a:t>
            </a:r>
          </a:p>
        </p:txBody>
      </p:sp>
      <p:sp>
        <p:nvSpPr>
          <p:cNvPr id="3" name="Rectangle : coins arrondis 2">
            <a:extLst>
              <a:ext uri="{FF2B5EF4-FFF2-40B4-BE49-F238E27FC236}">
                <a16:creationId xmlns:a16="http://schemas.microsoft.com/office/drawing/2014/main" id="{32A18CED-28E8-3251-15C9-3C41A531B996}"/>
              </a:ext>
            </a:extLst>
          </p:cNvPr>
          <p:cNvSpPr/>
          <p:nvPr/>
        </p:nvSpPr>
        <p:spPr>
          <a:xfrm>
            <a:off x="5543826" y="3849208"/>
            <a:ext cx="1719336" cy="307778"/>
          </a:xfrm>
          <a:prstGeom prst="roundRect">
            <a:avLst>
              <a:gd name="adj" fmla="val 13286"/>
            </a:avLst>
          </a:prstGeom>
          <a:solidFill>
            <a:srgbClr val="233A5E"/>
          </a:solidFill>
          <a:ln>
            <a:solidFill>
              <a:srgbClr val="233A5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t>Architecture 3 tiers</a:t>
            </a:r>
          </a:p>
        </p:txBody>
      </p:sp>
      <p:sp>
        <p:nvSpPr>
          <p:cNvPr id="9" name="ZoneTexte 8">
            <a:extLst>
              <a:ext uri="{FF2B5EF4-FFF2-40B4-BE49-F238E27FC236}">
                <a16:creationId xmlns:a16="http://schemas.microsoft.com/office/drawing/2014/main" id="{0E1EC15D-F350-978F-4705-C400866C73D1}"/>
              </a:ext>
            </a:extLst>
          </p:cNvPr>
          <p:cNvSpPr txBox="1"/>
          <p:nvPr/>
        </p:nvSpPr>
        <p:spPr>
          <a:xfrm>
            <a:off x="387503" y="353789"/>
            <a:ext cx="7181697" cy="400110"/>
          </a:xfrm>
          <a:prstGeom prst="rect">
            <a:avLst/>
          </a:prstGeom>
          <a:noFill/>
        </p:spPr>
        <p:txBody>
          <a:bodyPr wrap="square">
            <a:spAutoFit/>
          </a:bodyPr>
          <a:lstStyle/>
          <a:p>
            <a:r>
              <a:rPr lang="fr-FR" sz="2000" b="1" dirty="0"/>
              <a:t>Introduction</a:t>
            </a:r>
          </a:p>
        </p:txBody>
      </p:sp>
    </p:spTree>
    <p:extLst>
      <p:ext uri="{BB962C8B-B14F-4D97-AF65-F5344CB8AC3E}">
        <p14:creationId xmlns:p14="http://schemas.microsoft.com/office/powerpoint/2010/main" val="2157894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FF3EA09-ABAF-4466-359A-C8E959F4C2F3}"/>
              </a:ext>
            </a:extLst>
          </p:cNvPr>
          <p:cNvSpPr/>
          <p:nvPr/>
        </p:nvSpPr>
        <p:spPr>
          <a:xfrm>
            <a:off x="0" y="0"/>
            <a:ext cx="12192000" cy="1107688"/>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2" name="Graphique 21">
            <a:extLst>
              <a:ext uri="{FF2B5EF4-FFF2-40B4-BE49-F238E27FC236}">
                <a16:creationId xmlns:a16="http://schemas.microsoft.com/office/drawing/2014/main" id="{7310B15D-0CE2-7132-6C2C-0AAA647F58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69190" y="247138"/>
            <a:ext cx="1835307" cy="624004"/>
          </a:xfrm>
          <a:prstGeom prst="rect">
            <a:avLst/>
          </a:prstGeom>
        </p:spPr>
      </p:pic>
      <p:graphicFrame>
        <p:nvGraphicFramePr>
          <p:cNvPr id="2" name="Google Shape;631;p57">
            <a:extLst>
              <a:ext uri="{FF2B5EF4-FFF2-40B4-BE49-F238E27FC236}">
                <a16:creationId xmlns:a16="http://schemas.microsoft.com/office/drawing/2014/main" id="{B0C0CA1F-0EF5-524C-5937-A6AA840800B8}"/>
              </a:ext>
            </a:extLst>
          </p:cNvPr>
          <p:cNvGraphicFramePr/>
          <p:nvPr>
            <p:extLst>
              <p:ext uri="{D42A27DB-BD31-4B8C-83A1-F6EECF244321}">
                <p14:modId xmlns:p14="http://schemas.microsoft.com/office/powerpoint/2010/main" val="2939490548"/>
              </p:ext>
            </p:extLst>
          </p:nvPr>
        </p:nvGraphicFramePr>
        <p:xfrm>
          <a:off x="387503" y="1414252"/>
          <a:ext cx="11230739" cy="5074600"/>
        </p:xfrm>
        <a:graphic>
          <a:graphicData uri="http://schemas.openxmlformats.org/drawingml/2006/table">
            <a:tbl>
              <a:tblPr>
                <a:noFill/>
              </a:tblPr>
              <a:tblGrid>
                <a:gridCol w="2196953">
                  <a:extLst>
                    <a:ext uri="{9D8B030D-6E8A-4147-A177-3AD203B41FA5}">
                      <a16:colId xmlns:a16="http://schemas.microsoft.com/office/drawing/2014/main" val="20001"/>
                    </a:ext>
                  </a:extLst>
                </a:gridCol>
                <a:gridCol w="2325792">
                  <a:extLst>
                    <a:ext uri="{9D8B030D-6E8A-4147-A177-3AD203B41FA5}">
                      <a16:colId xmlns:a16="http://schemas.microsoft.com/office/drawing/2014/main" val="20002"/>
                    </a:ext>
                  </a:extLst>
                </a:gridCol>
                <a:gridCol w="2155213">
                  <a:extLst>
                    <a:ext uri="{9D8B030D-6E8A-4147-A177-3AD203B41FA5}">
                      <a16:colId xmlns:a16="http://schemas.microsoft.com/office/drawing/2014/main" val="20003"/>
                    </a:ext>
                  </a:extLst>
                </a:gridCol>
                <a:gridCol w="2189836">
                  <a:extLst>
                    <a:ext uri="{9D8B030D-6E8A-4147-A177-3AD203B41FA5}">
                      <a16:colId xmlns:a16="http://schemas.microsoft.com/office/drawing/2014/main" val="20004"/>
                    </a:ext>
                  </a:extLst>
                </a:gridCol>
                <a:gridCol w="2362945">
                  <a:extLst>
                    <a:ext uri="{9D8B030D-6E8A-4147-A177-3AD203B41FA5}">
                      <a16:colId xmlns:a16="http://schemas.microsoft.com/office/drawing/2014/main" val="20005"/>
                    </a:ext>
                  </a:extLst>
                </a:gridCol>
              </a:tblGrid>
              <a:tr h="385310">
                <a:tc>
                  <a:txBody>
                    <a:bodyPr/>
                    <a:lstStyle/>
                    <a:p>
                      <a:pPr marL="0" lvl="0" indent="0" algn="ctr" rtl="0">
                        <a:spcBef>
                          <a:spcPts val="0"/>
                        </a:spcBef>
                        <a:spcAft>
                          <a:spcPts val="0"/>
                        </a:spcAft>
                        <a:buNone/>
                      </a:pPr>
                      <a:r>
                        <a:rPr lang="en-GB" sz="1300" b="1" dirty="0"/>
                        <a:t>Criteria</a:t>
                      </a:r>
                      <a:endParaRPr sz="1300" b="1"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E1E1E1"/>
                    </a:solidFill>
                  </a:tcPr>
                </a:tc>
                <a:tc>
                  <a:txBody>
                    <a:bodyPr/>
                    <a:lstStyle/>
                    <a:p>
                      <a:pPr marL="0" lvl="0" indent="0" algn="ctr" rtl="0">
                        <a:spcBef>
                          <a:spcPts val="0"/>
                        </a:spcBef>
                        <a:spcAft>
                          <a:spcPts val="0"/>
                        </a:spcAft>
                        <a:buNone/>
                      </a:pPr>
                      <a:r>
                        <a:rPr lang="en-GB" sz="1600" b="1" dirty="0">
                          <a:solidFill>
                            <a:schemeClr val="bg1"/>
                          </a:solidFill>
                        </a:rPr>
                        <a:t>Airflow</a:t>
                      </a:r>
                      <a:endParaRPr sz="1600" b="1" dirty="0">
                        <a:solidFill>
                          <a:schemeClr val="bg1"/>
                        </a:solidFill>
                      </a:endParaRPr>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233A5E"/>
                    </a:solidFill>
                  </a:tcPr>
                </a:tc>
                <a:tc>
                  <a:txBody>
                    <a:bodyPr/>
                    <a:lstStyle/>
                    <a:p>
                      <a:pPr marL="0" lvl="0" indent="0" algn="ctr" rtl="0">
                        <a:spcBef>
                          <a:spcPts val="0"/>
                        </a:spcBef>
                        <a:spcAft>
                          <a:spcPts val="0"/>
                        </a:spcAft>
                        <a:buNone/>
                      </a:pPr>
                      <a:r>
                        <a:rPr lang="en-GB" sz="1600" b="1" dirty="0">
                          <a:solidFill>
                            <a:schemeClr val="bg1"/>
                          </a:solidFill>
                        </a:rPr>
                        <a:t>Argo</a:t>
                      </a:r>
                      <a:endParaRPr sz="1600" b="1" dirty="0">
                        <a:solidFill>
                          <a:schemeClr val="bg1"/>
                        </a:solidFill>
                      </a:endParaRPr>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233A5E"/>
                    </a:solidFill>
                  </a:tcPr>
                </a:tc>
                <a:tc>
                  <a:txBody>
                    <a:bodyPr/>
                    <a:lstStyle/>
                    <a:p>
                      <a:pPr marL="0" lvl="0" indent="0" algn="ctr" rtl="0">
                        <a:spcBef>
                          <a:spcPts val="0"/>
                        </a:spcBef>
                        <a:spcAft>
                          <a:spcPts val="0"/>
                        </a:spcAft>
                        <a:buNone/>
                      </a:pPr>
                      <a:r>
                        <a:rPr lang="en-GB" sz="1600" b="1" dirty="0">
                          <a:solidFill>
                            <a:schemeClr val="bg1"/>
                          </a:solidFill>
                        </a:rPr>
                        <a:t>Prefect</a:t>
                      </a:r>
                      <a:endParaRPr sz="1600" b="1" dirty="0">
                        <a:solidFill>
                          <a:schemeClr val="bg1"/>
                        </a:solidFill>
                      </a:endParaRPr>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233A5E"/>
                    </a:solidFill>
                  </a:tcPr>
                </a:tc>
                <a:tc>
                  <a:txBody>
                    <a:bodyPr/>
                    <a:lstStyle/>
                    <a:p>
                      <a:pPr marL="0" lvl="0" indent="0" algn="ctr" rtl="0">
                        <a:spcBef>
                          <a:spcPts val="0"/>
                        </a:spcBef>
                        <a:spcAft>
                          <a:spcPts val="0"/>
                        </a:spcAft>
                        <a:buNone/>
                      </a:pPr>
                      <a:r>
                        <a:rPr lang="en-GB" sz="1600" b="1" dirty="0">
                          <a:solidFill>
                            <a:schemeClr val="bg1"/>
                          </a:solidFill>
                        </a:rPr>
                        <a:t>AWS Step functions</a:t>
                      </a:r>
                      <a:endParaRPr sz="1600" b="1" dirty="0">
                        <a:solidFill>
                          <a:schemeClr val="bg1"/>
                        </a:solidFill>
                      </a:endParaRPr>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233A5E"/>
                    </a:solidFill>
                  </a:tcPr>
                </a:tc>
                <a:extLst>
                  <a:ext uri="{0D108BD9-81ED-4DB2-BD59-A6C34878D82A}">
                    <a16:rowId xmlns:a16="http://schemas.microsoft.com/office/drawing/2014/main" val="10000"/>
                  </a:ext>
                </a:extLst>
              </a:tr>
              <a:tr h="571960">
                <a:tc>
                  <a:txBody>
                    <a:bodyPr/>
                    <a:lstStyle/>
                    <a:p>
                      <a:pPr marL="0" lvl="0" indent="0" algn="ctr" rtl="0">
                        <a:spcBef>
                          <a:spcPts val="0"/>
                        </a:spcBef>
                        <a:spcAft>
                          <a:spcPts val="0"/>
                        </a:spcAft>
                        <a:buNone/>
                      </a:pPr>
                      <a:r>
                        <a:rPr lang="en-GB" sz="1050" dirty="0"/>
                        <a:t>Scalability</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lvl="0" indent="0" algn="ctr" rtl="0">
                        <a:spcBef>
                          <a:spcPts val="0"/>
                        </a:spcBef>
                        <a:spcAft>
                          <a:spcPts val="0"/>
                        </a:spcAft>
                        <a:buNone/>
                      </a:pPr>
                      <a:r>
                        <a:rPr lang="en-GB" sz="1050" dirty="0"/>
                        <a:t>auto-scaling/load balancing on servers or containers</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lvl="0" indent="0" algn="ctr" rtl="0">
                        <a:spcBef>
                          <a:spcPts val="0"/>
                        </a:spcBef>
                        <a:spcAft>
                          <a:spcPts val="0"/>
                        </a:spcAft>
                        <a:buNone/>
                      </a:pPr>
                      <a:r>
                        <a:rPr lang="en-GB" sz="1050" i="1"/>
                        <a:t>auto-scaling/load balancing on servers or containers (to be updated)</a:t>
                      </a:r>
                      <a:endParaRPr sz="1050" i="1"/>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lvl="0" indent="0" algn="ctr" rtl="0">
                        <a:spcBef>
                          <a:spcPts val="0"/>
                        </a:spcBef>
                        <a:spcAft>
                          <a:spcPts val="0"/>
                        </a:spcAft>
                        <a:buNone/>
                      </a:pPr>
                      <a:r>
                        <a:rPr lang="en-GB" sz="1050"/>
                        <a:t>auto-scaling/load balancing on servers or containers</a:t>
                      </a:r>
                      <a:endParaRPr sz="105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lvl="0" indent="0" algn="ctr" rtl="0">
                        <a:spcBef>
                          <a:spcPts val="0"/>
                        </a:spcBef>
                        <a:spcAft>
                          <a:spcPts val="0"/>
                        </a:spcAft>
                        <a:buNone/>
                      </a:pPr>
                      <a:r>
                        <a:rPr lang="en-GB" sz="1050"/>
                        <a:t>high availability and scalability</a:t>
                      </a:r>
                      <a:endParaRPr sz="105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1"/>
                  </a:ext>
                </a:extLst>
              </a:tr>
              <a:tr h="662061">
                <a:tc>
                  <a:txBody>
                    <a:bodyPr/>
                    <a:lstStyle/>
                    <a:p>
                      <a:pPr marL="0" lvl="0" indent="0" algn="ctr" rtl="0">
                        <a:spcBef>
                          <a:spcPts val="0"/>
                        </a:spcBef>
                        <a:spcAft>
                          <a:spcPts val="0"/>
                        </a:spcAft>
                        <a:buNone/>
                      </a:pPr>
                      <a:r>
                        <a:rPr lang="en-GB" sz="1050" dirty="0"/>
                        <a:t>Scheduling robustness : (conditional) retry etc …</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lvl="0" indent="0" algn="ctr" rtl="0">
                        <a:spcBef>
                          <a:spcPts val="0"/>
                        </a:spcBef>
                        <a:spcAft>
                          <a:spcPts val="0"/>
                        </a:spcAft>
                        <a:buNone/>
                      </a:pPr>
                      <a:r>
                        <a:rPr lang="en-GB" sz="1050" dirty="0"/>
                        <a:t>✔️</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lvl="0" indent="0" algn="ctr" rtl="0">
                        <a:spcBef>
                          <a:spcPts val="0"/>
                        </a:spcBef>
                        <a:spcAft>
                          <a:spcPts val="0"/>
                        </a:spcAft>
                        <a:buNone/>
                      </a:pPr>
                      <a:r>
                        <a:rPr lang="en-GB" sz="1050" dirty="0"/>
                        <a:t>Allows to define several retry rules. The resilience of launched tasks is inherited from K8S</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lvl="0" indent="0" algn="ctr" rtl="0">
                        <a:spcBef>
                          <a:spcPts val="0"/>
                        </a:spcBef>
                        <a:spcAft>
                          <a:spcPts val="0"/>
                        </a:spcAft>
                        <a:buNone/>
                      </a:pPr>
                      <a:r>
                        <a:rPr lang="en-GB" sz="1050"/>
                        <a:t>✔️</a:t>
                      </a:r>
                      <a:endParaRPr sz="105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lvl="0" indent="0" algn="ctr" rtl="0">
                        <a:spcBef>
                          <a:spcPts val="0"/>
                        </a:spcBef>
                        <a:spcAft>
                          <a:spcPts val="0"/>
                        </a:spcAft>
                        <a:buNone/>
                      </a:pPr>
                      <a:r>
                        <a:rPr lang="en-GB" sz="1050"/>
                        <a:t>✔️</a:t>
                      </a:r>
                      <a:endParaRPr sz="105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2"/>
                  </a:ext>
                </a:extLst>
              </a:tr>
              <a:tr h="571960">
                <a:tc>
                  <a:txBody>
                    <a:bodyPr/>
                    <a:lstStyle/>
                    <a:p>
                      <a:pPr marL="0" lvl="0" indent="0" algn="ctr" rtl="0">
                        <a:spcBef>
                          <a:spcPts val="0"/>
                        </a:spcBef>
                        <a:spcAft>
                          <a:spcPts val="0"/>
                        </a:spcAft>
                        <a:buNone/>
                      </a:pPr>
                      <a:r>
                        <a:rPr lang="en-GB" sz="1050"/>
                        <a:t>Alerting</a:t>
                      </a:r>
                      <a:endParaRPr sz="105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lvl="0" indent="0" algn="ctr" rtl="0">
                        <a:spcBef>
                          <a:spcPts val="0"/>
                        </a:spcBef>
                        <a:spcAft>
                          <a:spcPts val="0"/>
                        </a:spcAft>
                        <a:buNone/>
                      </a:pPr>
                      <a:r>
                        <a:rPr lang="en-GB" sz="1050" dirty="0"/>
                        <a:t>can create a custom dashboard and alarm for any of </a:t>
                      </a:r>
                      <a:r>
                        <a:rPr lang="en-GB" sz="1050" dirty="0">
                          <a:uFill>
                            <a:noFill/>
                          </a:uFill>
                          <a:hlinkClick r:id="rId4"/>
                        </a:rPr>
                        <a:t>the metrics available for MWAA</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lvl="0" indent="0" algn="ctr" rtl="0">
                        <a:spcBef>
                          <a:spcPts val="0"/>
                        </a:spcBef>
                        <a:spcAft>
                          <a:spcPts val="0"/>
                        </a:spcAft>
                        <a:buNone/>
                      </a:pPr>
                      <a:r>
                        <a:rPr lang="en-GB" sz="1050" dirty="0"/>
                        <a:t>Several easy ways to send notifications with Argo (ex: </a:t>
                      </a:r>
                      <a:r>
                        <a:rPr lang="en-GB" sz="1050" dirty="0" err="1"/>
                        <a:t>onExit</a:t>
                      </a:r>
                      <a:r>
                        <a:rPr lang="en-GB" sz="1050" dirty="0"/>
                        <a:t> handler)</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lvl="0" indent="0" algn="ctr" rtl="0">
                        <a:spcBef>
                          <a:spcPts val="0"/>
                        </a:spcBef>
                        <a:spcAft>
                          <a:spcPts val="0"/>
                        </a:spcAft>
                        <a:buNone/>
                      </a:pPr>
                      <a:r>
                        <a:rPr lang="en-GB" sz="1050"/>
                        <a:t>Need custom implementation (?)</a:t>
                      </a:r>
                      <a:endParaRPr sz="105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lvl="0" indent="0" algn="ctr" rtl="0">
                        <a:spcBef>
                          <a:spcPts val="0"/>
                        </a:spcBef>
                        <a:spcAft>
                          <a:spcPts val="0"/>
                        </a:spcAft>
                        <a:buNone/>
                      </a:pPr>
                      <a:r>
                        <a:rPr lang="en-GB" sz="1050"/>
                        <a:t>Can create a custom CloudWatch dashboard and alarm for any of </a:t>
                      </a:r>
                      <a:r>
                        <a:rPr lang="en-GB" sz="1050">
                          <a:uFill>
                            <a:noFill/>
                          </a:uFill>
                          <a:hlinkClick r:id="rId5"/>
                        </a:rPr>
                        <a:t>the aws metrics</a:t>
                      </a:r>
                      <a:r>
                        <a:rPr lang="en-GB" sz="1050"/>
                        <a:t> </a:t>
                      </a:r>
                      <a:endParaRPr sz="105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3"/>
                  </a:ext>
                </a:extLst>
              </a:tr>
              <a:tr h="319079">
                <a:tc>
                  <a:txBody>
                    <a:bodyPr/>
                    <a:lstStyle/>
                    <a:p>
                      <a:pPr marL="0" lvl="0" indent="0" algn="ctr" rtl="0">
                        <a:spcBef>
                          <a:spcPts val="0"/>
                        </a:spcBef>
                        <a:spcAft>
                          <a:spcPts val="0"/>
                        </a:spcAft>
                        <a:buNone/>
                      </a:pPr>
                      <a:r>
                        <a:rPr lang="en-GB" sz="1050"/>
                        <a:t>Workflow monitoring / UI</a:t>
                      </a:r>
                      <a:endParaRPr sz="105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lvl="0" indent="0" algn="ctr" rtl="0">
                        <a:spcBef>
                          <a:spcPts val="0"/>
                        </a:spcBef>
                        <a:spcAft>
                          <a:spcPts val="0"/>
                        </a:spcAft>
                        <a:buNone/>
                      </a:pPr>
                      <a:r>
                        <a:rPr lang="en-GB" sz="1050" dirty="0"/>
                        <a:t>✔️</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lvl="0" indent="0" algn="ctr" rtl="0">
                        <a:spcBef>
                          <a:spcPts val="0"/>
                        </a:spcBef>
                        <a:spcAft>
                          <a:spcPts val="0"/>
                        </a:spcAft>
                        <a:buNone/>
                      </a:pPr>
                      <a:r>
                        <a:rPr lang="en-GB" sz="1050" dirty="0"/>
                        <a:t>✔️</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lvl="0" indent="0" algn="ctr" rtl="0">
                        <a:spcBef>
                          <a:spcPts val="0"/>
                        </a:spcBef>
                        <a:spcAft>
                          <a:spcPts val="0"/>
                        </a:spcAft>
                        <a:buNone/>
                      </a:pPr>
                      <a:r>
                        <a:rPr lang="en-GB" sz="1050"/>
                        <a:t>✔️</a:t>
                      </a:r>
                      <a:endParaRPr sz="105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lvl="0" indent="0" algn="ctr" rtl="0">
                        <a:spcBef>
                          <a:spcPts val="0"/>
                        </a:spcBef>
                        <a:spcAft>
                          <a:spcPts val="0"/>
                        </a:spcAft>
                        <a:buNone/>
                      </a:pPr>
                      <a:r>
                        <a:rPr lang="en-GB" sz="1050"/>
                        <a:t>✔️</a:t>
                      </a:r>
                      <a:endParaRPr sz="105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4"/>
                  </a:ext>
                </a:extLst>
              </a:tr>
              <a:tr h="319079">
                <a:tc>
                  <a:txBody>
                    <a:bodyPr/>
                    <a:lstStyle/>
                    <a:p>
                      <a:pPr marL="0" lvl="0" indent="0" algn="ctr" rtl="0">
                        <a:spcBef>
                          <a:spcPts val="0"/>
                        </a:spcBef>
                        <a:spcAft>
                          <a:spcPts val="0"/>
                        </a:spcAft>
                        <a:buNone/>
                      </a:pPr>
                      <a:r>
                        <a:rPr lang="en-GB" sz="1050"/>
                        <a:t>Script</a:t>
                      </a:r>
                      <a:endParaRPr sz="105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lvl="0" indent="0" algn="ctr" rtl="0">
                        <a:spcBef>
                          <a:spcPts val="0"/>
                        </a:spcBef>
                        <a:spcAft>
                          <a:spcPts val="0"/>
                        </a:spcAft>
                        <a:buNone/>
                      </a:pPr>
                      <a:r>
                        <a:rPr lang="en-GB" sz="1050" dirty="0"/>
                        <a:t>Python</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lvl="0" indent="0" algn="ctr" rtl="0">
                        <a:spcBef>
                          <a:spcPts val="0"/>
                        </a:spcBef>
                        <a:spcAft>
                          <a:spcPts val="0"/>
                        </a:spcAft>
                        <a:buNone/>
                      </a:pPr>
                      <a:r>
                        <a:rPr lang="en-GB" sz="1050" dirty="0" err="1"/>
                        <a:t>Yaml</a:t>
                      </a:r>
                      <a:r>
                        <a:rPr lang="en-GB" sz="1050" dirty="0"/>
                        <a:t> or Python</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lvl="0" indent="0" algn="ctr" rtl="0">
                        <a:spcBef>
                          <a:spcPts val="0"/>
                        </a:spcBef>
                        <a:spcAft>
                          <a:spcPts val="0"/>
                        </a:spcAft>
                        <a:buNone/>
                      </a:pPr>
                      <a:r>
                        <a:rPr lang="en-GB" sz="1050" dirty="0"/>
                        <a:t>Python</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lvl="0" indent="0" algn="ctr" rtl="0">
                        <a:spcBef>
                          <a:spcPts val="0"/>
                        </a:spcBef>
                        <a:spcAft>
                          <a:spcPts val="0"/>
                        </a:spcAft>
                        <a:buNone/>
                      </a:pPr>
                      <a:r>
                        <a:rPr lang="en-GB" sz="1050"/>
                        <a:t>Json or </a:t>
                      </a:r>
                      <a:r>
                        <a:rPr lang="en-GB" sz="1050" u="sng">
                          <a:solidFill>
                            <a:schemeClr val="hlink"/>
                          </a:solidFill>
                          <a:hlinkClick r:id="rId6"/>
                        </a:rPr>
                        <a:t>Python</a:t>
                      </a:r>
                      <a:endParaRPr sz="105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5"/>
                  </a:ext>
                </a:extLst>
              </a:tr>
              <a:tr h="623963">
                <a:tc>
                  <a:txBody>
                    <a:bodyPr/>
                    <a:lstStyle/>
                    <a:p>
                      <a:pPr marL="0" lvl="0" indent="0" algn="ctr" rtl="0">
                        <a:spcBef>
                          <a:spcPts val="0"/>
                        </a:spcBef>
                        <a:spcAft>
                          <a:spcPts val="0"/>
                        </a:spcAft>
                        <a:buNone/>
                      </a:pPr>
                      <a:r>
                        <a:rPr lang="en-GB" sz="1050" dirty="0"/>
                        <a:t>Integration with AWS services </a:t>
                      </a:r>
                      <a:endParaRPr sz="1050" dirty="0"/>
                    </a:p>
                    <a:p>
                      <a:pPr marL="0" lvl="0" indent="0" algn="ctr" rtl="0">
                        <a:spcBef>
                          <a:spcPts val="0"/>
                        </a:spcBef>
                        <a:spcAft>
                          <a:spcPts val="0"/>
                        </a:spcAft>
                        <a:buNone/>
                      </a:pPr>
                      <a:r>
                        <a:rPr lang="en-GB" sz="1050" dirty="0"/>
                        <a:t>&amp; difficulty of implementation</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lvl="0" indent="0" algn="ctr" rtl="0">
                        <a:spcBef>
                          <a:spcPts val="0"/>
                        </a:spcBef>
                        <a:spcAft>
                          <a:spcPts val="0"/>
                        </a:spcAft>
                        <a:buNone/>
                      </a:pPr>
                      <a:r>
                        <a:rPr lang="en-GB" sz="1050" dirty="0"/>
                        <a:t>🟠 :</a:t>
                      </a:r>
                      <a:r>
                        <a:rPr lang="en-GB" sz="1050" u="sng" dirty="0">
                          <a:hlinkClick r:id="rId7"/>
                        </a:rPr>
                        <a:t>Airflow AWS Module</a:t>
                      </a:r>
                      <a:r>
                        <a:rPr lang="en-GB" sz="1050" dirty="0"/>
                        <a:t>, Need to be deployed and managed on underlying instances</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lvl="0" indent="0" algn="ctr" rtl="0">
                        <a:spcBef>
                          <a:spcPts val="0"/>
                        </a:spcBef>
                        <a:spcAft>
                          <a:spcPts val="0"/>
                        </a:spcAft>
                        <a:buNone/>
                      </a:pPr>
                      <a:r>
                        <a:rPr lang="en-GB" sz="1050" dirty="0"/>
                        <a:t>🔴 : </a:t>
                      </a:r>
                      <a:r>
                        <a:rPr lang="en-GB" sz="1050" u="sng" dirty="0">
                          <a:solidFill>
                            <a:schemeClr val="hlink"/>
                          </a:solidFill>
                          <a:hlinkClick r:id="rId8"/>
                        </a:rPr>
                        <a:t>Argo CD Container Solution packaged</a:t>
                      </a:r>
                      <a:r>
                        <a:rPr lang="en-GB" sz="1050" dirty="0"/>
                        <a:t>, EKS only ? </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lvl="0" indent="0" algn="ctr" rtl="0">
                        <a:spcBef>
                          <a:spcPts val="0"/>
                        </a:spcBef>
                        <a:spcAft>
                          <a:spcPts val="0"/>
                        </a:spcAft>
                        <a:buNone/>
                      </a:pPr>
                      <a:r>
                        <a:rPr lang="en-GB" sz="1050" dirty="0"/>
                        <a:t>🔴 : Need to be deployed and managed on EC2</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lvl="0" indent="0" algn="ctr" rtl="0">
                        <a:spcBef>
                          <a:spcPts val="0"/>
                        </a:spcBef>
                        <a:spcAft>
                          <a:spcPts val="0"/>
                        </a:spcAft>
                        <a:buNone/>
                      </a:pPr>
                      <a:r>
                        <a:rPr lang="en-GB" sz="1050" dirty="0"/>
                        <a:t>🟢 : Serverless, drag and drop, compatible with AWS services</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6"/>
                  </a:ext>
                </a:extLst>
              </a:tr>
              <a:tr h="698400">
                <a:tc>
                  <a:txBody>
                    <a:bodyPr/>
                    <a:lstStyle/>
                    <a:p>
                      <a:pPr marL="0" lvl="0" indent="0" algn="ctr" rtl="0">
                        <a:spcBef>
                          <a:spcPts val="0"/>
                        </a:spcBef>
                        <a:spcAft>
                          <a:spcPts val="0"/>
                        </a:spcAft>
                        <a:buNone/>
                      </a:pPr>
                      <a:r>
                        <a:rPr lang="en-GB" sz="1050" dirty="0"/>
                        <a:t>Pricing</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lvl="0" indent="0" algn="ctr" rtl="0">
                        <a:spcBef>
                          <a:spcPts val="0"/>
                        </a:spcBef>
                        <a:spcAft>
                          <a:spcPts val="0"/>
                        </a:spcAft>
                        <a:buNone/>
                      </a:pPr>
                      <a:r>
                        <a:rPr lang="en-GB" sz="1050"/>
                        <a:t>Small instance + worker + scheduler + meta database ~= 423.6 + 11.9 + 47.5 + 1 = </a:t>
                      </a:r>
                      <a:r>
                        <a:rPr lang="en-GB" sz="1050" b="1" u="sng">
                          <a:solidFill>
                            <a:schemeClr val="hlink"/>
                          </a:solidFill>
                          <a:hlinkClick r:id="rId9"/>
                        </a:rPr>
                        <a:t>484$/month</a:t>
                      </a:r>
                      <a:r>
                        <a:rPr lang="en-GB" sz="1050"/>
                        <a:t> </a:t>
                      </a:r>
                      <a:endParaRPr sz="105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lvl="0" indent="0" algn="ctr" rtl="0">
                        <a:spcBef>
                          <a:spcPts val="0"/>
                        </a:spcBef>
                        <a:spcAft>
                          <a:spcPts val="0"/>
                        </a:spcAft>
                        <a:buNone/>
                      </a:pPr>
                      <a:r>
                        <a:rPr lang="en-GB" sz="1050"/>
                        <a:t>Pricing of underlying EC2 instances, EKS, ECS</a:t>
                      </a:r>
                      <a:endParaRPr sz="105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lvl="0" indent="0" algn="ctr" rtl="0">
                        <a:spcBef>
                          <a:spcPts val="0"/>
                        </a:spcBef>
                        <a:spcAft>
                          <a:spcPts val="0"/>
                        </a:spcAft>
                        <a:buNone/>
                      </a:pPr>
                      <a:r>
                        <a:rPr lang="en-GB" sz="1050" dirty="0"/>
                        <a:t>Pricing of underlying EC2 instances</a:t>
                      </a:r>
                      <a:endParaRPr sz="1050"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lvl="0" indent="0" algn="ctr" rtl="0">
                        <a:spcBef>
                          <a:spcPts val="0"/>
                        </a:spcBef>
                        <a:spcAft>
                          <a:spcPts val="0"/>
                        </a:spcAft>
                        <a:buNone/>
                      </a:pPr>
                      <a:r>
                        <a:rPr lang="en-GB" sz="1050" dirty="0"/>
                        <a:t>4000/month free state transition (free tier) and $0,0297/1000 state transition after that</a:t>
                      </a:r>
                      <a:endParaRPr sz="1050" dirty="0"/>
                    </a:p>
                    <a:p>
                      <a:pPr marL="0" lvl="0" indent="0" algn="ctr" rtl="0">
                        <a:spcBef>
                          <a:spcPts val="0"/>
                        </a:spcBef>
                        <a:spcAft>
                          <a:spcPts val="0"/>
                        </a:spcAft>
                        <a:buNone/>
                      </a:pPr>
                      <a:r>
                        <a:rPr lang="en-GB" sz="1050" b="1" dirty="0"/>
                        <a:t>10K ST/day = 8.9$/month</a:t>
                      </a:r>
                      <a:endParaRPr sz="1050" b="1" dirty="0"/>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3" name="ZoneTexte 2">
            <a:extLst>
              <a:ext uri="{FF2B5EF4-FFF2-40B4-BE49-F238E27FC236}">
                <a16:creationId xmlns:a16="http://schemas.microsoft.com/office/drawing/2014/main" id="{B6708640-620E-A2FE-435A-C38ABA2952D1}"/>
              </a:ext>
            </a:extLst>
          </p:cNvPr>
          <p:cNvSpPr txBox="1"/>
          <p:nvPr/>
        </p:nvSpPr>
        <p:spPr>
          <a:xfrm>
            <a:off x="387503" y="353789"/>
            <a:ext cx="7181697" cy="400110"/>
          </a:xfrm>
          <a:prstGeom prst="rect">
            <a:avLst/>
          </a:prstGeom>
          <a:noFill/>
        </p:spPr>
        <p:txBody>
          <a:bodyPr wrap="square">
            <a:spAutoFit/>
          </a:bodyPr>
          <a:lstStyle/>
          <a:p>
            <a:r>
              <a:rPr lang="fr-FR" sz="2000" b="1" dirty="0"/>
              <a:t>2. Benchmark des solutions ETL </a:t>
            </a:r>
          </a:p>
        </p:txBody>
      </p:sp>
    </p:spTree>
    <p:extLst>
      <p:ext uri="{BB962C8B-B14F-4D97-AF65-F5344CB8AC3E}">
        <p14:creationId xmlns:p14="http://schemas.microsoft.com/office/powerpoint/2010/main" val="1366882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FF3EA09-ABAF-4466-359A-C8E959F4C2F3}"/>
              </a:ext>
            </a:extLst>
          </p:cNvPr>
          <p:cNvSpPr/>
          <p:nvPr/>
        </p:nvSpPr>
        <p:spPr>
          <a:xfrm>
            <a:off x="0" y="0"/>
            <a:ext cx="12192000" cy="1107688"/>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2" name="Graphique 21">
            <a:extLst>
              <a:ext uri="{FF2B5EF4-FFF2-40B4-BE49-F238E27FC236}">
                <a16:creationId xmlns:a16="http://schemas.microsoft.com/office/drawing/2014/main" id="{7310B15D-0CE2-7132-6C2C-0AAA647F58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69190" y="247138"/>
            <a:ext cx="1835307" cy="624004"/>
          </a:xfrm>
          <a:prstGeom prst="rect">
            <a:avLst/>
          </a:prstGeom>
        </p:spPr>
      </p:pic>
      <p:sp>
        <p:nvSpPr>
          <p:cNvPr id="3" name="ZoneTexte 2">
            <a:extLst>
              <a:ext uri="{FF2B5EF4-FFF2-40B4-BE49-F238E27FC236}">
                <a16:creationId xmlns:a16="http://schemas.microsoft.com/office/drawing/2014/main" id="{CEFF4839-6B91-479E-B719-1EDB90FDBED5}"/>
              </a:ext>
            </a:extLst>
          </p:cNvPr>
          <p:cNvSpPr txBox="1"/>
          <p:nvPr/>
        </p:nvSpPr>
        <p:spPr>
          <a:xfrm>
            <a:off x="529682" y="1453376"/>
            <a:ext cx="10881733" cy="369332"/>
          </a:xfrm>
          <a:prstGeom prst="rect">
            <a:avLst/>
          </a:prstGeom>
          <a:noFill/>
        </p:spPr>
        <p:txBody>
          <a:bodyPr wrap="square">
            <a:spAutoFit/>
          </a:bodyPr>
          <a:lstStyle/>
          <a:p>
            <a:r>
              <a:rPr lang="fr-FR" b="1" dirty="0"/>
              <a:t>Bench Database : </a:t>
            </a:r>
            <a:r>
              <a:rPr lang="fr-FR" b="1" dirty="0" err="1"/>
              <a:t>sql</a:t>
            </a:r>
            <a:r>
              <a:rPr lang="fr-FR" b="1" dirty="0"/>
              <a:t> vs </a:t>
            </a:r>
            <a:r>
              <a:rPr lang="fr-FR" b="1" dirty="0" err="1"/>
              <a:t>nosql</a:t>
            </a:r>
            <a:endParaRPr lang="fr-FR" sz="1600" dirty="0"/>
          </a:p>
        </p:txBody>
      </p:sp>
      <p:graphicFrame>
        <p:nvGraphicFramePr>
          <p:cNvPr id="5" name="Google Shape;631;p57">
            <a:extLst>
              <a:ext uri="{FF2B5EF4-FFF2-40B4-BE49-F238E27FC236}">
                <a16:creationId xmlns:a16="http://schemas.microsoft.com/office/drawing/2014/main" id="{CBD11AAD-9A2A-9F34-DE58-FF669D77CCCD}"/>
              </a:ext>
            </a:extLst>
          </p:cNvPr>
          <p:cNvGraphicFramePr/>
          <p:nvPr>
            <p:extLst>
              <p:ext uri="{D42A27DB-BD31-4B8C-83A1-F6EECF244321}">
                <p14:modId xmlns:p14="http://schemas.microsoft.com/office/powerpoint/2010/main" val="3207493895"/>
              </p:ext>
            </p:extLst>
          </p:nvPr>
        </p:nvGraphicFramePr>
        <p:xfrm>
          <a:off x="458591" y="1354826"/>
          <a:ext cx="11023913" cy="5212000"/>
        </p:xfrm>
        <a:graphic>
          <a:graphicData uri="http://schemas.openxmlformats.org/drawingml/2006/table">
            <a:tbl>
              <a:tblPr>
                <a:noFill/>
              </a:tblPr>
              <a:tblGrid>
                <a:gridCol w="5721781">
                  <a:extLst>
                    <a:ext uri="{9D8B030D-6E8A-4147-A177-3AD203B41FA5}">
                      <a16:colId xmlns:a16="http://schemas.microsoft.com/office/drawing/2014/main" val="20002"/>
                    </a:ext>
                  </a:extLst>
                </a:gridCol>
                <a:gridCol w="5302132">
                  <a:extLst>
                    <a:ext uri="{9D8B030D-6E8A-4147-A177-3AD203B41FA5}">
                      <a16:colId xmlns:a16="http://schemas.microsoft.com/office/drawing/2014/main" val="20003"/>
                    </a:ext>
                  </a:extLst>
                </a:gridCol>
              </a:tblGrid>
              <a:tr h="364462">
                <a:tc>
                  <a:txBody>
                    <a:bodyPr/>
                    <a:lstStyle/>
                    <a:p>
                      <a:pPr marL="0" lvl="0" indent="0" algn="ctr" rtl="0">
                        <a:spcBef>
                          <a:spcPts val="0"/>
                        </a:spcBef>
                        <a:spcAft>
                          <a:spcPts val="0"/>
                        </a:spcAft>
                        <a:buNone/>
                      </a:pPr>
                      <a:r>
                        <a:rPr lang="en-GB" sz="1600" b="1" dirty="0">
                          <a:solidFill>
                            <a:schemeClr val="bg1"/>
                          </a:solidFill>
                        </a:rPr>
                        <a:t>SQL</a:t>
                      </a:r>
                      <a:endParaRPr sz="1600" b="1" dirty="0">
                        <a:solidFill>
                          <a:schemeClr val="bg1"/>
                        </a:solidFill>
                      </a:endParaRPr>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233A5E"/>
                    </a:solidFill>
                  </a:tcPr>
                </a:tc>
                <a:tc>
                  <a:txBody>
                    <a:bodyPr/>
                    <a:lstStyle/>
                    <a:p>
                      <a:pPr marL="0" lvl="0" indent="0" algn="ctr" rtl="0">
                        <a:spcBef>
                          <a:spcPts val="0"/>
                        </a:spcBef>
                        <a:spcAft>
                          <a:spcPts val="0"/>
                        </a:spcAft>
                        <a:buNone/>
                      </a:pPr>
                      <a:r>
                        <a:rPr lang="en-GB" sz="1600" b="1" dirty="0">
                          <a:solidFill>
                            <a:schemeClr val="bg1"/>
                          </a:solidFill>
                        </a:rPr>
                        <a:t>NoSQL</a:t>
                      </a:r>
                      <a:endParaRPr sz="1600" b="1" dirty="0">
                        <a:solidFill>
                          <a:schemeClr val="bg1"/>
                        </a:solidFill>
                      </a:endParaRPr>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233A5E"/>
                    </a:solidFill>
                  </a:tcPr>
                </a:tc>
                <a:extLst>
                  <a:ext uri="{0D108BD9-81ED-4DB2-BD59-A6C34878D82A}">
                    <a16:rowId xmlns:a16="http://schemas.microsoft.com/office/drawing/2014/main" val="10000"/>
                  </a:ext>
                </a:extLst>
              </a:tr>
              <a:tr h="571960">
                <a:tc>
                  <a:txBody>
                    <a:bodyPr/>
                    <a:lstStyle/>
                    <a:p>
                      <a:pPr marL="285750" indent="-285750">
                        <a:buFont typeface="Arial" panose="020B0604020202020204" pitchFamily="34" charset="0"/>
                        <a:buChar char="•"/>
                      </a:pPr>
                      <a:r>
                        <a:rPr lang="fr-FR" sz="1400" b="1" i="0" kern="1200" dirty="0">
                          <a:solidFill>
                            <a:schemeClr val="tx1"/>
                          </a:solidFill>
                          <a:effectLst/>
                          <a:latin typeface="+mn-lt"/>
                          <a:ea typeface="+mn-ea"/>
                          <a:cs typeface="+mn-cs"/>
                        </a:rPr>
                        <a:t>Structure des données </a:t>
                      </a:r>
                      <a:r>
                        <a:rPr lang="fr-FR" sz="1400" b="0" i="0" kern="1200" dirty="0">
                          <a:solidFill>
                            <a:schemeClr val="tx1"/>
                          </a:solidFill>
                          <a:effectLst/>
                          <a:latin typeface="+mn-lt"/>
                          <a:ea typeface="+mn-ea"/>
                          <a:cs typeface="+mn-cs"/>
                        </a:rPr>
                        <a:t>: les données ont une structure bien définie et que les relations entre les différentes entités sont importantes. </a:t>
                      </a:r>
                    </a:p>
                    <a:p>
                      <a:pPr marL="0" indent="0">
                        <a:buFont typeface="Arial" panose="020B0604020202020204" pitchFamily="34" charset="0"/>
                        <a:buNone/>
                      </a:pPr>
                      <a:endParaRPr lang="fr-FR" sz="1400" b="0" i="0" kern="1200" dirty="0">
                        <a:solidFill>
                          <a:schemeClr val="tx1"/>
                        </a:solidFill>
                        <a:effectLst/>
                        <a:latin typeface="+mn-lt"/>
                        <a:ea typeface="+mn-ea"/>
                        <a:cs typeface="+mn-cs"/>
                      </a:endParaRPr>
                    </a:p>
                    <a:p>
                      <a:pPr marL="285750" indent="-285750">
                        <a:buFont typeface="Arial" panose="020B0604020202020204" pitchFamily="34" charset="0"/>
                        <a:buChar char="•"/>
                      </a:pPr>
                      <a:r>
                        <a:rPr lang="fr-FR" sz="1400" b="1" i="0" kern="1200" dirty="0">
                          <a:solidFill>
                            <a:schemeClr val="tx1"/>
                          </a:solidFill>
                          <a:effectLst/>
                          <a:latin typeface="+mn-lt"/>
                          <a:ea typeface="+mn-ea"/>
                          <a:cs typeface="+mn-cs"/>
                        </a:rPr>
                        <a:t>Intégrité des données </a:t>
                      </a:r>
                      <a:r>
                        <a:rPr lang="fr-FR" sz="1400" b="0" i="0" kern="1200" dirty="0">
                          <a:solidFill>
                            <a:schemeClr val="tx1"/>
                          </a:solidFill>
                          <a:effectLst/>
                          <a:latin typeface="+mn-lt"/>
                          <a:ea typeface="+mn-ea"/>
                          <a:cs typeface="+mn-cs"/>
                        </a:rPr>
                        <a:t>: permets des contraintes strictes pour garantir l'intégrité et la cohérence des données, les bases de données relationnelles offrent des mécanismes intégrés, tels que les clés primaires, les clés étrangères et les contraintes d'intégrité référentielle.</a:t>
                      </a:r>
                    </a:p>
                    <a:p>
                      <a:pPr marL="0" indent="0">
                        <a:buFont typeface="Arial" panose="020B0604020202020204" pitchFamily="34" charset="0"/>
                        <a:buNone/>
                      </a:pPr>
                      <a:endParaRPr lang="fr-FR" sz="1400" b="0" i="0" kern="1200" dirty="0">
                        <a:solidFill>
                          <a:schemeClr val="tx1"/>
                        </a:solidFill>
                        <a:effectLst/>
                        <a:latin typeface="+mn-lt"/>
                        <a:ea typeface="+mn-ea"/>
                        <a:cs typeface="+mn-cs"/>
                      </a:endParaRPr>
                    </a:p>
                    <a:p>
                      <a:pPr marL="285750" indent="-285750">
                        <a:buFont typeface="Arial" panose="020B0604020202020204" pitchFamily="34" charset="0"/>
                        <a:buChar char="•"/>
                      </a:pPr>
                      <a:r>
                        <a:rPr lang="fr-FR" sz="1400" b="1" i="0" kern="1200" dirty="0">
                          <a:solidFill>
                            <a:schemeClr val="tx1"/>
                          </a:solidFill>
                          <a:effectLst/>
                          <a:latin typeface="+mn-lt"/>
                          <a:ea typeface="+mn-ea"/>
                          <a:cs typeface="+mn-cs"/>
                        </a:rPr>
                        <a:t>Transactions ACID </a:t>
                      </a:r>
                      <a:r>
                        <a:rPr lang="fr-FR" sz="1400" b="0" i="0" kern="1200" dirty="0">
                          <a:solidFill>
                            <a:schemeClr val="tx1"/>
                          </a:solidFill>
                          <a:effectLst/>
                          <a:latin typeface="+mn-lt"/>
                          <a:ea typeface="+mn-ea"/>
                          <a:cs typeface="+mn-cs"/>
                        </a:rPr>
                        <a:t>: Si la cohérence des données et la garantie de l'atomicité, la cohérence, l'isolation et la durabilité (ACID) des transactions sont cruciales pour le cas d’usage, les bases de données relationnelles sont généralement plus adaptées. </a:t>
                      </a:r>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fr-FR" sz="1400" b="1" i="0" kern="1200" dirty="0">
                          <a:solidFill>
                            <a:schemeClr val="tx1"/>
                          </a:solidFill>
                          <a:effectLst/>
                          <a:latin typeface="+mn-lt"/>
                          <a:ea typeface="+mn-ea"/>
                          <a:cs typeface="+mn-cs"/>
                        </a:rPr>
                        <a:t>Flexibilité de la structure des données </a:t>
                      </a:r>
                      <a:r>
                        <a:rPr lang="fr-FR" sz="1400" b="0" i="0" kern="1200" dirty="0">
                          <a:solidFill>
                            <a:schemeClr val="tx1"/>
                          </a:solidFill>
                          <a:effectLst/>
                          <a:latin typeface="+mn-lt"/>
                          <a:ea typeface="+mn-ea"/>
                          <a:cs typeface="+mn-cs"/>
                        </a:rPr>
                        <a:t>: Si les données ont une structure variable ou évolutive, les bases de données NoSQL peuvent être plus adaptées. Elles permettent de stocker des données semi-structurées ou non structurées, ce qui peut être bénéfique si vous récupérez des données avec des schémas de données différents chaque jour.</a:t>
                      </a:r>
                    </a:p>
                    <a:p>
                      <a:pPr marL="285750" indent="-285750">
                        <a:buFont typeface="Arial" panose="020B0604020202020204" pitchFamily="34" charset="0"/>
                        <a:buChar char="•"/>
                      </a:pPr>
                      <a:endParaRPr lang="fr-FR" sz="1400" b="0" i="0" kern="1200" dirty="0">
                        <a:solidFill>
                          <a:schemeClr val="tx1"/>
                        </a:solidFill>
                        <a:effectLst/>
                        <a:latin typeface="+mn-lt"/>
                        <a:ea typeface="+mn-ea"/>
                        <a:cs typeface="+mn-cs"/>
                      </a:endParaRPr>
                    </a:p>
                    <a:p>
                      <a:pPr marL="285750" indent="-285750">
                        <a:buFont typeface="Arial" panose="020B0604020202020204" pitchFamily="34" charset="0"/>
                        <a:buChar char="•"/>
                      </a:pPr>
                      <a:r>
                        <a:rPr lang="fr-FR" sz="1400" b="1" i="0" kern="1200" dirty="0">
                          <a:solidFill>
                            <a:schemeClr val="tx1"/>
                          </a:solidFill>
                          <a:effectLst/>
                          <a:latin typeface="+mn-lt"/>
                          <a:ea typeface="+mn-ea"/>
                          <a:cs typeface="+mn-cs"/>
                        </a:rPr>
                        <a:t>Évolutivité horizontale </a:t>
                      </a:r>
                      <a:r>
                        <a:rPr lang="fr-FR" sz="1400" b="0" i="0" kern="1200" dirty="0">
                          <a:solidFill>
                            <a:schemeClr val="tx1"/>
                          </a:solidFill>
                          <a:effectLst/>
                          <a:latin typeface="+mn-lt"/>
                          <a:ea typeface="+mn-ea"/>
                          <a:cs typeface="+mn-cs"/>
                        </a:rPr>
                        <a:t>: dans le cas d’une augmentation significative de la quantité de données ou du trafic, les bases de données NoSQL offrent une meilleure évolutivité horizontale. </a:t>
                      </a:r>
                    </a:p>
                    <a:p>
                      <a:pPr marL="285750" indent="-285750">
                        <a:buFont typeface="Arial" panose="020B0604020202020204" pitchFamily="34" charset="0"/>
                        <a:buChar char="•"/>
                      </a:pPr>
                      <a:endParaRPr lang="fr-FR" sz="1400" b="0" i="0" kern="1200" dirty="0">
                        <a:solidFill>
                          <a:schemeClr val="tx1"/>
                        </a:solidFill>
                        <a:effectLst/>
                        <a:latin typeface="+mn-lt"/>
                        <a:ea typeface="+mn-ea"/>
                        <a:cs typeface="+mn-cs"/>
                      </a:endParaRPr>
                    </a:p>
                    <a:p>
                      <a:pPr marL="285750" indent="-285750">
                        <a:buFont typeface="Arial" panose="020B0604020202020204" pitchFamily="34" charset="0"/>
                        <a:buChar char="•"/>
                      </a:pPr>
                      <a:r>
                        <a:rPr lang="fr-FR" sz="1400" b="1" i="0" kern="1200" dirty="0">
                          <a:solidFill>
                            <a:schemeClr val="tx1"/>
                          </a:solidFill>
                          <a:effectLst/>
                          <a:latin typeface="+mn-lt"/>
                          <a:ea typeface="+mn-ea"/>
                          <a:cs typeface="+mn-cs"/>
                        </a:rPr>
                        <a:t>Performance</a:t>
                      </a:r>
                      <a:r>
                        <a:rPr lang="fr-FR" sz="1400" b="0" i="0" kern="1200" dirty="0">
                          <a:solidFill>
                            <a:schemeClr val="tx1"/>
                          </a:solidFill>
                          <a:effectLst/>
                          <a:latin typeface="+mn-lt"/>
                          <a:ea typeface="+mn-ea"/>
                          <a:cs typeface="+mn-cs"/>
                        </a:rPr>
                        <a:t> : Les bases de données NoSQL sont souvent optimisées pour des opérations spécifiques, comme la récupération rapide de données en lecture ou l'écriture en masse. </a:t>
                      </a:r>
                    </a:p>
                    <a:p>
                      <a:pPr marL="285750" indent="-285750">
                        <a:buFont typeface="Arial" panose="020B0604020202020204" pitchFamily="34" charset="0"/>
                        <a:buChar char="•"/>
                      </a:pPr>
                      <a:endParaRPr lang="fr-FR" sz="1400" b="0" i="0" kern="1200" dirty="0">
                        <a:solidFill>
                          <a:schemeClr val="tx1"/>
                        </a:solidFill>
                        <a:effectLst/>
                        <a:latin typeface="+mn-lt"/>
                        <a:ea typeface="+mn-ea"/>
                        <a:cs typeface="+mn-cs"/>
                      </a:endParaRPr>
                    </a:p>
                    <a:p>
                      <a:pPr marL="285750" indent="-285750">
                        <a:buFont typeface="Arial" panose="020B0604020202020204" pitchFamily="34" charset="0"/>
                        <a:buChar char="•"/>
                      </a:pPr>
                      <a:r>
                        <a:rPr lang="fr-FR" sz="1400" b="1" i="0" kern="1200" dirty="0">
                          <a:solidFill>
                            <a:schemeClr val="tx1"/>
                          </a:solidFill>
                          <a:effectLst/>
                          <a:latin typeface="+mn-lt"/>
                          <a:ea typeface="+mn-ea"/>
                          <a:cs typeface="+mn-cs"/>
                        </a:rPr>
                        <a:t>Modélisation dénormalisée </a:t>
                      </a:r>
                      <a:r>
                        <a:rPr lang="fr-FR" sz="1400" b="0" i="0" kern="1200" dirty="0">
                          <a:solidFill>
                            <a:schemeClr val="tx1"/>
                          </a:solidFill>
                          <a:effectLst/>
                          <a:latin typeface="+mn-lt"/>
                          <a:ea typeface="+mn-ea"/>
                          <a:cs typeface="+mn-cs"/>
                        </a:rPr>
                        <a:t>: Si il est nécessaire de stocker des données fortement dénormalisées ou hiérarchiques, les bases de données NoSQL peuvent être plus appropriées. Elles permettent de stocker les données sous forme de documents (MongoDB), de paires clé-valeur (Redis), de colonnes (Cassandra) ou de graphes (Neo4j), offrant ainsi plus de flexibilité pour la modélisation</a:t>
                      </a:r>
                      <a:endParaRPr sz="1200" kern="1200" dirty="0">
                        <a:solidFill>
                          <a:schemeClr val="tx1"/>
                        </a:solidFill>
                        <a:latin typeface="+mn-lt"/>
                        <a:ea typeface="+mn-ea"/>
                        <a:cs typeface="+mn-cs"/>
                      </a:endParaRPr>
                    </a:p>
                  </a:txBody>
                  <a:tcPr marL="121900" marR="121900" marT="121900" marB="1219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ZoneTexte 5">
            <a:extLst>
              <a:ext uri="{FF2B5EF4-FFF2-40B4-BE49-F238E27FC236}">
                <a16:creationId xmlns:a16="http://schemas.microsoft.com/office/drawing/2014/main" id="{C3B02CC8-9C41-1205-CBBF-461027D68E78}"/>
              </a:ext>
            </a:extLst>
          </p:cNvPr>
          <p:cNvSpPr txBox="1"/>
          <p:nvPr/>
        </p:nvSpPr>
        <p:spPr>
          <a:xfrm>
            <a:off x="387503" y="353789"/>
            <a:ext cx="7181697" cy="400110"/>
          </a:xfrm>
          <a:prstGeom prst="rect">
            <a:avLst/>
          </a:prstGeom>
          <a:noFill/>
        </p:spPr>
        <p:txBody>
          <a:bodyPr wrap="square">
            <a:spAutoFit/>
          </a:bodyPr>
          <a:lstStyle/>
          <a:p>
            <a:r>
              <a:rPr lang="fr-FR" sz="2000" b="1" dirty="0"/>
              <a:t>2. Benchmark des solutions de base de données</a:t>
            </a:r>
          </a:p>
        </p:txBody>
      </p:sp>
    </p:spTree>
    <p:extLst>
      <p:ext uri="{BB962C8B-B14F-4D97-AF65-F5344CB8AC3E}">
        <p14:creationId xmlns:p14="http://schemas.microsoft.com/office/powerpoint/2010/main" val="601574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id="{A2ADE925-7649-270D-CCFE-7410C2982998}"/>
              </a:ext>
            </a:extLst>
          </p:cNvPr>
          <p:cNvSpPr/>
          <p:nvPr/>
        </p:nvSpPr>
        <p:spPr>
          <a:xfrm>
            <a:off x="1124132" y="3672287"/>
            <a:ext cx="2339898" cy="490756"/>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4" name="Tableau 3">
            <a:extLst>
              <a:ext uri="{FF2B5EF4-FFF2-40B4-BE49-F238E27FC236}">
                <a16:creationId xmlns:a16="http://schemas.microsoft.com/office/drawing/2014/main" id="{5D149135-81D5-BCDA-4685-F733D9585B79}"/>
              </a:ext>
            </a:extLst>
          </p:cNvPr>
          <p:cNvGraphicFramePr>
            <a:graphicFrameLocks noGrp="1"/>
          </p:cNvGraphicFramePr>
          <p:nvPr>
            <p:extLst>
              <p:ext uri="{D42A27DB-BD31-4B8C-83A1-F6EECF244321}">
                <p14:modId xmlns:p14="http://schemas.microsoft.com/office/powerpoint/2010/main" val="3950158964"/>
              </p:ext>
            </p:extLst>
          </p:nvPr>
        </p:nvGraphicFramePr>
        <p:xfrm>
          <a:off x="5492596" y="1753637"/>
          <a:ext cx="6096001" cy="4128450"/>
        </p:xfrm>
        <a:graphic>
          <a:graphicData uri="http://schemas.openxmlformats.org/drawingml/2006/table">
            <a:tbl>
              <a:tblPr/>
              <a:tblGrid>
                <a:gridCol w="915176">
                  <a:extLst>
                    <a:ext uri="{9D8B030D-6E8A-4147-A177-3AD203B41FA5}">
                      <a16:colId xmlns:a16="http://schemas.microsoft.com/office/drawing/2014/main" val="792485810"/>
                    </a:ext>
                  </a:extLst>
                </a:gridCol>
                <a:gridCol w="1333985">
                  <a:extLst>
                    <a:ext uri="{9D8B030D-6E8A-4147-A177-3AD203B41FA5}">
                      <a16:colId xmlns:a16="http://schemas.microsoft.com/office/drawing/2014/main" val="3045128807"/>
                    </a:ext>
                  </a:extLst>
                </a:gridCol>
                <a:gridCol w="1408440">
                  <a:extLst>
                    <a:ext uri="{9D8B030D-6E8A-4147-A177-3AD203B41FA5}">
                      <a16:colId xmlns:a16="http://schemas.microsoft.com/office/drawing/2014/main" val="2612849885"/>
                    </a:ext>
                  </a:extLst>
                </a:gridCol>
                <a:gridCol w="1219200">
                  <a:extLst>
                    <a:ext uri="{9D8B030D-6E8A-4147-A177-3AD203B41FA5}">
                      <a16:colId xmlns:a16="http://schemas.microsoft.com/office/drawing/2014/main" val="2891428847"/>
                    </a:ext>
                  </a:extLst>
                </a:gridCol>
                <a:gridCol w="1219200">
                  <a:extLst>
                    <a:ext uri="{9D8B030D-6E8A-4147-A177-3AD203B41FA5}">
                      <a16:colId xmlns:a16="http://schemas.microsoft.com/office/drawing/2014/main" val="3939602407"/>
                    </a:ext>
                  </a:extLst>
                </a:gridCol>
              </a:tblGrid>
              <a:tr h="428447">
                <a:tc>
                  <a:txBody>
                    <a:bodyPr/>
                    <a:lstStyle/>
                    <a:p>
                      <a:pPr algn="ctr" fontAlgn="ctr"/>
                      <a:r>
                        <a:rPr lang="fr-FR" sz="1500" b="1" kern="1200" dirty="0" err="1">
                          <a:solidFill>
                            <a:schemeClr val="bg1"/>
                          </a:solidFill>
                          <a:latin typeface="+mn-lt"/>
                          <a:ea typeface="+mn-ea"/>
                          <a:cs typeface="+mn-cs"/>
                        </a:rPr>
                        <a:t>id_vente</a:t>
                      </a:r>
                      <a:endParaRPr lang="fr-FR" sz="1500" b="1" kern="1200" dirty="0">
                        <a:solidFill>
                          <a:schemeClr val="bg1"/>
                        </a:solidFill>
                        <a:latin typeface="+mn-lt"/>
                        <a:ea typeface="+mn-ea"/>
                        <a:cs typeface="+mn-cs"/>
                      </a:endParaRPr>
                    </a:p>
                  </a:txBody>
                  <a:tcPr marL="76200" marR="76200" marT="38100" marB="38100" anchor="ctr">
                    <a:lnL>
                      <a:noFill/>
                    </a:lnL>
                    <a:lnR>
                      <a:noFill/>
                    </a:lnR>
                    <a:lnT>
                      <a:noFill/>
                    </a:lnT>
                    <a:lnB w="12700" cap="flat" cmpd="sng" algn="ctr">
                      <a:solidFill>
                        <a:schemeClr val="bg1">
                          <a:lumMod val="85000"/>
                        </a:schemeClr>
                      </a:solidFill>
                      <a:prstDash val="solid"/>
                      <a:round/>
                      <a:headEnd type="none" w="med" len="med"/>
                      <a:tailEnd type="none" w="med" len="med"/>
                    </a:lnB>
                    <a:solidFill>
                      <a:srgbClr val="233A5E"/>
                    </a:solidFill>
                  </a:tcPr>
                </a:tc>
                <a:tc>
                  <a:txBody>
                    <a:bodyPr/>
                    <a:lstStyle/>
                    <a:p>
                      <a:pPr algn="ctr" fontAlgn="ctr"/>
                      <a:r>
                        <a:rPr lang="fr-FR" sz="1500" b="1" kern="1200" dirty="0" err="1">
                          <a:solidFill>
                            <a:schemeClr val="bg1"/>
                          </a:solidFill>
                          <a:latin typeface="+mn-lt"/>
                          <a:ea typeface="+mn-ea"/>
                          <a:cs typeface="+mn-cs"/>
                        </a:rPr>
                        <a:t>nom_produit</a:t>
                      </a:r>
                      <a:endParaRPr lang="fr-FR" sz="1500" b="1" kern="1200" dirty="0">
                        <a:solidFill>
                          <a:schemeClr val="bg1"/>
                        </a:solidFill>
                        <a:latin typeface="+mn-lt"/>
                        <a:ea typeface="+mn-ea"/>
                        <a:cs typeface="+mn-cs"/>
                      </a:endParaRPr>
                    </a:p>
                  </a:txBody>
                  <a:tcPr marL="76200" marR="76200" marT="38100" marB="38100" anchor="ctr">
                    <a:lnL>
                      <a:noFill/>
                    </a:lnL>
                    <a:lnR>
                      <a:noFill/>
                    </a:lnR>
                    <a:lnT>
                      <a:noFill/>
                    </a:lnT>
                    <a:lnB w="12700" cap="flat" cmpd="sng" algn="ctr">
                      <a:solidFill>
                        <a:schemeClr val="bg1">
                          <a:lumMod val="85000"/>
                        </a:schemeClr>
                      </a:solidFill>
                      <a:prstDash val="solid"/>
                      <a:round/>
                      <a:headEnd type="none" w="med" len="med"/>
                      <a:tailEnd type="none" w="med" len="med"/>
                    </a:lnB>
                    <a:solidFill>
                      <a:srgbClr val="233A5E"/>
                    </a:solidFill>
                  </a:tcPr>
                </a:tc>
                <a:tc>
                  <a:txBody>
                    <a:bodyPr/>
                    <a:lstStyle/>
                    <a:p>
                      <a:pPr algn="ctr" fontAlgn="ctr"/>
                      <a:r>
                        <a:rPr lang="fr-FR" sz="1500" b="1" kern="1200" dirty="0" err="1">
                          <a:solidFill>
                            <a:schemeClr val="bg1"/>
                          </a:solidFill>
                          <a:latin typeface="+mn-lt"/>
                          <a:ea typeface="+mn-ea"/>
                          <a:cs typeface="+mn-cs"/>
                        </a:rPr>
                        <a:t>nom_magasin</a:t>
                      </a:r>
                      <a:endParaRPr lang="fr-FR" sz="1500" b="1" kern="1200" dirty="0">
                        <a:solidFill>
                          <a:schemeClr val="bg1"/>
                        </a:solidFill>
                        <a:latin typeface="+mn-lt"/>
                        <a:ea typeface="+mn-ea"/>
                        <a:cs typeface="+mn-cs"/>
                      </a:endParaRPr>
                    </a:p>
                  </a:txBody>
                  <a:tcPr marL="76200" marR="76200" marT="38100" marB="38100" anchor="ctr">
                    <a:lnL>
                      <a:noFill/>
                    </a:lnL>
                    <a:lnR>
                      <a:noFill/>
                    </a:lnR>
                    <a:lnT>
                      <a:noFill/>
                    </a:lnT>
                    <a:lnB w="12700" cap="flat" cmpd="sng" algn="ctr">
                      <a:solidFill>
                        <a:schemeClr val="bg1">
                          <a:lumMod val="85000"/>
                        </a:schemeClr>
                      </a:solidFill>
                      <a:prstDash val="solid"/>
                      <a:round/>
                      <a:headEnd type="none" w="med" len="med"/>
                      <a:tailEnd type="none" w="med" len="med"/>
                    </a:lnB>
                    <a:solidFill>
                      <a:srgbClr val="233A5E"/>
                    </a:solidFill>
                  </a:tcPr>
                </a:tc>
                <a:tc>
                  <a:txBody>
                    <a:bodyPr/>
                    <a:lstStyle/>
                    <a:p>
                      <a:pPr algn="ctr" fontAlgn="ctr"/>
                      <a:r>
                        <a:rPr lang="fr-FR" sz="1500" b="1" kern="1200" dirty="0" err="1">
                          <a:solidFill>
                            <a:schemeClr val="bg1"/>
                          </a:solidFill>
                          <a:latin typeface="+mn-lt"/>
                          <a:ea typeface="+mn-ea"/>
                          <a:cs typeface="+mn-cs"/>
                        </a:rPr>
                        <a:t>date_vente</a:t>
                      </a:r>
                      <a:endParaRPr lang="fr-FR" sz="1500" b="1" kern="1200" dirty="0">
                        <a:solidFill>
                          <a:schemeClr val="bg1"/>
                        </a:solidFill>
                        <a:latin typeface="+mn-lt"/>
                        <a:ea typeface="+mn-ea"/>
                        <a:cs typeface="+mn-cs"/>
                      </a:endParaRPr>
                    </a:p>
                  </a:txBody>
                  <a:tcPr marL="76200" marR="76200" marT="38100" marB="38100" anchor="ctr">
                    <a:lnL>
                      <a:noFill/>
                    </a:lnL>
                    <a:lnR>
                      <a:noFill/>
                    </a:lnR>
                    <a:lnT>
                      <a:noFill/>
                    </a:lnT>
                    <a:lnB w="12700" cap="flat" cmpd="sng" algn="ctr">
                      <a:solidFill>
                        <a:schemeClr val="bg1">
                          <a:lumMod val="85000"/>
                        </a:schemeClr>
                      </a:solidFill>
                      <a:prstDash val="solid"/>
                      <a:round/>
                      <a:headEnd type="none" w="med" len="med"/>
                      <a:tailEnd type="none" w="med" len="med"/>
                    </a:lnB>
                    <a:solidFill>
                      <a:srgbClr val="233A5E"/>
                    </a:solidFill>
                  </a:tcPr>
                </a:tc>
                <a:tc>
                  <a:txBody>
                    <a:bodyPr/>
                    <a:lstStyle/>
                    <a:p>
                      <a:pPr algn="ctr" fontAlgn="ctr"/>
                      <a:r>
                        <a:rPr lang="fr-FR" sz="1500" b="1" kern="1200" dirty="0" err="1">
                          <a:solidFill>
                            <a:schemeClr val="bg1"/>
                          </a:solidFill>
                          <a:latin typeface="+mn-lt"/>
                          <a:ea typeface="+mn-ea"/>
                          <a:cs typeface="+mn-cs"/>
                        </a:rPr>
                        <a:t>prix_vente</a:t>
                      </a:r>
                      <a:endParaRPr lang="fr-FR" sz="1500" b="1" kern="1200" dirty="0">
                        <a:solidFill>
                          <a:schemeClr val="bg1"/>
                        </a:solidFill>
                        <a:latin typeface="+mn-lt"/>
                        <a:ea typeface="+mn-ea"/>
                        <a:cs typeface="+mn-cs"/>
                      </a:endParaRPr>
                    </a:p>
                  </a:txBody>
                  <a:tcPr marL="76200" marR="76200" marT="38100" marB="38100" anchor="ctr">
                    <a:lnL>
                      <a:noFill/>
                    </a:lnL>
                    <a:lnR>
                      <a:noFill/>
                    </a:lnR>
                    <a:lnT>
                      <a:noFill/>
                    </a:lnT>
                    <a:lnB w="12700" cap="flat" cmpd="sng" algn="ctr">
                      <a:solidFill>
                        <a:schemeClr val="bg1">
                          <a:lumMod val="85000"/>
                        </a:schemeClr>
                      </a:solidFill>
                      <a:prstDash val="solid"/>
                      <a:round/>
                      <a:headEnd type="none" w="med" len="med"/>
                      <a:tailEnd type="none" w="med" len="med"/>
                    </a:lnB>
                    <a:solidFill>
                      <a:srgbClr val="233A5E"/>
                    </a:solidFill>
                  </a:tcPr>
                </a:tc>
                <a:extLst>
                  <a:ext uri="{0D108BD9-81ED-4DB2-BD59-A6C34878D82A}">
                    <a16:rowId xmlns:a16="http://schemas.microsoft.com/office/drawing/2014/main" val="3855623064"/>
                  </a:ext>
                </a:extLst>
              </a:tr>
              <a:tr h="516331">
                <a:tc>
                  <a:txBody>
                    <a:bodyPr/>
                    <a:lstStyle/>
                    <a:p>
                      <a:pPr algn="ctr"/>
                      <a:r>
                        <a:rPr lang="fr-FR" sz="1200" dirty="0">
                          <a:effectLst/>
                        </a:rPr>
                        <a:t>176558</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fr-FR" sz="1200" dirty="0">
                          <a:effectLst/>
                        </a:rPr>
                        <a:t>USB-C </a:t>
                      </a:r>
                      <a:r>
                        <a:rPr lang="fr-FR" sz="1200" dirty="0" err="1">
                          <a:effectLst/>
                        </a:rPr>
                        <a:t>Charging</a:t>
                      </a:r>
                      <a:r>
                        <a:rPr lang="fr-FR" sz="1200" dirty="0">
                          <a:effectLst/>
                        </a:rPr>
                        <a:t> Cable</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200" dirty="0">
                          <a:effectLst/>
                        </a:rPr>
                        <a:t>917 1st St, Dallas, TX 75001</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fr-FR" sz="1200" dirty="0">
                          <a:effectLst/>
                        </a:rPr>
                        <a:t>04/19/19 08:46</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fr-FR" sz="1200" dirty="0">
                          <a:effectLst/>
                        </a:rPr>
                        <a:t>5.975</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758964197"/>
                  </a:ext>
                </a:extLst>
              </a:tr>
              <a:tr h="743012">
                <a:tc>
                  <a:txBody>
                    <a:bodyPr/>
                    <a:lstStyle/>
                    <a:p>
                      <a:pPr algn="ctr"/>
                      <a:r>
                        <a:rPr lang="fr-FR" sz="1200" dirty="0">
                          <a:effectLst/>
                        </a:rPr>
                        <a:t>176559</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fr-FR" sz="1200" dirty="0">
                          <a:effectLst/>
                        </a:rPr>
                        <a:t>Bose </a:t>
                      </a:r>
                      <a:r>
                        <a:rPr lang="fr-FR" sz="1200" dirty="0" err="1">
                          <a:effectLst/>
                        </a:rPr>
                        <a:t>SoundSport</a:t>
                      </a:r>
                      <a:r>
                        <a:rPr lang="fr-FR" sz="1200" dirty="0">
                          <a:effectLst/>
                        </a:rPr>
                        <a:t> </a:t>
                      </a:r>
                      <a:r>
                        <a:rPr lang="fr-FR" sz="1200" dirty="0" err="1">
                          <a:effectLst/>
                        </a:rPr>
                        <a:t>Headphones</a:t>
                      </a:r>
                      <a:endParaRPr lang="fr-FR" sz="1200" dirty="0">
                        <a:effectLst/>
                      </a:endParaRP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200" dirty="0">
                          <a:effectLst/>
                        </a:rPr>
                        <a:t>682 Chestnut St, Boston, MA 02215</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fr-FR" sz="1200" dirty="0">
                          <a:effectLst/>
                        </a:rPr>
                        <a:t>04/07/19 22:30</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fr-FR" sz="1200" dirty="0">
                          <a:effectLst/>
                        </a:rPr>
                        <a:t>99.990</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524820150"/>
                  </a:ext>
                </a:extLst>
              </a:tr>
              <a:tr h="743012">
                <a:tc>
                  <a:txBody>
                    <a:bodyPr/>
                    <a:lstStyle/>
                    <a:p>
                      <a:pPr algn="ctr"/>
                      <a:r>
                        <a:rPr lang="fr-FR" sz="1200" dirty="0">
                          <a:effectLst/>
                        </a:rPr>
                        <a:t>176560</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fr-FR" sz="1200">
                          <a:effectLst/>
                        </a:rPr>
                        <a:t>Google Phone</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fr-FR" sz="1200" dirty="0">
                          <a:effectLst/>
                        </a:rPr>
                        <a:t>669 Spruce St, Los Angeles, CA 90001</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fr-FR" sz="1200" dirty="0">
                          <a:effectLst/>
                        </a:rPr>
                        <a:t>04/12/19 14:38</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fr-FR" sz="1200" dirty="0">
                          <a:effectLst/>
                        </a:rPr>
                        <a:t>600.000</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398937594"/>
                  </a:ext>
                </a:extLst>
              </a:tr>
              <a:tr h="954636">
                <a:tc>
                  <a:txBody>
                    <a:bodyPr/>
                    <a:lstStyle/>
                    <a:p>
                      <a:pPr algn="ctr"/>
                      <a:r>
                        <a:rPr lang="fr-FR" sz="1200" dirty="0">
                          <a:effectLst/>
                        </a:rPr>
                        <a:t>176560</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fr-FR" sz="1200" dirty="0" err="1">
                          <a:effectLst/>
                        </a:rPr>
                        <a:t>Wired</a:t>
                      </a:r>
                      <a:r>
                        <a:rPr lang="fr-FR" sz="1200" dirty="0">
                          <a:effectLst/>
                        </a:rPr>
                        <a:t> </a:t>
                      </a:r>
                      <a:r>
                        <a:rPr lang="fr-FR" sz="1200" dirty="0" err="1">
                          <a:effectLst/>
                        </a:rPr>
                        <a:t>Headphones</a:t>
                      </a:r>
                      <a:endParaRPr lang="fr-FR" sz="1200" dirty="0">
                        <a:effectLst/>
                      </a:endParaRP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fr-FR" sz="1200" dirty="0">
                          <a:effectLst/>
                        </a:rPr>
                        <a:t>669 Spruce St, Los Angeles, CA 90001</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fr-FR" sz="1200" dirty="0">
                          <a:effectLst/>
                        </a:rPr>
                        <a:t>04/12/19 14:38</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fr-FR" sz="1200" dirty="0">
                          <a:effectLst/>
                        </a:rPr>
                        <a:t>11.990</a:t>
                      </a:r>
                    </a:p>
                  </a:txBody>
                  <a:tcPr marL="76200" marR="76200" marT="38100" marB="3810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611788772"/>
                  </a:ext>
                </a:extLst>
              </a:tr>
              <a:tr h="743012">
                <a:tc gridSpan="5">
                  <a:txBody>
                    <a:bodyPr/>
                    <a:lstStyle/>
                    <a:p>
                      <a:pPr algn="ctr"/>
                      <a:r>
                        <a:rPr lang="fr-FR" sz="1000" dirty="0">
                          <a:effectLst/>
                        </a:rPr>
                        <a:t>….</a:t>
                      </a:r>
                    </a:p>
                  </a:txBody>
                  <a:tcPr marL="76200" marR="76200" marT="38100" marB="38100" anchor="ctr">
                    <a:lnL>
                      <a:noFill/>
                    </a:lnL>
                    <a:lnR>
                      <a:noFill/>
                    </a:lnR>
                    <a:lnT w="12700" cap="flat" cmpd="sng" algn="ctr">
                      <a:solidFill>
                        <a:schemeClr val="bg1">
                          <a:lumMod val="85000"/>
                        </a:schemeClr>
                      </a:solidFill>
                      <a:prstDash val="solid"/>
                      <a:round/>
                      <a:headEnd type="none" w="med" len="med"/>
                      <a:tailEnd type="none" w="med" len="med"/>
                    </a:lnT>
                    <a:lnB>
                      <a:noFill/>
                    </a:lnB>
                  </a:tcPr>
                </a:tc>
                <a:tc hMerge="1">
                  <a:txBody>
                    <a:bodyPr/>
                    <a:lstStyle/>
                    <a:p>
                      <a:endParaRPr lang="fr-FR" sz="1200" dirty="0">
                        <a:effectLst/>
                      </a:endParaRPr>
                    </a:p>
                  </a:txBody>
                  <a:tcPr marL="76200" marR="76200" marT="38100" marB="38100" anchor="ctr">
                    <a:lnL>
                      <a:noFill/>
                    </a:lnL>
                    <a:lnR>
                      <a:noFill/>
                    </a:lnR>
                    <a:lnT>
                      <a:noFill/>
                    </a:lnT>
                    <a:lnB>
                      <a:noFill/>
                    </a:lnB>
                  </a:tcPr>
                </a:tc>
                <a:tc hMerge="1">
                  <a:txBody>
                    <a:bodyPr/>
                    <a:lstStyle/>
                    <a:p>
                      <a:endParaRPr lang="fr-FR" sz="1200">
                        <a:effectLst/>
                      </a:endParaRPr>
                    </a:p>
                  </a:txBody>
                  <a:tcPr marL="76200" marR="76200" marT="38100" marB="38100" anchor="ctr">
                    <a:lnL>
                      <a:noFill/>
                    </a:lnL>
                    <a:lnR>
                      <a:noFill/>
                    </a:lnR>
                    <a:lnT>
                      <a:noFill/>
                    </a:lnT>
                    <a:lnB>
                      <a:noFill/>
                    </a:lnB>
                  </a:tcPr>
                </a:tc>
                <a:tc hMerge="1">
                  <a:txBody>
                    <a:bodyPr/>
                    <a:lstStyle/>
                    <a:p>
                      <a:pPr algn="ctr"/>
                      <a:endParaRPr lang="fr-FR" sz="1200" dirty="0">
                        <a:effectLst/>
                      </a:endParaRPr>
                    </a:p>
                  </a:txBody>
                  <a:tcPr marL="76200" marR="76200" marT="38100" marB="38100" anchor="ctr">
                    <a:lnL>
                      <a:noFill/>
                    </a:lnL>
                    <a:lnR>
                      <a:noFill/>
                    </a:lnR>
                    <a:lnT>
                      <a:noFill/>
                    </a:lnT>
                    <a:lnB>
                      <a:noFill/>
                    </a:lnB>
                  </a:tcPr>
                </a:tc>
                <a:tc hMerge="1">
                  <a:txBody>
                    <a:bodyPr/>
                    <a:lstStyle/>
                    <a:p>
                      <a:pPr algn="ctr"/>
                      <a:endParaRPr lang="fr-FR" sz="1200" dirty="0">
                        <a:effectLst/>
                      </a:endParaRPr>
                    </a:p>
                  </a:txBody>
                  <a:tcPr marL="76200" marR="76200" marT="38100" marB="38100" anchor="ctr">
                    <a:lnL>
                      <a:noFill/>
                    </a:lnL>
                    <a:lnR>
                      <a:noFill/>
                    </a:lnR>
                    <a:lnT>
                      <a:noFill/>
                    </a:lnT>
                    <a:lnB>
                      <a:noFill/>
                    </a:lnB>
                  </a:tcPr>
                </a:tc>
                <a:extLst>
                  <a:ext uri="{0D108BD9-81ED-4DB2-BD59-A6C34878D82A}">
                    <a16:rowId xmlns:a16="http://schemas.microsoft.com/office/drawing/2014/main" val="654588228"/>
                  </a:ext>
                </a:extLst>
              </a:tr>
            </a:tbl>
          </a:graphicData>
        </a:graphic>
      </p:graphicFrame>
      <p:sp>
        <p:nvSpPr>
          <p:cNvPr id="5" name="Rectangle 4">
            <a:extLst>
              <a:ext uri="{FF2B5EF4-FFF2-40B4-BE49-F238E27FC236}">
                <a16:creationId xmlns:a16="http://schemas.microsoft.com/office/drawing/2014/main" id="{603E1D04-3FE5-9959-EB93-30A3D94B4A66}"/>
              </a:ext>
            </a:extLst>
          </p:cNvPr>
          <p:cNvSpPr/>
          <p:nvPr/>
        </p:nvSpPr>
        <p:spPr>
          <a:xfrm>
            <a:off x="0" y="0"/>
            <a:ext cx="12192000" cy="1107688"/>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Graphique 5">
            <a:extLst>
              <a:ext uri="{FF2B5EF4-FFF2-40B4-BE49-F238E27FC236}">
                <a16:creationId xmlns:a16="http://schemas.microsoft.com/office/drawing/2014/main" id="{78EE4333-6C2B-450D-76C3-15E0CE69A3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69190" y="247138"/>
            <a:ext cx="1835307" cy="624004"/>
          </a:xfrm>
          <a:prstGeom prst="rect">
            <a:avLst/>
          </a:prstGeom>
        </p:spPr>
      </p:pic>
      <p:sp>
        <p:nvSpPr>
          <p:cNvPr id="8" name="ZoneTexte 7">
            <a:extLst>
              <a:ext uri="{FF2B5EF4-FFF2-40B4-BE49-F238E27FC236}">
                <a16:creationId xmlns:a16="http://schemas.microsoft.com/office/drawing/2014/main" id="{DA7B7FEE-1CE9-0FF8-5E9E-E279853A8E53}"/>
              </a:ext>
            </a:extLst>
          </p:cNvPr>
          <p:cNvSpPr txBox="1"/>
          <p:nvPr/>
        </p:nvSpPr>
        <p:spPr>
          <a:xfrm>
            <a:off x="387503" y="224811"/>
            <a:ext cx="7181697" cy="707886"/>
          </a:xfrm>
          <a:prstGeom prst="rect">
            <a:avLst/>
          </a:prstGeom>
          <a:noFill/>
        </p:spPr>
        <p:txBody>
          <a:bodyPr wrap="square">
            <a:spAutoFit/>
          </a:bodyPr>
          <a:lstStyle/>
          <a:p>
            <a:r>
              <a:rPr lang="fr-FR" sz="2000" b="1" dirty="0"/>
              <a:t>2. Implémentation d’une solution permettant d’agréger des ventes de produits à partir de leur nom</a:t>
            </a:r>
          </a:p>
        </p:txBody>
      </p:sp>
      <p:sp>
        <p:nvSpPr>
          <p:cNvPr id="9" name="ZoneTexte 8">
            <a:extLst>
              <a:ext uri="{FF2B5EF4-FFF2-40B4-BE49-F238E27FC236}">
                <a16:creationId xmlns:a16="http://schemas.microsoft.com/office/drawing/2014/main" id="{32ED1CEE-1ED5-6BB0-F65F-6A4D5860F727}"/>
              </a:ext>
            </a:extLst>
          </p:cNvPr>
          <p:cNvSpPr txBox="1"/>
          <p:nvPr/>
        </p:nvSpPr>
        <p:spPr>
          <a:xfrm>
            <a:off x="603403" y="1753637"/>
            <a:ext cx="3638397" cy="369332"/>
          </a:xfrm>
          <a:prstGeom prst="rect">
            <a:avLst/>
          </a:prstGeom>
          <a:noFill/>
        </p:spPr>
        <p:txBody>
          <a:bodyPr wrap="square">
            <a:spAutoFit/>
          </a:bodyPr>
          <a:lstStyle/>
          <a:p>
            <a:r>
              <a:rPr lang="fr-FR" b="1" dirty="0"/>
              <a:t>Construction du jeu de données</a:t>
            </a:r>
          </a:p>
        </p:txBody>
      </p:sp>
      <p:sp>
        <p:nvSpPr>
          <p:cNvPr id="10" name="ZoneTexte 9">
            <a:extLst>
              <a:ext uri="{FF2B5EF4-FFF2-40B4-BE49-F238E27FC236}">
                <a16:creationId xmlns:a16="http://schemas.microsoft.com/office/drawing/2014/main" id="{CCC8DCA7-5013-7AEE-112D-75F0CA49C1B1}"/>
              </a:ext>
            </a:extLst>
          </p:cNvPr>
          <p:cNvSpPr txBox="1"/>
          <p:nvPr/>
        </p:nvSpPr>
        <p:spPr>
          <a:xfrm>
            <a:off x="603403" y="2210137"/>
            <a:ext cx="4311497" cy="1169551"/>
          </a:xfrm>
          <a:prstGeom prst="rect">
            <a:avLst/>
          </a:prstGeom>
          <a:noFill/>
        </p:spPr>
        <p:txBody>
          <a:bodyPr wrap="square">
            <a:spAutoFit/>
          </a:bodyPr>
          <a:lstStyle/>
          <a:p>
            <a:r>
              <a:rPr lang="fr-FR" sz="1400" dirty="0"/>
              <a:t>Pour l’illustration de cet exercice, un dataset issu de </a:t>
            </a:r>
            <a:r>
              <a:rPr lang="fr-FR" sz="1400" dirty="0" err="1"/>
              <a:t>Kaggle</a:t>
            </a:r>
            <a:r>
              <a:rPr lang="fr-FR" sz="1400" dirty="0"/>
              <a:t> sera utilisé. Celui-ci a été modifié pour correspondre au prérequis de l’énoncé.</a:t>
            </a:r>
          </a:p>
          <a:p>
            <a:endParaRPr lang="fr-FR" sz="1400" dirty="0"/>
          </a:p>
          <a:p>
            <a:r>
              <a:rPr lang="fr-FR" sz="1400" dirty="0"/>
              <a:t>Source </a:t>
            </a:r>
          </a:p>
        </p:txBody>
      </p:sp>
      <p:pic>
        <p:nvPicPr>
          <p:cNvPr id="2050" name="Picture 2">
            <a:extLst>
              <a:ext uri="{FF2B5EF4-FFF2-40B4-BE49-F238E27FC236}">
                <a16:creationId xmlns:a16="http://schemas.microsoft.com/office/drawing/2014/main" id="{0E665ED1-6360-5D28-043B-6608347271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2733" y="3761187"/>
            <a:ext cx="265529" cy="307777"/>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AB42B001-7C3B-850B-0265-253435C09B06}"/>
              </a:ext>
            </a:extLst>
          </p:cNvPr>
          <p:cNvSpPr txBox="1"/>
          <p:nvPr/>
        </p:nvSpPr>
        <p:spPr>
          <a:xfrm>
            <a:off x="1701771" y="3761187"/>
            <a:ext cx="2228697" cy="307777"/>
          </a:xfrm>
          <a:prstGeom prst="rect">
            <a:avLst/>
          </a:prstGeom>
          <a:noFill/>
        </p:spPr>
        <p:txBody>
          <a:bodyPr wrap="square">
            <a:spAutoFit/>
          </a:bodyPr>
          <a:lstStyle/>
          <a:p>
            <a:r>
              <a:rPr lang="fr-FR" sz="1400" dirty="0" err="1">
                <a:solidFill>
                  <a:schemeClr val="tx1">
                    <a:lumMod val="50000"/>
                    <a:lumOff val="50000"/>
                  </a:schemeClr>
                </a:solidFill>
              </a:rPr>
              <a:t>build_dataset.ipynb</a:t>
            </a:r>
            <a:endParaRPr lang="fr-FR" sz="1400" dirty="0">
              <a:solidFill>
                <a:schemeClr val="tx1">
                  <a:lumMod val="50000"/>
                  <a:lumOff val="50000"/>
                </a:schemeClr>
              </a:solidFill>
            </a:endParaRPr>
          </a:p>
        </p:txBody>
      </p:sp>
    </p:spTree>
    <p:extLst>
      <p:ext uri="{BB962C8B-B14F-4D97-AF65-F5344CB8AC3E}">
        <p14:creationId xmlns:p14="http://schemas.microsoft.com/office/powerpoint/2010/main" val="1642684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id="{A2ADE925-7649-270D-CCFE-7410C2982998}"/>
              </a:ext>
            </a:extLst>
          </p:cNvPr>
          <p:cNvSpPr/>
          <p:nvPr/>
        </p:nvSpPr>
        <p:spPr>
          <a:xfrm>
            <a:off x="4440044" y="5807745"/>
            <a:ext cx="2711605" cy="572532"/>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603E1D04-3FE5-9959-EB93-30A3D94B4A66}"/>
              </a:ext>
            </a:extLst>
          </p:cNvPr>
          <p:cNvSpPr/>
          <p:nvPr/>
        </p:nvSpPr>
        <p:spPr>
          <a:xfrm>
            <a:off x="0" y="0"/>
            <a:ext cx="12192000" cy="1107688"/>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Graphique 5">
            <a:extLst>
              <a:ext uri="{FF2B5EF4-FFF2-40B4-BE49-F238E27FC236}">
                <a16:creationId xmlns:a16="http://schemas.microsoft.com/office/drawing/2014/main" id="{78EE4333-6C2B-450D-76C3-15E0CE69A3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69190" y="247138"/>
            <a:ext cx="1835307" cy="624004"/>
          </a:xfrm>
          <a:prstGeom prst="rect">
            <a:avLst/>
          </a:prstGeom>
        </p:spPr>
      </p:pic>
      <p:sp>
        <p:nvSpPr>
          <p:cNvPr id="8" name="ZoneTexte 7">
            <a:extLst>
              <a:ext uri="{FF2B5EF4-FFF2-40B4-BE49-F238E27FC236}">
                <a16:creationId xmlns:a16="http://schemas.microsoft.com/office/drawing/2014/main" id="{DA7B7FEE-1CE9-0FF8-5E9E-E279853A8E53}"/>
              </a:ext>
            </a:extLst>
          </p:cNvPr>
          <p:cNvSpPr txBox="1"/>
          <p:nvPr/>
        </p:nvSpPr>
        <p:spPr>
          <a:xfrm>
            <a:off x="387503" y="224811"/>
            <a:ext cx="7181697" cy="707886"/>
          </a:xfrm>
          <a:prstGeom prst="rect">
            <a:avLst/>
          </a:prstGeom>
          <a:noFill/>
        </p:spPr>
        <p:txBody>
          <a:bodyPr wrap="square">
            <a:spAutoFit/>
          </a:bodyPr>
          <a:lstStyle/>
          <a:p>
            <a:r>
              <a:rPr lang="fr-FR" sz="2000" b="1" dirty="0"/>
              <a:t>2. Implémentation d’une solution permettant d’agréger des ventes de produits à partir de leur nom</a:t>
            </a:r>
          </a:p>
        </p:txBody>
      </p:sp>
      <p:sp>
        <p:nvSpPr>
          <p:cNvPr id="9" name="ZoneTexte 8">
            <a:extLst>
              <a:ext uri="{FF2B5EF4-FFF2-40B4-BE49-F238E27FC236}">
                <a16:creationId xmlns:a16="http://schemas.microsoft.com/office/drawing/2014/main" id="{32ED1CEE-1ED5-6BB0-F65F-6A4D5860F727}"/>
              </a:ext>
            </a:extLst>
          </p:cNvPr>
          <p:cNvSpPr txBox="1"/>
          <p:nvPr/>
        </p:nvSpPr>
        <p:spPr>
          <a:xfrm>
            <a:off x="603403" y="1474246"/>
            <a:ext cx="7626197" cy="369332"/>
          </a:xfrm>
          <a:prstGeom prst="rect">
            <a:avLst/>
          </a:prstGeom>
          <a:noFill/>
        </p:spPr>
        <p:txBody>
          <a:bodyPr wrap="square">
            <a:spAutoFit/>
          </a:bodyPr>
          <a:lstStyle/>
          <a:p>
            <a:r>
              <a:rPr lang="fr-FR" b="1" dirty="0"/>
              <a:t>Agrégation des ventes de produits – </a:t>
            </a:r>
            <a:r>
              <a:rPr lang="fr-FR" dirty="0"/>
              <a:t>Elaboration des fiches produit</a:t>
            </a:r>
          </a:p>
        </p:txBody>
      </p:sp>
      <p:pic>
        <p:nvPicPr>
          <p:cNvPr id="2050" name="Picture 2">
            <a:extLst>
              <a:ext uri="{FF2B5EF4-FFF2-40B4-BE49-F238E27FC236}">
                <a16:creationId xmlns:a16="http://schemas.microsoft.com/office/drawing/2014/main" id="{0E665ED1-6360-5D28-043B-6608347271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776" y="5933862"/>
            <a:ext cx="297365" cy="344679"/>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AB42B001-7C3B-850B-0265-253435C09B06}"/>
              </a:ext>
            </a:extLst>
          </p:cNvPr>
          <p:cNvSpPr txBox="1"/>
          <p:nvPr/>
        </p:nvSpPr>
        <p:spPr>
          <a:xfrm>
            <a:off x="4859141" y="5952312"/>
            <a:ext cx="2870202" cy="307777"/>
          </a:xfrm>
          <a:prstGeom prst="rect">
            <a:avLst/>
          </a:prstGeom>
          <a:noFill/>
        </p:spPr>
        <p:txBody>
          <a:bodyPr wrap="square">
            <a:spAutoFit/>
          </a:bodyPr>
          <a:lstStyle/>
          <a:p>
            <a:r>
              <a:rPr lang="fr-FR" sz="1400" dirty="0" err="1">
                <a:solidFill>
                  <a:schemeClr val="tx1">
                    <a:lumMod val="50000"/>
                    <a:lumOff val="50000"/>
                  </a:schemeClr>
                </a:solidFill>
              </a:rPr>
              <a:t>build_product_sheet.ipynb</a:t>
            </a:r>
            <a:endParaRPr lang="fr-FR" sz="1400" dirty="0">
              <a:solidFill>
                <a:schemeClr val="tx1">
                  <a:lumMod val="50000"/>
                  <a:lumOff val="50000"/>
                </a:schemeClr>
              </a:solidFill>
            </a:endParaRPr>
          </a:p>
        </p:txBody>
      </p:sp>
      <p:graphicFrame>
        <p:nvGraphicFramePr>
          <p:cNvPr id="2" name="Tableau 2">
            <a:extLst>
              <a:ext uri="{FF2B5EF4-FFF2-40B4-BE49-F238E27FC236}">
                <a16:creationId xmlns:a16="http://schemas.microsoft.com/office/drawing/2014/main" id="{A238D99F-68C2-8997-66BB-E099D1CD4E18}"/>
              </a:ext>
            </a:extLst>
          </p:cNvPr>
          <p:cNvGraphicFramePr>
            <a:graphicFrameLocks noGrp="1"/>
          </p:cNvGraphicFramePr>
          <p:nvPr>
            <p:extLst>
              <p:ext uri="{D42A27DB-BD31-4B8C-83A1-F6EECF244321}">
                <p14:modId xmlns:p14="http://schemas.microsoft.com/office/powerpoint/2010/main" val="3597991640"/>
              </p:ext>
            </p:extLst>
          </p:nvPr>
        </p:nvGraphicFramePr>
        <p:xfrm>
          <a:off x="705003" y="2340311"/>
          <a:ext cx="10661807" cy="3119120"/>
        </p:xfrm>
        <a:graphic>
          <a:graphicData uri="http://schemas.openxmlformats.org/drawingml/2006/table">
            <a:tbl>
              <a:tblPr firstRow="1" bandRow="1">
                <a:tableStyleId>{5C22544A-7EE6-4342-B048-85BDC9FD1C3A}</a:tableStyleId>
              </a:tblPr>
              <a:tblGrid>
                <a:gridCol w="2722138">
                  <a:extLst>
                    <a:ext uri="{9D8B030D-6E8A-4147-A177-3AD203B41FA5}">
                      <a16:colId xmlns:a16="http://schemas.microsoft.com/office/drawing/2014/main" val="3267657707"/>
                    </a:ext>
                  </a:extLst>
                </a:gridCol>
                <a:gridCol w="4683513">
                  <a:extLst>
                    <a:ext uri="{9D8B030D-6E8A-4147-A177-3AD203B41FA5}">
                      <a16:colId xmlns:a16="http://schemas.microsoft.com/office/drawing/2014/main" val="729565331"/>
                    </a:ext>
                  </a:extLst>
                </a:gridCol>
                <a:gridCol w="3256156">
                  <a:extLst>
                    <a:ext uri="{9D8B030D-6E8A-4147-A177-3AD203B41FA5}">
                      <a16:colId xmlns:a16="http://schemas.microsoft.com/office/drawing/2014/main" val="191128781"/>
                    </a:ext>
                  </a:extLst>
                </a:gridCol>
              </a:tblGrid>
              <a:tr h="370840">
                <a:tc>
                  <a:txBody>
                    <a:bodyPr/>
                    <a:lstStyle/>
                    <a:p>
                      <a:r>
                        <a:rPr lang="fr-FR" sz="1400" dirty="0"/>
                        <a:t>Etape</a:t>
                      </a:r>
                    </a:p>
                  </a:txBody>
                  <a:tcPr anchor="ctr">
                    <a:solidFill>
                      <a:srgbClr val="233A5E"/>
                    </a:solidFill>
                  </a:tcPr>
                </a:tc>
                <a:tc>
                  <a:txBody>
                    <a:bodyPr/>
                    <a:lstStyle/>
                    <a:p>
                      <a:r>
                        <a:rPr lang="fr-FR" sz="1400" dirty="0"/>
                        <a:t>Description</a:t>
                      </a:r>
                    </a:p>
                  </a:txBody>
                  <a:tcPr anchor="ctr">
                    <a:solidFill>
                      <a:srgbClr val="233A5E"/>
                    </a:solidFill>
                  </a:tcPr>
                </a:tc>
                <a:tc>
                  <a:txBody>
                    <a:bodyPr/>
                    <a:lstStyle/>
                    <a:p>
                      <a:r>
                        <a:rPr lang="fr-FR" sz="1400" dirty="0"/>
                        <a:t>Exemple</a:t>
                      </a:r>
                    </a:p>
                  </a:txBody>
                  <a:tcPr anchor="ctr">
                    <a:solidFill>
                      <a:srgbClr val="233A5E"/>
                    </a:solidFill>
                  </a:tcPr>
                </a:tc>
                <a:extLst>
                  <a:ext uri="{0D108BD9-81ED-4DB2-BD59-A6C34878D82A}">
                    <a16:rowId xmlns:a16="http://schemas.microsoft.com/office/drawing/2014/main" val="1971226272"/>
                  </a:ext>
                </a:extLst>
              </a:tr>
              <a:tr h="370840">
                <a:tc>
                  <a:txBody>
                    <a:bodyPr/>
                    <a:lstStyle/>
                    <a:p>
                      <a:r>
                        <a:rPr lang="fr-FR" sz="1200" b="0" kern="1200" dirty="0">
                          <a:solidFill>
                            <a:schemeClr val="dk1"/>
                          </a:solidFill>
                          <a:latin typeface="+mn-lt"/>
                          <a:ea typeface="+mn-ea"/>
                          <a:cs typeface="+mn-cs"/>
                        </a:rPr>
                        <a:t>1. Nettoyage des labels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dk1"/>
                          </a:solidFill>
                          <a:latin typeface="+mn-lt"/>
                          <a:ea typeface="+mn-ea"/>
                          <a:cs typeface="+mn-cs"/>
                        </a:rPr>
                        <a:t>Suppression des caractères spéciaux, Mettre en minuscule le label  </a:t>
                      </a:r>
                      <a:r>
                        <a:rPr lang="fr-FR" sz="1200" b="0" kern="1200" dirty="0" err="1">
                          <a:solidFill>
                            <a:schemeClr val="dk1"/>
                          </a:solidFill>
                          <a:latin typeface="+mn-lt"/>
                          <a:ea typeface="+mn-ea"/>
                          <a:cs typeface="+mn-cs"/>
                        </a:rPr>
                        <a:t>etc</a:t>
                      </a:r>
                      <a:r>
                        <a:rPr lang="fr-FR" sz="1200" b="0" kern="1200" dirty="0">
                          <a:solidFill>
                            <a:schemeClr val="dk1"/>
                          </a:solidFill>
                          <a:latin typeface="+mn-lt"/>
                          <a:ea typeface="+mn-ea"/>
                          <a:cs typeface="+mn-cs"/>
                        </a:rPr>
                        <a:t> …</a:t>
                      </a:r>
                    </a:p>
                  </a:txBody>
                  <a:tcPr anchor="ctr"/>
                </a:tc>
                <a:tc>
                  <a:txBody>
                    <a:bodyPr/>
                    <a:lstStyle/>
                    <a:p>
                      <a:r>
                        <a:rPr lang="fr-FR" sz="1200" dirty="0"/>
                        <a:t>‘Apple – </a:t>
                      </a:r>
                      <a:r>
                        <a:rPr lang="fr-FR" sz="1200" dirty="0" err="1"/>
                        <a:t>Iphone</a:t>
                      </a:r>
                      <a:r>
                        <a:rPr lang="fr-FR" sz="1200" dirty="0"/>
                        <a:t> pro 14’ -&gt; ‘</a:t>
                      </a:r>
                      <a:r>
                        <a:rPr lang="fr-FR" sz="1200" dirty="0" err="1"/>
                        <a:t>apple</a:t>
                      </a:r>
                      <a:r>
                        <a:rPr lang="fr-FR" sz="1200" dirty="0"/>
                        <a:t> </a:t>
                      </a:r>
                      <a:r>
                        <a:rPr lang="fr-FR" sz="1200" dirty="0" err="1"/>
                        <a:t>iphone</a:t>
                      </a:r>
                      <a:r>
                        <a:rPr lang="fr-FR" sz="1200" dirty="0"/>
                        <a:t> pro 14’ </a:t>
                      </a:r>
                      <a:endParaRPr lang="fr-FR" sz="1200" b="0" kern="1200" dirty="0">
                        <a:solidFill>
                          <a:schemeClr val="dk1"/>
                        </a:solidFill>
                        <a:latin typeface="+mn-lt"/>
                        <a:ea typeface="+mn-ea"/>
                        <a:cs typeface="+mn-cs"/>
                      </a:endParaRPr>
                    </a:p>
                  </a:txBody>
                  <a:tcPr anchor="ctr"/>
                </a:tc>
                <a:extLst>
                  <a:ext uri="{0D108BD9-81ED-4DB2-BD59-A6C34878D82A}">
                    <a16:rowId xmlns:a16="http://schemas.microsoft.com/office/drawing/2014/main" val="240933833"/>
                  </a:ext>
                </a:extLst>
              </a:tr>
              <a:tr h="370840">
                <a:tc>
                  <a:txBody>
                    <a:bodyPr/>
                    <a:lstStyle/>
                    <a:p>
                      <a:r>
                        <a:rPr lang="fr-FR" sz="1200" b="0" kern="1200" dirty="0">
                          <a:solidFill>
                            <a:schemeClr val="dk1"/>
                          </a:solidFill>
                          <a:latin typeface="+mn-lt"/>
                          <a:ea typeface="+mn-ea"/>
                          <a:cs typeface="+mn-cs"/>
                        </a:rPr>
                        <a:t>2. Identification de groupes de produits</a:t>
                      </a:r>
                    </a:p>
                  </a:txBody>
                  <a:tcPr anchor="ctr"/>
                </a:tc>
                <a:tc>
                  <a:txBody>
                    <a:bodyPr/>
                    <a:lstStyle/>
                    <a:p>
                      <a:r>
                        <a:rPr lang="fr-FR" sz="1200" dirty="0"/>
                        <a:t>Via l’identification des labels de produit étant similaire</a:t>
                      </a:r>
                      <a:endParaRPr lang="fr-FR" sz="1600" dirty="0"/>
                    </a:p>
                  </a:txBody>
                  <a:tcPr anchor="ctr"/>
                </a:tc>
                <a:tc>
                  <a:txBody>
                    <a:bodyPr/>
                    <a:lstStyle/>
                    <a:p>
                      <a:pPr marL="0" algn="l" defTabSz="914400" rtl="0" eaLnBrk="1" latinLnBrk="0" hangingPunct="1"/>
                      <a:r>
                        <a:rPr lang="en-US" sz="1200" kern="1200" dirty="0">
                          <a:solidFill>
                            <a:schemeClr val="dk1"/>
                          </a:solidFill>
                          <a:latin typeface="+mn-lt"/>
                          <a:ea typeface="+mn-ea"/>
                          <a:cs typeface="+mn-cs"/>
                        </a:rPr>
                        <a:t>['Bose SoundSport Headphones', 'Wired Headphones', 'Apple </a:t>
                      </a:r>
                      <a:r>
                        <a:rPr lang="en-US" sz="1200" kern="1200" dirty="0" err="1">
                          <a:solidFill>
                            <a:schemeClr val="dk1"/>
                          </a:solidFill>
                          <a:latin typeface="+mn-lt"/>
                          <a:ea typeface="+mn-ea"/>
                          <a:cs typeface="+mn-cs"/>
                        </a:rPr>
                        <a:t>Airpods</a:t>
                      </a:r>
                      <a:r>
                        <a:rPr lang="en-US" sz="1200" kern="1200" dirty="0">
                          <a:solidFill>
                            <a:schemeClr val="dk1"/>
                          </a:solidFill>
                          <a:latin typeface="+mn-lt"/>
                          <a:ea typeface="+mn-ea"/>
                          <a:cs typeface="+mn-cs"/>
                        </a:rPr>
                        <a:t> Headphones']</a:t>
                      </a:r>
                      <a:endParaRPr lang="fr-FR" sz="1200" kern="1200" dirty="0">
                        <a:solidFill>
                          <a:schemeClr val="dk1"/>
                        </a:solidFill>
                        <a:latin typeface="+mn-lt"/>
                        <a:ea typeface="+mn-ea"/>
                        <a:cs typeface="+mn-cs"/>
                      </a:endParaRPr>
                    </a:p>
                  </a:txBody>
                  <a:tcPr anchor="ctr"/>
                </a:tc>
                <a:extLst>
                  <a:ext uri="{0D108BD9-81ED-4DB2-BD59-A6C34878D82A}">
                    <a16:rowId xmlns:a16="http://schemas.microsoft.com/office/drawing/2014/main" val="3624421454"/>
                  </a:ext>
                </a:extLst>
              </a:tr>
              <a:tr h="370840">
                <a:tc>
                  <a:txBody>
                    <a:bodyPr/>
                    <a:lstStyle/>
                    <a:p>
                      <a:r>
                        <a:rPr lang="fr-FR" sz="1200" b="0" kern="1200" dirty="0">
                          <a:solidFill>
                            <a:schemeClr val="dk1"/>
                          </a:solidFill>
                          <a:latin typeface="+mn-lt"/>
                          <a:ea typeface="+mn-ea"/>
                          <a:cs typeface="+mn-cs"/>
                        </a:rPr>
                        <a:t>3. Identification du produit au sein de chaque groupe</a:t>
                      </a:r>
                    </a:p>
                  </a:txBody>
                  <a:tcPr anchor="ctr"/>
                </a:tc>
                <a:tc>
                  <a:txBody>
                    <a:bodyPr/>
                    <a:lstStyle/>
                    <a:p>
                      <a:r>
                        <a:rPr lang="fr-FR" sz="1200" dirty="0"/>
                        <a:t>Via le calcul de l’occurrence de chacun des mots (/</a:t>
                      </a:r>
                      <a:r>
                        <a:rPr lang="fr-FR" sz="1200" dirty="0" err="1"/>
                        <a:t>bigram</a:t>
                      </a:r>
                      <a:r>
                        <a:rPr lang="fr-FR" sz="1200" dirty="0"/>
                        <a:t>) pour trouver celui en commun au sein de chaque groupe </a:t>
                      </a:r>
                      <a:endParaRPr lang="fr-FR" sz="1600" dirty="0"/>
                    </a:p>
                  </a:txBody>
                  <a:tcPr anchor="ctr"/>
                </a:tc>
                <a:tc>
                  <a:txBody>
                    <a:bodyPr/>
                    <a:lstStyle/>
                    <a:p>
                      <a:pPr marL="0" algn="l" defTabSz="914400" rtl="0" eaLnBrk="1" latinLnBrk="0" hangingPunct="1"/>
                      <a:r>
                        <a:rPr lang="en-US" sz="1200" kern="1200" dirty="0">
                          <a:solidFill>
                            <a:schemeClr val="dk1"/>
                          </a:solidFill>
                          <a:latin typeface="+mn-lt"/>
                          <a:ea typeface="+mn-ea"/>
                          <a:cs typeface="+mn-cs"/>
                        </a:rPr>
                        <a:t>['Bose SoundSport Headphones', 'Wired Headphones', 'Apple </a:t>
                      </a:r>
                      <a:r>
                        <a:rPr lang="en-US" sz="1200" kern="1200" dirty="0" err="1">
                          <a:solidFill>
                            <a:schemeClr val="dk1"/>
                          </a:solidFill>
                          <a:latin typeface="+mn-lt"/>
                          <a:ea typeface="+mn-ea"/>
                          <a:cs typeface="+mn-cs"/>
                        </a:rPr>
                        <a:t>Airpods</a:t>
                      </a:r>
                      <a:r>
                        <a:rPr lang="en-US" sz="1200" kern="1200" dirty="0">
                          <a:solidFill>
                            <a:schemeClr val="dk1"/>
                          </a:solidFill>
                          <a:latin typeface="+mn-lt"/>
                          <a:ea typeface="+mn-ea"/>
                          <a:cs typeface="+mn-cs"/>
                        </a:rPr>
                        <a:t> Headphones'] -&gt; 'Headphones'</a:t>
                      </a:r>
                      <a:endParaRPr lang="fr-FR" sz="1200" kern="1200" dirty="0">
                        <a:solidFill>
                          <a:schemeClr val="dk1"/>
                        </a:solidFill>
                        <a:latin typeface="+mn-lt"/>
                        <a:ea typeface="+mn-ea"/>
                        <a:cs typeface="+mn-cs"/>
                      </a:endParaRPr>
                    </a:p>
                  </a:txBody>
                  <a:tcPr anchor="ctr"/>
                </a:tc>
                <a:extLst>
                  <a:ext uri="{0D108BD9-81ED-4DB2-BD59-A6C34878D82A}">
                    <a16:rowId xmlns:a16="http://schemas.microsoft.com/office/drawing/2014/main" val="611718792"/>
                  </a:ext>
                </a:extLst>
              </a:tr>
              <a:tr h="370840">
                <a:tc>
                  <a:txBody>
                    <a:bodyPr/>
                    <a:lstStyle/>
                    <a:p>
                      <a:r>
                        <a:rPr lang="fr-FR" sz="1200" b="0" kern="1200" dirty="0">
                          <a:solidFill>
                            <a:schemeClr val="dk1"/>
                          </a:solidFill>
                          <a:latin typeface="+mn-lt"/>
                          <a:ea typeface="+mn-ea"/>
                          <a:cs typeface="+mn-cs"/>
                        </a:rPr>
                        <a:t>4. Identification des marques associées au produit </a:t>
                      </a:r>
                    </a:p>
                  </a:txBody>
                  <a:tcPr anchor="ctr"/>
                </a:tc>
                <a:tc>
                  <a:txBody>
                    <a:bodyPr/>
                    <a:lstStyle/>
                    <a:p>
                      <a:r>
                        <a:rPr lang="fr-FR" sz="1200" dirty="0"/>
                        <a:t>En utilisant un modèle de NER (</a:t>
                      </a:r>
                      <a:r>
                        <a:rPr lang="fr-FR" sz="1200" dirty="0" err="1"/>
                        <a:t>Named</a:t>
                      </a:r>
                      <a:r>
                        <a:rPr lang="fr-FR" sz="1200" dirty="0"/>
                        <a:t> </a:t>
                      </a:r>
                      <a:r>
                        <a:rPr lang="fr-FR" sz="1200" dirty="0" err="1"/>
                        <a:t>entity</a:t>
                      </a:r>
                      <a:r>
                        <a:rPr lang="fr-FR" sz="1200" dirty="0"/>
                        <a:t> recognition) pré-entrainé pour reconnaitre les entités correspondant à une marque</a:t>
                      </a:r>
                      <a:endParaRPr lang="fr-FR" sz="1600" dirty="0"/>
                    </a:p>
                  </a:txBody>
                  <a:tcPr anchor="ctr"/>
                </a:tc>
                <a:tc>
                  <a:txBody>
                    <a:bodyPr/>
                    <a:lstStyle/>
                    <a:p>
                      <a:pPr marL="0" algn="l" defTabSz="914400" rtl="0" eaLnBrk="1" latinLnBrk="0" hangingPunct="1"/>
                      <a:r>
                        <a:rPr lang="en-US" sz="1200" kern="1200" dirty="0">
                          <a:solidFill>
                            <a:schemeClr val="dk1"/>
                          </a:solidFill>
                          <a:latin typeface="+mn-lt"/>
                          <a:ea typeface="+mn-ea"/>
                          <a:cs typeface="+mn-cs"/>
                        </a:rPr>
                        <a:t>['Bose SoundSport Headphones', 'Wired Headphones', 'Apple </a:t>
                      </a:r>
                      <a:r>
                        <a:rPr lang="en-US" sz="1200" kern="1200" dirty="0" err="1">
                          <a:solidFill>
                            <a:schemeClr val="dk1"/>
                          </a:solidFill>
                          <a:latin typeface="+mn-lt"/>
                          <a:ea typeface="+mn-ea"/>
                          <a:cs typeface="+mn-cs"/>
                        </a:rPr>
                        <a:t>Airpods</a:t>
                      </a:r>
                      <a:r>
                        <a:rPr lang="en-US" sz="1200" kern="1200" dirty="0">
                          <a:solidFill>
                            <a:schemeClr val="dk1"/>
                          </a:solidFill>
                          <a:latin typeface="+mn-lt"/>
                          <a:ea typeface="+mn-ea"/>
                          <a:cs typeface="+mn-cs"/>
                        </a:rPr>
                        <a:t> Headphones'] -&gt; 'Bose', 'Apple'</a:t>
                      </a:r>
                      <a:endParaRPr lang="fr-FR" sz="1200" kern="1200" dirty="0">
                        <a:solidFill>
                          <a:schemeClr val="dk1"/>
                        </a:solidFill>
                        <a:latin typeface="+mn-lt"/>
                        <a:ea typeface="+mn-ea"/>
                        <a:cs typeface="+mn-cs"/>
                      </a:endParaRPr>
                    </a:p>
                  </a:txBody>
                  <a:tcPr anchor="ctr"/>
                </a:tc>
                <a:extLst>
                  <a:ext uri="{0D108BD9-81ED-4DB2-BD59-A6C34878D82A}">
                    <a16:rowId xmlns:a16="http://schemas.microsoft.com/office/drawing/2014/main" val="4077920307"/>
                  </a:ext>
                </a:extLst>
              </a:tr>
              <a:tr h="370840">
                <a:tc>
                  <a:txBody>
                    <a:bodyPr/>
                    <a:lstStyle/>
                    <a:p>
                      <a:r>
                        <a:rPr lang="fr-FR" sz="1200" b="0" kern="1200" dirty="0">
                          <a:solidFill>
                            <a:schemeClr val="dk1"/>
                          </a:solidFill>
                          <a:latin typeface="+mn-lt"/>
                          <a:ea typeface="+mn-ea"/>
                          <a:cs typeface="+mn-cs"/>
                        </a:rPr>
                        <a:t>5. Identification des caractéristiques associés au produit </a:t>
                      </a:r>
                    </a:p>
                  </a:txBody>
                  <a:tcPr anchor="ctr"/>
                </a:tc>
                <a:tc>
                  <a:txBody>
                    <a:bodyPr/>
                    <a:lstStyle/>
                    <a:p>
                      <a:r>
                        <a:rPr lang="fr-FR" sz="1200" kern="1200" dirty="0">
                          <a:solidFill>
                            <a:schemeClr val="dk1"/>
                          </a:solidFill>
                          <a:latin typeface="+mn-lt"/>
                          <a:ea typeface="+mn-ea"/>
                          <a:cs typeface="+mn-cs"/>
                        </a:rPr>
                        <a:t>Pour simplifier l’approche, le texte qui n’est pas identifié comme étant une marque ou le produit est considéré comme étant une caractéristique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['Bose SoundSport Headphones', 'Wired Headphones', 'Apple </a:t>
                      </a:r>
                      <a:r>
                        <a:rPr lang="en-US" sz="1200" kern="1200" dirty="0" err="1">
                          <a:solidFill>
                            <a:schemeClr val="dk1"/>
                          </a:solidFill>
                          <a:latin typeface="+mn-lt"/>
                          <a:ea typeface="+mn-ea"/>
                          <a:cs typeface="+mn-cs"/>
                        </a:rPr>
                        <a:t>Airpods</a:t>
                      </a:r>
                      <a:r>
                        <a:rPr lang="en-US" sz="1200" kern="1200" dirty="0">
                          <a:solidFill>
                            <a:schemeClr val="dk1"/>
                          </a:solidFill>
                          <a:latin typeface="+mn-lt"/>
                          <a:ea typeface="+mn-ea"/>
                          <a:cs typeface="+mn-cs"/>
                        </a:rPr>
                        <a:t> Headphones’] -&gt; 'SoundSport', 'Wired', '</a:t>
                      </a:r>
                      <a:r>
                        <a:rPr lang="en-US" sz="1200" kern="1200" dirty="0" err="1">
                          <a:solidFill>
                            <a:schemeClr val="dk1"/>
                          </a:solidFill>
                          <a:latin typeface="+mn-lt"/>
                          <a:ea typeface="+mn-ea"/>
                          <a:cs typeface="+mn-cs"/>
                        </a:rPr>
                        <a:t>Airpods</a:t>
                      </a:r>
                      <a:r>
                        <a:rPr lang="en-US" sz="1200" kern="1200" dirty="0">
                          <a:solidFill>
                            <a:schemeClr val="dk1"/>
                          </a:solidFill>
                          <a:latin typeface="+mn-lt"/>
                          <a:ea typeface="+mn-ea"/>
                          <a:cs typeface="+mn-cs"/>
                        </a:rPr>
                        <a:t>'</a:t>
                      </a:r>
                      <a:endParaRPr lang="fr-FR" sz="1200" kern="1200" dirty="0">
                        <a:solidFill>
                          <a:schemeClr val="dk1"/>
                        </a:solidFill>
                        <a:latin typeface="+mn-lt"/>
                        <a:ea typeface="+mn-ea"/>
                        <a:cs typeface="+mn-cs"/>
                      </a:endParaRPr>
                    </a:p>
                  </a:txBody>
                  <a:tcPr anchor="ctr"/>
                </a:tc>
                <a:extLst>
                  <a:ext uri="{0D108BD9-81ED-4DB2-BD59-A6C34878D82A}">
                    <a16:rowId xmlns:a16="http://schemas.microsoft.com/office/drawing/2014/main" val="1441567942"/>
                  </a:ext>
                </a:extLst>
              </a:tr>
            </a:tbl>
          </a:graphicData>
        </a:graphic>
      </p:graphicFrame>
      <p:sp>
        <p:nvSpPr>
          <p:cNvPr id="3" name="ZoneTexte 2">
            <a:extLst>
              <a:ext uri="{FF2B5EF4-FFF2-40B4-BE49-F238E27FC236}">
                <a16:creationId xmlns:a16="http://schemas.microsoft.com/office/drawing/2014/main" id="{492B3968-A2A6-D835-50BC-061FB271C5F7}"/>
              </a:ext>
            </a:extLst>
          </p:cNvPr>
          <p:cNvSpPr txBox="1"/>
          <p:nvPr/>
        </p:nvSpPr>
        <p:spPr>
          <a:xfrm>
            <a:off x="705003" y="1876749"/>
            <a:ext cx="6974470" cy="307777"/>
          </a:xfrm>
          <a:prstGeom prst="rect">
            <a:avLst/>
          </a:prstGeom>
          <a:noFill/>
        </p:spPr>
        <p:txBody>
          <a:bodyPr wrap="square">
            <a:spAutoFit/>
          </a:bodyPr>
          <a:lstStyle/>
          <a:p>
            <a:r>
              <a:rPr lang="fr-FR" sz="1400" dirty="0"/>
              <a:t>La méthode suivante est proposée pour la création des fiches produit : </a:t>
            </a:r>
            <a:endParaRPr lang="fr-FR" dirty="0"/>
          </a:p>
        </p:txBody>
      </p:sp>
    </p:spTree>
    <p:extLst>
      <p:ext uri="{BB962C8B-B14F-4D97-AF65-F5344CB8AC3E}">
        <p14:creationId xmlns:p14="http://schemas.microsoft.com/office/powerpoint/2010/main" val="2093309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03E1D04-3FE5-9959-EB93-30A3D94B4A66}"/>
              </a:ext>
            </a:extLst>
          </p:cNvPr>
          <p:cNvSpPr/>
          <p:nvPr/>
        </p:nvSpPr>
        <p:spPr>
          <a:xfrm>
            <a:off x="0" y="0"/>
            <a:ext cx="12192000" cy="1107688"/>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Graphique 5">
            <a:extLst>
              <a:ext uri="{FF2B5EF4-FFF2-40B4-BE49-F238E27FC236}">
                <a16:creationId xmlns:a16="http://schemas.microsoft.com/office/drawing/2014/main" id="{78EE4333-6C2B-450D-76C3-15E0CE69A3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69190" y="247138"/>
            <a:ext cx="1835307" cy="624004"/>
          </a:xfrm>
          <a:prstGeom prst="rect">
            <a:avLst/>
          </a:prstGeom>
        </p:spPr>
      </p:pic>
      <p:sp>
        <p:nvSpPr>
          <p:cNvPr id="8" name="ZoneTexte 7">
            <a:extLst>
              <a:ext uri="{FF2B5EF4-FFF2-40B4-BE49-F238E27FC236}">
                <a16:creationId xmlns:a16="http://schemas.microsoft.com/office/drawing/2014/main" id="{DA7B7FEE-1CE9-0FF8-5E9E-E279853A8E53}"/>
              </a:ext>
            </a:extLst>
          </p:cNvPr>
          <p:cNvSpPr txBox="1"/>
          <p:nvPr/>
        </p:nvSpPr>
        <p:spPr>
          <a:xfrm>
            <a:off x="387503" y="224811"/>
            <a:ext cx="7181697" cy="707886"/>
          </a:xfrm>
          <a:prstGeom prst="rect">
            <a:avLst/>
          </a:prstGeom>
          <a:noFill/>
        </p:spPr>
        <p:txBody>
          <a:bodyPr wrap="square">
            <a:spAutoFit/>
          </a:bodyPr>
          <a:lstStyle/>
          <a:p>
            <a:r>
              <a:rPr lang="fr-FR" sz="2000" b="1" dirty="0"/>
              <a:t>2. Implémentation d’une solution permettant d’agréger des ventes de produits à partir de leur nom</a:t>
            </a:r>
          </a:p>
        </p:txBody>
      </p:sp>
      <p:sp>
        <p:nvSpPr>
          <p:cNvPr id="9" name="ZoneTexte 8">
            <a:extLst>
              <a:ext uri="{FF2B5EF4-FFF2-40B4-BE49-F238E27FC236}">
                <a16:creationId xmlns:a16="http://schemas.microsoft.com/office/drawing/2014/main" id="{32ED1CEE-1ED5-6BB0-F65F-6A4D5860F727}"/>
              </a:ext>
            </a:extLst>
          </p:cNvPr>
          <p:cNvSpPr txBox="1"/>
          <p:nvPr/>
        </p:nvSpPr>
        <p:spPr>
          <a:xfrm>
            <a:off x="705003" y="1453854"/>
            <a:ext cx="7372197" cy="369332"/>
          </a:xfrm>
          <a:prstGeom prst="rect">
            <a:avLst/>
          </a:prstGeom>
          <a:noFill/>
        </p:spPr>
        <p:txBody>
          <a:bodyPr wrap="square">
            <a:spAutoFit/>
          </a:bodyPr>
          <a:lstStyle/>
          <a:p>
            <a:r>
              <a:rPr lang="fr-FR" b="1" dirty="0"/>
              <a:t>Agrégation des ventes de produits – </a:t>
            </a:r>
            <a:r>
              <a:rPr lang="fr-FR" dirty="0"/>
              <a:t>Modèle conceptuel des données</a:t>
            </a:r>
          </a:p>
        </p:txBody>
      </p:sp>
      <p:graphicFrame>
        <p:nvGraphicFramePr>
          <p:cNvPr id="2" name="Tableau 2">
            <a:extLst>
              <a:ext uri="{FF2B5EF4-FFF2-40B4-BE49-F238E27FC236}">
                <a16:creationId xmlns:a16="http://schemas.microsoft.com/office/drawing/2014/main" id="{A64297E1-DCA5-7CFE-FF41-CEBD6BBE9649}"/>
              </a:ext>
            </a:extLst>
          </p:cNvPr>
          <p:cNvGraphicFramePr>
            <a:graphicFrameLocks noGrp="1"/>
          </p:cNvGraphicFramePr>
          <p:nvPr>
            <p:extLst>
              <p:ext uri="{D42A27DB-BD31-4B8C-83A1-F6EECF244321}">
                <p14:modId xmlns:p14="http://schemas.microsoft.com/office/powerpoint/2010/main" val="937115760"/>
              </p:ext>
            </p:extLst>
          </p:nvPr>
        </p:nvGraphicFramePr>
        <p:xfrm>
          <a:off x="3353421" y="2107213"/>
          <a:ext cx="1753838" cy="2066370"/>
        </p:xfrm>
        <a:graphic>
          <a:graphicData uri="http://schemas.openxmlformats.org/drawingml/2006/table">
            <a:tbl>
              <a:tblPr firstRow="1" bandRow="1">
                <a:tableStyleId>{5C22544A-7EE6-4342-B048-85BDC9FD1C3A}</a:tableStyleId>
              </a:tblPr>
              <a:tblGrid>
                <a:gridCol w="1172302">
                  <a:extLst>
                    <a:ext uri="{9D8B030D-6E8A-4147-A177-3AD203B41FA5}">
                      <a16:colId xmlns:a16="http://schemas.microsoft.com/office/drawing/2014/main" val="758336581"/>
                    </a:ext>
                  </a:extLst>
                </a:gridCol>
                <a:gridCol w="581536">
                  <a:extLst>
                    <a:ext uri="{9D8B030D-6E8A-4147-A177-3AD203B41FA5}">
                      <a16:colId xmlns:a16="http://schemas.microsoft.com/office/drawing/2014/main" val="3972169805"/>
                    </a:ext>
                  </a:extLst>
                </a:gridCol>
              </a:tblGrid>
              <a:tr h="320627">
                <a:tc gridSpan="2">
                  <a:txBody>
                    <a:bodyPr/>
                    <a:lstStyle/>
                    <a:p>
                      <a:pPr algn="ctr"/>
                      <a:r>
                        <a:rPr lang="fr-FR" sz="1600" dirty="0" err="1"/>
                        <a:t>product</a:t>
                      </a:r>
                      <a:endParaRPr lang="fr-FR" sz="1600" dirty="0"/>
                    </a:p>
                  </a:txBody>
                  <a:tcPr anchor="ctr"/>
                </a:tc>
                <a:tc hMerge="1">
                  <a:txBody>
                    <a:bodyPr/>
                    <a:lstStyle/>
                    <a:p>
                      <a:endParaRPr lang="fr-FR" dirty="0"/>
                    </a:p>
                  </a:txBody>
                  <a:tcPr/>
                </a:tc>
                <a:extLst>
                  <a:ext uri="{0D108BD9-81ED-4DB2-BD59-A6C34878D82A}">
                    <a16:rowId xmlns:a16="http://schemas.microsoft.com/office/drawing/2014/main" val="3367837837"/>
                  </a:ext>
                </a:extLst>
              </a:tr>
              <a:tr h="288515">
                <a:tc>
                  <a:txBody>
                    <a:bodyPr/>
                    <a:lstStyle/>
                    <a:p>
                      <a:r>
                        <a:rPr lang="fr-FR" sz="1000" u="sng" dirty="0" err="1"/>
                        <a:t>product_id</a:t>
                      </a:r>
                      <a:endParaRPr lang="fr-FR" sz="1000" u="sng" dirty="0"/>
                    </a:p>
                  </a:txBody>
                  <a:tcPr anchor="ctr"/>
                </a:tc>
                <a:tc>
                  <a:txBody>
                    <a:bodyPr/>
                    <a:lstStyle/>
                    <a:p>
                      <a:r>
                        <a:rPr lang="fr-FR" sz="1000" dirty="0"/>
                        <a:t>Int</a:t>
                      </a:r>
                    </a:p>
                  </a:txBody>
                  <a:tcPr anchor="ctr"/>
                </a:tc>
                <a:extLst>
                  <a:ext uri="{0D108BD9-81ED-4DB2-BD59-A6C34878D82A}">
                    <a16:rowId xmlns:a16="http://schemas.microsoft.com/office/drawing/2014/main" val="1578319432"/>
                  </a:ext>
                </a:extLst>
              </a:tr>
              <a:tr h="288515">
                <a:tc>
                  <a:txBody>
                    <a:bodyPr/>
                    <a:lstStyle/>
                    <a:p>
                      <a:r>
                        <a:rPr lang="fr-FR" sz="1000" dirty="0" err="1"/>
                        <a:t>brand_id</a:t>
                      </a:r>
                      <a:endParaRPr lang="fr-FR" sz="1000" dirty="0"/>
                    </a:p>
                  </a:txBody>
                  <a:tcPr anchor="ctr"/>
                </a:tc>
                <a:tc>
                  <a:txBody>
                    <a:bodyPr/>
                    <a:lstStyle/>
                    <a:p>
                      <a:r>
                        <a:rPr lang="fr-FR" sz="1000" dirty="0"/>
                        <a:t>Int</a:t>
                      </a:r>
                    </a:p>
                  </a:txBody>
                  <a:tcPr anchor="ctr"/>
                </a:tc>
                <a:extLst>
                  <a:ext uri="{0D108BD9-81ED-4DB2-BD59-A6C34878D82A}">
                    <a16:rowId xmlns:a16="http://schemas.microsoft.com/office/drawing/2014/main" val="1094237496"/>
                  </a:ext>
                </a:extLst>
              </a:tr>
              <a:tr h="288515">
                <a:tc>
                  <a:txBody>
                    <a:bodyPr/>
                    <a:lstStyle/>
                    <a:p>
                      <a:r>
                        <a:rPr lang="fr-FR" sz="1000" dirty="0" err="1"/>
                        <a:t>category_id</a:t>
                      </a:r>
                      <a:endParaRPr lang="fr-FR" sz="1000" dirty="0"/>
                    </a:p>
                  </a:txBody>
                  <a:tcPr anchor="ctr"/>
                </a:tc>
                <a:tc>
                  <a:txBody>
                    <a:bodyPr/>
                    <a:lstStyle/>
                    <a:p>
                      <a:r>
                        <a:rPr lang="fr-FR" sz="1000" dirty="0" err="1"/>
                        <a:t>int</a:t>
                      </a:r>
                      <a:endParaRPr lang="fr-FR" sz="1000" dirty="0"/>
                    </a:p>
                  </a:txBody>
                  <a:tcPr anchor="ctr"/>
                </a:tc>
                <a:extLst>
                  <a:ext uri="{0D108BD9-81ED-4DB2-BD59-A6C34878D82A}">
                    <a16:rowId xmlns:a16="http://schemas.microsoft.com/office/drawing/2014/main" val="375727956"/>
                  </a:ext>
                </a:extLst>
              </a:tr>
              <a:tr h="288515">
                <a:tc>
                  <a:txBody>
                    <a:bodyPr/>
                    <a:lstStyle/>
                    <a:p>
                      <a:r>
                        <a:rPr lang="fr-FR" sz="1000" dirty="0" err="1"/>
                        <a:t>product_label</a:t>
                      </a:r>
                      <a:endParaRPr lang="fr-FR" sz="1000" dirty="0"/>
                    </a:p>
                  </a:txBody>
                  <a:tcPr anchor="ctr"/>
                </a:tc>
                <a:tc>
                  <a:txBody>
                    <a:bodyPr/>
                    <a:lstStyle/>
                    <a:p>
                      <a:r>
                        <a:rPr lang="fr-FR" sz="1000" dirty="0" err="1"/>
                        <a:t>Str</a:t>
                      </a:r>
                      <a:endParaRPr lang="fr-FR" sz="1000" dirty="0"/>
                    </a:p>
                  </a:txBody>
                  <a:tcPr anchor="ctr"/>
                </a:tc>
                <a:extLst>
                  <a:ext uri="{0D108BD9-81ED-4DB2-BD59-A6C34878D82A}">
                    <a16:rowId xmlns:a16="http://schemas.microsoft.com/office/drawing/2014/main" val="3552556288"/>
                  </a:ext>
                </a:extLst>
              </a:tr>
              <a:tr h="288515">
                <a:tc>
                  <a:txBody>
                    <a:bodyPr/>
                    <a:lstStyle/>
                    <a:p>
                      <a:r>
                        <a:rPr lang="fr-FR" sz="1000" dirty="0"/>
                        <a:t>url</a:t>
                      </a:r>
                    </a:p>
                  </a:txBody>
                  <a:tcPr anchor="ctr"/>
                </a:tc>
                <a:tc>
                  <a:txBody>
                    <a:bodyPr/>
                    <a:lstStyle/>
                    <a:p>
                      <a:r>
                        <a:rPr lang="fr-FR" sz="1000" dirty="0" err="1"/>
                        <a:t>Str</a:t>
                      </a:r>
                      <a:endParaRPr lang="fr-FR" sz="1000" dirty="0"/>
                    </a:p>
                  </a:txBody>
                  <a:tcPr anchor="ctr"/>
                </a:tc>
                <a:extLst>
                  <a:ext uri="{0D108BD9-81ED-4DB2-BD59-A6C34878D82A}">
                    <a16:rowId xmlns:a16="http://schemas.microsoft.com/office/drawing/2014/main" val="3622310443"/>
                  </a:ext>
                </a:extLst>
              </a:tr>
              <a:tr h="288515">
                <a:tc>
                  <a:txBody>
                    <a:bodyPr/>
                    <a:lstStyle/>
                    <a:p>
                      <a:r>
                        <a:rPr lang="fr-FR" sz="1000" dirty="0" err="1"/>
                        <a:t>mean_price</a:t>
                      </a:r>
                      <a:endParaRPr lang="fr-FR" sz="1000" dirty="0"/>
                    </a:p>
                  </a:txBody>
                  <a:tcPr anchor="ctr"/>
                </a:tc>
                <a:tc>
                  <a:txBody>
                    <a:bodyPr/>
                    <a:lstStyle/>
                    <a:p>
                      <a:r>
                        <a:rPr lang="fr-FR" sz="1000" dirty="0" err="1"/>
                        <a:t>Float</a:t>
                      </a:r>
                      <a:endParaRPr lang="fr-FR" sz="1000" dirty="0"/>
                    </a:p>
                  </a:txBody>
                  <a:tcPr anchor="ctr"/>
                </a:tc>
                <a:extLst>
                  <a:ext uri="{0D108BD9-81ED-4DB2-BD59-A6C34878D82A}">
                    <a16:rowId xmlns:a16="http://schemas.microsoft.com/office/drawing/2014/main" val="2531051610"/>
                  </a:ext>
                </a:extLst>
              </a:tr>
            </a:tbl>
          </a:graphicData>
        </a:graphic>
      </p:graphicFrame>
      <p:graphicFrame>
        <p:nvGraphicFramePr>
          <p:cNvPr id="7" name="Tableau 2">
            <a:extLst>
              <a:ext uri="{FF2B5EF4-FFF2-40B4-BE49-F238E27FC236}">
                <a16:creationId xmlns:a16="http://schemas.microsoft.com/office/drawing/2014/main" id="{1EC2A5C0-2BF9-B736-49AF-385C006F1040}"/>
              </a:ext>
            </a:extLst>
          </p:cNvPr>
          <p:cNvGraphicFramePr>
            <a:graphicFrameLocks noGrp="1"/>
          </p:cNvGraphicFramePr>
          <p:nvPr>
            <p:extLst>
              <p:ext uri="{D42A27DB-BD31-4B8C-83A1-F6EECF244321}">
                <p14:modId xmlns:p14="http://schemas.microsoft.com/office/powerpoint/2010/main" val="695363650"/>
              </p:ext>
            </p:extLst>
          </p:nvPr>
        </p:nvGraphicFramePr>
        <p:xfrm>
          <a:off x="1178931" y="2541953"/>
          <a:ext cx="1333500" cy="1955964"/>
        </p:xfrm>
        <a:graphic>
          <a:graphicData uri="http://schemas.openxmlformats.org/drawingml/2006/table">
            <a:tbl>
              <a:tblPr firstRow="1" bandRow="1">
                <a:tableStyleId>{5C22544A-7EE6-4342-B048-85BDC9FD1C3A}</a:tableStyleId>
              </a:tblPr>
              <a:tblGrid>
                <a:gridCol w="891339">
                  <a:extLst>
                    <a:ext uri="{9D8B030D-6E8A-4147-A177-3AD203B41FA5}">
                      <a16:colId xmlns:a16="http://schemas.microsoft.com/office/drawing/2014/main" val="758336581"/>
                    </a:ext>
                  </a:extLst>
                </a:gridCol>
                <a:gridCol w="442161">
                  <a:extLst>
                    <a:ext uri="{9D8B030D-6E8A-4147-A177-3AD203B41FA5}">
                      <a16:colId xmlns:a16="http://schemas.microsoft.com/office/drawing/2014/main" val="3972169805"/>
                    </a:ext>
                  </a:extLst>
                </a:gridCol>
              </a:tblGrid>
              <a:tr h="312840">
                <a:tc gridSpan="2">
                  <a:txBody>
                    <a:bodyPr/>
                    <a:lstStyle/>
                    <a:p>
                      <a:pPr algn="ctr"/>
                      <a:r>
                        <a:rPr lang="fr-FR" sz="1600" dirty="0"/>
                        <a:t>sale</a:t>
                      </a:r>
                      <a:endParaRPr lang="fr-FR" dirty="0"/>
                    </a:p>
                  </a:txBody>
                  <a:tcPr anchor="ctr"/>
                </a:tc>
                <a:tc hMerge="1">
                  <a:txBody>
                    <a:bodyPr/>
                    <a:lstStyle/>
                    <a:p>
                      <a:endParaRPr lang="fr-FR" dirty="0"/>
                    </a:p>
                  </a:txBody>
                  <a:tcPr/>
                </a:tc>
                <a:extLst>
                  <a:ext uri="{0D108BD9-81ED-4DB2-BD59-A6C34878D82A}">
                    <a16:rowId xmlns:a16="http://schemas.microsoft.com/office/drawing/2014/main" val="3367837837"/>
                  </a:ext>
                </a:extLst>
              </a:tr>
              <a:tr h="270114">
                <a:tc>
                  <a:txBody>
                    <a:bodyPr/>
                    <a:lstStyle/>
                    <a:p>
                      <a:r>
                        <a:rPr lang="fr-FR" sz="1000" u="sng" dirty="0" err="1"/>
                        <a:t>sale_id</a:t>
                      </a:r>
                      <a:endParaRPr lang="fr-FR" sz="1000" u="sng" dirty="0"/>
                    </a:p>
                  </a:txBody>
                  <a:tcPr anchor="ctr"/>
                </a:tc>
                <a:tc>
                  <a:txBody>
                    <a:bodyPr/>
                    <a:lstStyle/>
                    <a:p>
                      <a:r>
                        <a:rPr lang="fr-FR" sz="1000" kern="1200" dirty="0">
                          <a:solidFill>
                            <a:schemeClr val="dk1"/>
                          </a:solidFill>
                          <a:latin typeface="+mn-lt"/>
                          <a:ea typeface="+mn-ea"/>
                          <a:cs typeface="+mn-cs"/>
                        </a:rPr>
                        <a:t>Int</a:t>
                      </a:r>
                    </a:p>
                  </a:txBody>
                  <a:tcPr anchor="ctr"/>
                </a:tc>
                <a:extLst>
                  <a:ext uri="{0D108BD9-81ED-4DB2-BD59-A6C34878D82A}">
                    <a16:rowId xmlns:a16="http://schemas.microsoft.com/office/drawing/2014/main" val="1094237496"/>
                  </a:ext>
                </a:extLst>
              </a:tr>
              <a:tr h="270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err="1"/>
                        <a:t>product_id</a:t>
                      </a:r>
                      <a:endParaRPr lang="fr-FR" sz="1000" dirty="0"/>
                    </a:p>
                  </a:txBody>
                  <a:tcPr anchor="ctr"/>
                </a:tc>
                <a:tc>
                  <a:txBody>
                    <a:bodyPr/>
                    <a:lstStyle/>
                    <a:p>
                      <a:r>
                        <a:rPr lang="fr-FR" sz="1000" kern="1200" dirty="0">
                          <a:solidFill>
                            <a:schemeClr val="dk1"/>
                          </a:solidFill>
                          <a:latin typeface="+mn-lt"/>
                          <a:ea typeface="+mn-ea"/>
                          <a:cs typeface="+mn-cs"/>
                        </a:rPr>
                        <a:t>Int</a:t>
                      </a:r>
                    </a:p>
                  </a:txBody>
                  <a:tcPr anchor="ctr"/>
                </a:tc>
                <a:extLst>
                  <a:ext uri="{0D108BD9-81ED-4DB2-BD59-A6C34878D82A}">
                    <a16:rowId xmlns:a16="http://schemas.microsoft.com/office/drawing/2014/main" val="3534758075"/>
                  </a:ext>
                </a:extLst>
              </a:tr>
              <a:tr h="270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err="1"/>
                        <a:t>sale_label</a:t>
                      </a:r>
                      <a:endParaRPr lang="fr-FR" sz="1000" dirty="0"/>
                    </a:p>
                  </a:txBody>
                  <a:tcPr anchor="ctr"/>
                </a:tc>
                <a:tc>
                  <a:txBody>
                    <a:bodyPr/>
                    <a:lstStyle/>
                    <a:p>
                      <a:r>
                        <a:rPr lang="fr-FR" sz="1000" kern="1200" dirty="0" err="1">
                          <a:solidFill>
                            <a:schemeClr val="dk1"/>
                          </a:solidFill>
                          <a:latin typeface="+mn-lt"/>
                          <a:ea typeface="+mn-ea"/>
                          <a:cs typeface="+mn-cs"/>
                        </a:rPr>
                        <a:t>Str</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872997414"/>
                  </a:ext>
                </a:extLst>
              </a:tr>
              <a:tr h="270114">
                <a:tc>
                  <a:txBody>
                    <a:bodyPr/>
                    <a:lstStyle/>
                    <a:p>
                      <a:r>
                        <a:rPr lang="fr-FR" sz="1000" dirty="0"/>
                        <a:t>date</a:t>
                      </a:r>
                    </a:p>
                  </a:txBody>
                  <a:tcPr anchor="ctr"/>
                </a:tc>
                <a:tc>
                  <a:txBody>
                    <a:bodyPr/>
                    <a:lstStyle/>
                    <a:p>
                      <a:r>
                        <a:rPr lang="fr-FR" sz="1000" kern="1200" dirty="0">
                          <a:solidFill>
                            <a:schemeClr val="dk1"/>
                          </a:solidFill>
                          <a:latin typeface="+mn-lt"/>
                          <a:ea typeface="+mn-ea"/>
                          <a:cs typeface="+mn-cs"/>
                        </a:rPr>
                        <a:t>Date</a:t>
                      </a:r>
                    </a:p>
                  </a:txBody>
                  <a:tcPr anchor="ctr"/>
                </a:tc>
                <a:extLst>
                  <a:ext uri="{0D108BD9-81ED-4DB2-BD59-A6C34878D82A}">
                    <a16:rowId xmlns:a16="http://schemas.microsoft.com/office/drawing/2014/main" val="3622310443"/>
                  </a:ext>
                </a:extLst>
              </a:tr>
              <a:tr h="270114">
                <a:tc>
                  <a:txBody>
                    <a:bodyPr/>
                    <a:lstStyle/>
                    <a:p>
                      <a:r>
                        <a:rPr lang="fr-FR" sz="1000" dirty="0" err="1"/>
                        <a:t>price</a:t>
                      </a:r>
                      <a:endParaRPr lang="fr-FR" sz="1000" dirty="0"/>
                    </a:p>
                  </a:txBody>
                  <a:tcPr anchor="ctr"/>
                </a:tc>
                <a:tc>
                  <a:txBody>
                    <a:bodyPr/>
                    <a:lstStyle/>
                    <a:p>
                      <a:r>
                        <a:rPr lang="fr-FR" sz="1000" kern="1200" dirty="0" err="1">
                          <a:solidFill>
                            <a:schemeClr val="dk1"/>
                          </a:solidFill>
                          <a:latin typeface="+mn-lt"/>
                          <a:ea typeface="+mn-ea"/>
                          <a:cs typeface="+mn-cs"/>
                        </a:rPr>
                        <a:t>Float</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2531051610"/>
                  </a:ext>
                </a:extLst>
              </a:tr>
              <a:tr h="270114">
                <a:tc>
                  <a:txBody>
                    <a:bodyPr/>
                    <a:lstStyle/>
                    <a:p>
                      <a:r>
                        <a:rPr lang="fr-FR" sz="1000" dirty="0"/>
                        <a:t>store</a:t>
                      </a:r>
                    </a:p>
                  </a:txBody>
                  <a:tcPr anchor="ctr"/>
                </a:tc>
                <a:tc>
                  <a:txBody>
                    <a:bodyPr/>
                    <a:lstStyle/>
                    <a:p>
                      <a:r>
                        <a:rPr lang="fr-FR" sz="1000" kern="1200" dirty="0" err="1">
                          <a:solidFill>
                            <a:schemeClr val="dk1"/>
                          </a:solidFill>
                          <a:latin typeface="+mn-lt"/>
                          <a:ea typeface="+mn-ea"/>
                          <a:cs typeface="+mn-cs"/>
                        </a:rPr>
                        <a:t>str</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2423564833"/>
                  </a:ext>
                </a:extLst>
              </a:tr>
            </a:tbl>
          </a:graphicData>
        </a:graphic>
      </p:graphicFrame>
      <p:graphicFrame>
        <p:nvGraphicFramePr>
          <p:cNvPr id="13" name="Tableau 2">
            <a:extLst>
              <a:ext uri="{FF2B5EF4-FFF2-40B4-BE49-F238E27FC236}">
                <a16:creationId xmlns:a16="http://schemas.microsoft.com/office/drawing/2014/main" id="{7C3C6E85-B9DE-D61C-2D4B-3D365DD99BB8}"/>
              </a:ext>
            </a:extLst>
          </p:cNvPr>
          <p:cNvGraphicFramePr>
            <a:graphicFrameLocks noGrp="1"/>
          </p:cNvGraphicFramePr>
          <p:nvPr>
            <p:extLst>
              <p:ext uri="{D42A27DB-BD31-4B8C-83A1-F6EECF244321}">
                <p14:modId xmlns:p14="http://schemas.microsoft.com/office/powerpoint/2010/main" val="1211811604"/>
              </p:ext>
            </p:extLst>
          </p:nvPr>
        </p:nvGraphicFramePr>
        <p:xfrm>
          <a:off x="5849900" y="2259679"/>
          <a:ext cx="1333500" cy="875508"/>
        </p:xfrm>
        <a:graphic>
          <a:graphicData uri="http://schemas.openxmlformats.org/drawingml/2006/table">
            <a:tbl>
              <a:tblPr firstRow="1" bandRow="1">
                <a:tableStyleId>{5C22544A-7EE6-4342-B048-85BDC9FD1C3A}</a:tableStyleId>
              </a:tblPr>
              <a:tblGrid>
                <a:gridCol w="891339">
                  <a:extLst>
                    <a:ext uri="{9D8B030D-6E8A-4147-A177-3AD203B41FA5}">
                      <a16:colId xmlns:a16="http://schemas.microsoft.com/office/drawing/2014/main" val="758336581"/>
                    </a:ext>
                  </a:extLst>
                </a:gridCol>
                <a:gridCol w="442161">
                  <a:extLst>
                    <a:ext uri="{9D8B030D-6E8A-4147-A177-3AD203B41FA5}">
                      <a16:colId xmlns:a16="http://schemas.microsoft.com/office/drawing/2014/main" val="3972169805"/>
                    </a:ext>
                  </a:extLst>
                </a:gridCol>
              </a:tblGrid>
              <a:tr h="312840">
                <a:tc gridSpan="2">
                  <a:txBody>
                    <a:bodyPr/>
                    <a:lstStyle/>
                    <a:p>
                      <a:pPr algn="ctr"/>
                      <a:r>
                        <a:rPr lang="fr-FR" sz="1600" dirty="0"/>
                        <a:t>brand</a:t>
                      </a:r>
                    </a:p>
                  </a:txBody>
                  <a:tcPr anchor="ctr"/>
                </a:tc>
                <a:tc hMerge="1">
                  <a:txBody>
                    <a:bodyPr/>
                    <a:lstStyle/>
                    <a:p>
                      <a:endParaRPr lang="fr-FR" dirty="0"/>
                    </a:p>
                  </a:txBody>
                  <a:tcPr/>
                </a:tc>
                <a:extLst>
                  <a:ext uri="{0D108BD9-81ED-4DB2-BD59-A6C34878D82A}">
                    <a16:rowId xmlns:a16="http://schemas.microsoft.com/office/drawing/2014/main" val="3367837837"/>
                  </a:ext>
                </a:extLst>
              </a:tr>
              <a:tr h="270114">
                <a:tc>
                  <a:txBody>
                    <a:bodyPr/>
                    <a:lstStyle/>
                    <a:p>
                      <a:r>
                        <a:rPr lang="fr-FR" sz="1000" u="sng" dirty="0" err="1"/>
                        <a:t>brand_id</a:t>
                      </a:r>
                      <a:endParaRPr lang="fr-FR" sz="1000" u="sng" dirty="0"/>
                    </a:p>
                  </a:txBody>
                  <a:tcPr anchor="ctr"/>
                </a:tc>
                <a:tc>
                  <a:txBody>
                    <a:bodyPr/>
                    <a:lstStyle/>
                    <a:p>
                      <a:r>
                        <a:rPr lang="fr-FR" sz="1000" dirty="0"/>
                        <a:t>Int</a:t>
                      </a:r>
                    </a:p>
                  </a:txBody>
                  <a:tcPr anchor="ctr"/>
                </a:tc>
                <a:extLst>
                  <a:ext uri="{0D108BD9-81ED-4DB2-BD59-A6C34878D82A}">
                    <a16:rowId xmlns:a16="http://schemas.microsoft.com/office/drawing/2014/main" val="1094237496"/>
                  </a:ext>
                </a:extLst>
              </a:tr>
              <a:tr h="270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err="1"/>
                        <a:t>brand_label</a:t>
                      </a:r>
                      <a:endParaRPr lang="fr-FR" sz="1000" dirty="0"/>
                    </a:p>
                  </a:txBody>
                  <a:tcPr anchor="ctr"/>
                </a:tc>
                <a:tc>
                  <a:txBody>
                    <a:bodyPr/>
                    <a:lstStyle/>
                    <a:p>
                      <a:r>
                        <a:rPr lang="fr-FR" sz="1000" dirty="0" err="1"/>
                        <a:t>str</a:t>
                      </a:r>
                      <a:endParaRPr lang="fr-FR" sz="1000" dirty="0"/>
                    </a:p>
                  </a:txBody>
                  <a:tcPr anchor="ctr"/>
                </a:tc>
                <a:extLst>
                  <a:ext uri="{0D108BD9-81ED-4DB2-BD59-A6C34878D82A}">
                    <a16:rowId xmlns:a16="http://schemas.microsoft.com/office/drawing/2014/main" val="1872997414"/>
                  </a:ext>
                </a:extLst>
              </a:tr>
            </a:tbl>
          </a:graphicData>
        </a:graphic>
      </p:graphicFrame>
      <p:graphicFrame>
        <p:nvGraphicFramePr>
          <p:cNvPr id="14" name="Tableau 2">
            <a:extLst>
              <a:ext uri="{FF2B5EF4-FFF2-40B4-BE49-F238E27FC236}">
                <a16:creationId xmlns:a16="http://schemas.microsoft.com/office/drawing/2014/main" id="{2DCAC3C1-D979-DE0E-BD3D-BF350C9ADB1A}"/>
              </a:ext>
            </a:extLst>
          </p:cNvPr>
          <p:cNvGraphicFramePr>
            <a:graphicFrameLocks noGrp="1"/>
          </p:cNvGraphicFramePr>
          <p:nvPr>
            <p:extLst>
              <p:ext uri="{D42A27DB-BD31-4B8C-83A1-F6EECF244321}">
                <p14:modId xmlns:p14="http://schemas.microsoft.com/office/powerpoint/2010/main" val="1257131842"/>
              </p:ext>
            </p:extLst>
          </p:nvPr>
        </p:nvGraphicFramePr>
        <p:xfrm>
          <a:off x="7658379" y="3712710"/>
          <a:ext cx="1666023" cy="1145622"/>
        </p:xfrm>
        <a:graphic>
          <a:graphicData uri="http://schemas.openxmlformats.org/drawingml/2006/table">
            <a:tbl>
              <a:tblPr firstRow="1" bandRow="1">
                <a:tableStyleId>{5C22544A-7EE6-4342-B048-85BDC9FD1C3A}</a:tableStyleId>
              </a:tblPr>
              <a:tblGrid>
                <a:gridCol w="1113604">
                  <a:extLst>
                    <a:ext uri="{9D8B030D-6E8A-4147-A177-3AD203B41FA5}">
                      <a16:colId xmlns:a16="http://schemas.microsoft.com/office/drawing/2014/main" val="758336581"/>
                    </a:ext>
                  </a:extLst>
                </a:gridCol>
                <a:gridCol w="552419">
                  <a:extLst>
                    <a:ext uri="{9D8B030D-6E8A-4147-A177-3AD203B41FA5}">
                      <a16:colId xmlns:a16="http://schemas.microsoft.com/office/drawing/2014/main" val="3972169805"/>
                    </a:ext>
                  </a:extLst>
                </a:gridCol>
              </a:tblGrid>
              <a:tr h="312840">
                <a:tc gridSpan="2">
                  <a:txBody>
                    <a:bodyPr/>
                    <a:lstStyle/>
                    <a:p>
                      <a:pPr algn="ctr"/>
                      <a:r>
                        <a:rPr lang="fr-FR" sz="1600" dirty="0" err="1"/>
                        <a:t>feature</a:t>
                      </a:r>
                      <a:endParaRPr lang="fr-FR" dirty="0"/>
                    </a:p>
                  </a:txBody>
                  <a:tcPr anchor="ctr"/>
                </a:tc>
                <a:tc hMerge="1">
                  <a:txBody>
                    <a:bodyPr/>
                    <a:lstStyle/>
                    <a:p>
                      <a:endParaRPr lang="fr-FR" dirty="0"/>
                    </a:p>
                  </a:txBody>
                  <a:tcPr/>
                </a:tc>
                <a:extLst>
                  <a:ext uri="{0D108BD9-81ED-4DB2-BD59-A6C34878D82A}">
                    <a16:rowId xmlns:a16="http://schemas.microsoft.com/office/drawing/2014/main" val="3367837837"/>
                  </a:ext>
                </a:extLst>
              </a:tr>
              <a:tr h="270114">
                <a:tc>
                  <a:txBody>
                    <a:bodyPr/>
                    <a:lstStyle/>
                    <a:p>
                      <a:r>
                        <a:rPr lang="fr-FR" sz="1000" u="sng" dirty="0" err="1"/>
                        <a:t>feature_id</a:t>
                      </a:r>
                      <a:endParaRPr lang="fr-FR" sz="1000" u="sng" dirty="0"/>
                    </a:p>
                  </a:txBody>
                  <a:tcPr anchor="ctr"/>
                </a:tc>
                <a:tc>
                  <a:txBody>
                    <a:bodyPr/>
                    <a:lstStyle/>
                    <a:p>
                      <a:r>
                        <a:rPr lang="fr-FR" sz="1000" dirty="0"/>
                        <a:t>Int</a:t>
                      </a:r>
                    </a:p>
                  </a:txBody>
                  <a:tcPr anchor="ctr"/>
                </a:tc>
                <a:extLst>
                  <a:ext uri="{0D108BD9-81ED-4DB2-BD59-A6C34878D82A}">
                    <a16:rowId xmlns:a16="http://schemas.microsoft.com/office/drawing/2014/main" val="1094237496"/>
                  </a:ext>
                </a:extLst>
              </a:tr>
              <a:tr h="270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err="1"/>
                        <a:t>feature_label</a:t>
                      </a:r>
                      <a:endParaRPr lang="fr-FR" sz="1000" dirty="0"/>
                    </a:p>
                  </a:txBody>
                  <a:tcPr anchor="ctr"/>
                </a:tc>
                <a:tc>
                  <a:txBody>
                    <a:bodyPr/>
                    <a:lstStyle/>
                    <a:p>
                      <a:r>
                        <a:rPr lang="fr-FR" sz="1000" dirty="0" err="1"/>
                        <a:t>Str</a:t>
                      </a:r>
                      <a:endParaRPr lang="fr-FR" sz="1000" dirty="0"/>
                    </a:p>
                  </a:txBody>
                  <a:tcPr anchor="ctr"/>
                </a:tc>
                <a:extLst>
                  <a:ext uri="{0D108BD9-81ED-4DB2-BD59-A6C34878D82A}">
                    <a16:rowId xmlns:a16="http://schemas.microsoft.com/office/drawing/2014/main" val="1872997414"/>
                  </a:ext>
                </a:extLst>
              </a:tr>
              <a:tr h="270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err="1"/>
                        <a:t>feature_type</a:t>
                      </a:r>
                      <a:endParaRPr lang="fr-FR" sz="1000" dirty="0"/>
                    </a:p>
                  </a:txBody>
                  <a:tcPr anchor="ctr"/>
                </a:tc>
                <a:tc>
                  <a:txBody>
                    <a:bodyPr/>
                    <a:lstStyle/>
                    <a:p>
                      <a:r>
                        <a:rPr lang="fr-FR" sz="1000" dirty="0" err="1"/>
                        <a:t>str</a:t>
                      </a:r>
                      <a:endParaRPr lang="fr-FR" sz="1000" dirty="0"/>
                    </a:p>
                  </a:txBody>
                  <a:tcPr anchor="ctr"/>
                </a:tc>
                <a:extLst>
                  <a:ext uri="{0D108BD9-81ED-4DB2-BD59-A6C34878D82A}">
                    <a16:rowId xmlns:a16="http://schemas.microsoft.com/office/drawing/2014/main" val="2262929536"/>
                  </a:ext>
                </a:extLst>
              </a:tr>
            </a:tbl>
          </a:graphicData>
        </a:graphic>
      </p:graphicFrame>
      <p:cxnSp>
        <p:nvCxnSpPr>
          <p:cNvPr id="16" name="Connecteur droit 15">
            <a:extLst>
              <a:ext uri="{FF2B5EF4-FFF2-40B4-BE49-F238E27FC236}">
                <a16:creationId xmlns:a16="http://schemas.microsoft.com/office/drawing/2014/main" id="{9FBAC019-9F9D-98E6-2FF2-FBA116B4F7A0}"/>
              </a:ext>
            </a:extLst>
          </p:cNvPr>
          <p:cNvCxnSpPr>
            <a:cxnSpLocks/>
            <a:stCxn id="7" idx="3"/>
            <a:endCxn id="2" idx="1"/>
          </p:cNvCxnSpPr>
          <p:nvPr/>
        </p:nvCxnSpPr>
        <p:spPr>
          <a:xfrm flipV="1">
            <a:off x="2512431" y="3140398"/>
            <a:ext cx="840990" cy="379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F23CD810-D9A1-B596-3341-AF16E5371EC0}"/>
              </a:ext>
            </a:extLst>
          </p:cNvPr>
          <p:cNvCxnSpPr>
            <a:cxnSpLocks/>
            <a:stCxn id="2" idx="3"/>
            <a:endCxn id="13" idx="1"/>
          </p:cNvCxnSpPr>
          <p:nvPr/>
        </p:nvCxnSpPr>
        <p:spPr>
          <a:xfrm flipV="1">
            <a:off x="5107259" y="2697433"/>
            <a:ext cx="742641" cy="442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F743CA4A-0013-F7FA-DEEB-1D58D290E447}"/>
              </a:ext>
            </a:extLst>
          </p:cNvPr>
          <p:cNvCxnSpPr>
            <a:cxnSpLocks/>
            <a:stCxn id="10" idx="3"/>
            <a:endCxn id="14" idx="1"/>
          </p:cNvCxnSpPr>
          <p:nvPr/>
        </p:nvCxnSpPr>
        <p:spPr>
          <a:xfrm>
            <a:off x="7067250" y="3920302"/>
            <a:ext cx="591129" cy="365219"/>
          </a:xfrm>
          <a:prstGeom prst="line">
            <a:avLst/>
          </a:prstGeom>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194B6334-01E4-4AF3-76BC-F3E3792C1AB7}"/>
              </a:ext>
            </a:extLst>
          </p:cNvPr>
          <p:cNvSpPr txBox="1"/>
          <p:nvPr/>
        </p:nvSpPr>
        <p:spPr>
          <a:xfrm>
            <a:off x="2987679" y="2914129"/>
            <a:ext cx="450846" cy="276999"/>
          </a:xfrm>
          <a:prstGeom prst="rect">
            <a:avLst/>
          </a:prstGeom>
          <a:noFill/>
        </p:spPr>
        <p:txBody>
          <a:bodyPr wrap="square">
            <a:spAutoFit/>
          </a:bodyPr>
          <a:lstStyle/>
          <a:p>
            <a:pPr algn="ctr"/>
            <a:r>
              <a:rPr lang="fr-FR" sz="1200" dirty="0"/>
              <a:t>1</a:t>
            </a:r>
            <a:endParaRPr lang="fr-FR" sz="1400" dirty="0"/>
          </a:p>
        </p:txBody>
      </p:sp>
      <p:sp>
        <p:nvSpPr>
          <p:cNvPr id="30" name="ZoneTexte 29">
            <a:extLst>
              <a:ext uri="{FF2B5EF4-FFF2-40B4-BE49-F238E27FC236}">
                <a16:creationId xmlns:a16="http://schemas.microsoft.com/office/drawing/2014/main" id="{866CDFC5-E657-EF5E-382F-1A13CCB5FFB8}"/>
              </a:ext>
            </a:extLst>
          </p:cNvPr>
          <p:cNvSpPr txBox="1"/>
          <p:nvPr/>
        </p:nvSpPr>
        <p:spPr>
          <a:xfrm>
            <a:off x="2432905" y="3134961"/>
            <a:ext cx="450846" cy="276999"/>
          </a:xfrm>
          <a:prstGeom prst="rect">
            <a:avLst/>
          </a:prstGeom>
          <a:noFill/>
        </p:spPr>
        <p:txBody>
          <a:bodyPr wrap="square">
            <a:spAutoFit/>
          </a:bodyPr>
          <a:lstStyle/>
          <a:p>
            <a:pPr algn="ctr"/>
            <a:r>
              <a:rPr lang="fr-FR" sz="1200" dirty="0"/>
              <a:t>n</a:t>
            </a:r>
            <a:endParaRPr lang="fr-FR" sz="1400" dirty="0"/>
          </a:p>
        </p:txBody>
      </p:sp>
      <p:sp>
        <p:nvSpPr>
          <p:cNvPr id="31" name="ZoneTexte 30">
            <a:extLst>
              <a:ext uri="{FF2B5EF4-FFF2-40B4-BE49-F238E27FC236}">
                <a16:creationId xmlns:a16="http://schemas.microsoft.com/office/drawing/2014/main" id="{9976CF7E-27A5-F679-DD03-BB4BC7DA4D3F}"/>
              </a:ext>
            </a:extLst>
          </p:cNvPr>
          <p:cNvSpPr txBox="1"/>
          <p:nvPr/>
        </p:nvSpPr>
        <p:spPr>
          <a:xfrm>
            <a:off x="5037794" y="2761098"/>
            <a:ext cx="450846" cy="276999"/>
          </a:xfrm>
          <a:prstGeom prst="rect">
            <a:avLst/>
          </a:prstGeom>
          <a:noFill/>
        </p:spPr>
        <p:txBody>
          <a:bodyPr wrap="square">
            <a:spAutoFit/>
          </a:bodyPr>
          <a:lstStyle/>
          <a:p>
            <a:pPr algn="ctr"/>
            <a:r>
              <a:rPr lang="fr-FR" sz="1200" dirty="0"/>
              <a:t>n</a:t>
            </a:r>
            <a:endParaRPr lang="fr-FR" sz="1400" dirty="0"/>
          </a:p>
        </p:txBody>
      </p:sp>
      <p:sp>
        <p:nvSpPr>
          <p:cNvPr id="32" name="ZoneTexte 31">
            <a:extLst>
              <a:ext uri="{FF2B5EF4-FFF2-40B4-BE49-F238E27FC236}">
                <a16:creationId xmlns:a16="http://schemas.microsoft.com/office/drawing/2014/main" id="{96C67075-91C1-DDF9-E0EA-D7620CF40427}"/>
              </a:ext>
            </a:extLst>
          </p:cNvPr>
          <p:cNvSpPr txBox="1"/>
          <p:nvPr/>
        </p:nvSpPr>
        <p:spPr>
          <a:xfrm>
            <a:off x="5494079" y="2498239"/>
            <a:ext cx="450846" cy="276999"/>
          </a:xfrm>
          <a:prstGeom prst="rect">
            <a:avLst/>
          </a:prstGeom>
          <a:noFill/>
        </p:spPr>
        <p:txBody>
          <a:bodyPr wrap="square">
            <a:spAutoFit/>
          </a:bodyPr>
          <a:lstStyle/>
          <a:p>
            <a:pPr algn="ctr"/>
            <a:r>
              <a:rPr lang="fr-FR" sz="1200" dirty="0"/>
              <a:t>1</a:t>
            </a:r>
            <a:endParaRPr lang="fr-FR" sz="1400" dirty="0"/>
          </a:p>
        </p:txBody>
      </p:sp>
      <p:sp>
        <p:nvSpPr>
          <p:cNvPr id="35" name="Rectangle : coins arrondis 34">
            <a:extLst>
              <a:ext uri="{FF2B5EF4-FFF2-40B4-BE49-F238E27FC236}">
                <a16:creationId xmlns:a16="http://schemas.microsoft.com/office/drawing/2014/main" id="{07E7E716-9330-01A7-BED6-F1B49085E7F4}"/>
              </a:ext>
            </a:extLst>
          </p:cNvPr>
          <p:cNvSpPr/>
          <p:nvPr/>
        </p:nvSpPr>
        <p:spPr>
          <a:xfrm>
            <a:off x="5611231" y="5705969"/>
            <a:ext cx="2711605" cy="572532"/>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 name="ZoneTexte 36">
            <a:extLst>
              <a:ext uri="{FF2B5EF4-FFF2-40B4-BE49-F238E27FC236}">
                <a16:creationId xmlns:a16="http://schemas.microsoft.com/office/drawing/2014/main" id="{569D99D8-C70E-05DE-5165-E885A037FC0B}"/>
              </a:ext>
            </a:extLst>
          </p:cNvPr>
          <p:cNvSpPr txBox="1"/>
          <p:nvPr/>
        </p:nvSpPr>
        <p:spPr>
          <a:xfrm>
            <a:off x="6078497" y="5843714"/>
            <a:ext cx="2870202" cy="307777"/>
          </a:xfrm>
          <a:prstGeom prst="rect">
            <a:avLst/>
          </a:prstGeom>
          <a:noFill/>
        </p:spPr>
        <p:txBody>
          <a:bodyPr wrap="square">
            <a:spAutoFit/>
          </a:bodyPr>
          <a:lstStyle/>
          <a:p>
            <a:r>
              <a:rPr lang="fr-FR" sz="1400" dirty="0" err="1">
                <a:solidFill>
                  <a:schemeClr val="tx1">
                    <a:lumMod val="50000"/>
                    <a:lumOff val="50000"/>
                  </a:schemeClr>
                </a:solidFill>
              </a:rPr>
              <a:t>create_tables.sql</a:t>
            </a:r>
            <a:endParaRPr lang="fr-FR" sz="1400" dirty="0">
              <a:solidFill>
                <a:schemeClr val="tx1">
                  <a:lumMod val="50000"/>
                  <a:lumOff val="50000"/>
                </a:schemeClr>
              </a:solidFill>
            </a:endParaRPr>
          </a:p>
        </p:txBody>
      </p:sp>
      <p:graphicFrame>
        <p:nvGraphicFramePr>
          <p:cNvPr id="38" name="Tableau 2">
            <a:extLst>
              <a:ext uri="{FF2B5EF4-FFF2-40B4-BE49-F238E27FC236}">
                <a16:creationId xmlns:a16="http://schemas.microsoft.com/office/drawing/2014/main" id="{76C513E0-CF65-503C-F233-8B31A73B619F}"/>
              </a:ext>
            </a:extLst>
          </p:cNvPr>
          <p:cNvGraphicFramePr>
            <a:graphicFrameLocks noGrp="1"/>
          </p:cNvGraphicFramePr>
          <p:nvPr>
            <p:extLst>
              <p:ext uri="{D42A27DB-BD31-4B8C-83A1-F6EECF244321}">
                <p14:modId xmlns:p14="http://schemas.microsoft.com/office/powerpoint/2010/main" val="2995839943"/>
              </p:ext>
            </p:extLst>
          </p:nvPr>
        </p:nvGraphicFramePr>
        <p:xfrm>
          <a:off x="3331437" y="4851544"/>
          <a:ext cx="1666023" cy="875508"/>
        </p:xfrm>
        <a:graphic>
          <a:graphicData uri="http://schemas.openxmlformats.org/drawingml/2006/table">
            <a:tbl>
              <a:tblPr firstRow="1" bandRow="1">
                <a:tableStyleId>{5C22544A-7EE6-4342-B048-85BDC9FD1C3A}</a:tableStyleId>
              </a:tblPr>
              <a:tblGrid>
                <a:gridCol w="1113604">
                  <a:extLst>
                    <a:ext uri="{9D8B030D-6E8A-4147-A177-3AD203B41FA5}">
                      <a16:colId xmlns:a16="http://schemas.microsoft.com/office/drawing/2014/main" val="758336581"/>
                    </a:ext>
                  </a:extLst>
                </a:gridCol>
                <a:gridCol w="552419">
                  <a:extLst>
                    <a:ext uri="{9D8B030D-6E8A-4147-A177-3AD203B41FA5}">
                      <a16:colId xmlns:a16="http://schemas.microsoft.com/office/drawing/2014/main" val="3972169805"/>
                    </a:ext>
                  </a:extLst>
                </a:gridCol>
              </a:tblGrid>
              <a:tr h="312840">
                <a:tc gridSpan="2">
                  <a:txBody>
                    <a:bodyPr/>
                    <a:lstStyle/>
                    <a:p>
                      <a:pPr algn="ctr"/>
                      <a:r>
                        <a:rPr lang="fr-FR" sz="1600" dirty="0" err="1"/>
                        <a:t>category</a:t>
                      </a:r>
                      <a:endParaRPr lang="fr-FR" sz="1600" dirty="0"/>
                    </a:p>
                  </a:txBody>
                  <a:tcPr anchor="ctr"/>
                </a:tc>
                <a:tc hMerge="1">
                  <a:txBody>
                    <a:bodyPr/>
                    <a:lstStyle/>
                    <a:p>
                      <a:endParaRPr lang="fr-FR" dirty="0"/>
                    </a:p>
                  </a:txBody>
                  <a:tcPr/>
                </a:tc>
                <a:extLst>
                  <a:ext uri="{0D108BD9-81ED-4DB2-BD59-A6C34878D82A}">
                    <a16:rowId xmlns:a16="http://schemas.microsoft.com/office/drawing/2014/main" val="3367837837"/>
                  </a:ext>
                </a:extLst>
              </a:tr>
              <a:tr h="270114">
                <a:tc>
                  <a:txBody>
                    <a:bodyPr/>
                    <a:lstStyle/>
                    <a:p>
                      <a:r>
                        <a:rPr lang="fr-FR" sz="1000" u="sng" dirty="0" err="1"/>
                        <a:t>category_id</a:t>
                      </a:r>
                      <a:endParaRPr lang="fr-FR" sz="1000" u="sng" dirty="0"/>
                    </a:p>
                  </a:txBody>
                  <a:tcPr anchor="ctr"/>
                </a:tc>
                <a:tc>
                  <a:txBody>
                    <a:bodyPr/>
                    <a:lstStyle/>
                    <a:p>
                      <a:r>
                        <a:rPr lang="fr-FR" sz="1000" dirty="0"/>
                        <a:t>Int</a:t>
                      </a:r>
                    </a:p>
                  </a:txBody>
                  <a:tcPr anchor="ctr"/>
                </a:tc>
                <a:extLst>
                  <a:ext uri="{0D108BD9-81ED-4DB2-BD59-A6C34878D82A}">
                    <a16:rowId xmlns:a16="http://schemas.microsoft.com/office/drawing/2014/main" val="1094237496"/>
                  </a:ext>
                </a:extLst>
              </a:tr>
              <a:tr h="270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err="1"/>
                        <a:t>category_label</a:t>
                      </a:r>
                      <a:endParaRPr lang="fr-FR" sz="1000" dirty="0"/>
                    </a:p>
                  </a:txBody>
                  <a:tcPr anchor="ctr"/>
                </a:tc>
                <a:tc>
                  <a:txBody>
                    <a:bodyPr/>
                    <a:lstStyle/>
                    <a:p>
                      <a:r>
                        <a:rPr lang="fr-FR" sz="1000" dirty="0" err="1"/>
                        <a:t>str</a:t>
                      </a:r>
                      <a:endParaRPr lang="fr-FR" sz="1000" dirty="0"/>
                    </a:p>
                  </a:txBody>
                  <a:tcPr anchor="ctr"/>
                </a:tc>
                <a:extLst>
                  <a:ext uri="{0D108BD9-81ED-4DB2-BD59-A6C34878D82A}">
                    <a16:rowId xmlns:a16="http://schemas.microsoft.com/office/drawing/2014/main" val="1872997414"/>
                  </a:ext>
                </a:extLst>
              </a:tr>
            </a:tbl>
          </a:graphicData>
        </a:graphic>
      </p:graphicFrame>
      <p:cxnSp>
        <p:nvCxnSpPr>
          <p:cNvPr id="39" name="Connecteur droit 38">
            <a:extLst>
              <a:ext uri="{FF2B5EF4-FFF2-40B4-BE49-F238E27FC236}">
                <a16:creationId xmlns:a16="http://schemas.microsoft.com/office/drawing/2014/main" id="{9E85D33B-C030-5840-66AF-F618B4B48E12}"/>
              </a:ext>
            </a:extLst>
          </p:cNvPr>
          <p:cNvCxnSpPr>
            <a:cxnSpLocks/>
            <a:stCxn id="2" idx="2"/>
            <a:endCxn id="38" idx="0"/>
          </p:cNvCxnSpPr>
          <p:nvPr/>
        </p:nvCxnSpPr>
        <p:spPr>
          <a:xfrm flipH="1">
            <a:off x="4164448" y="4173583"/>
            <a:ext cx="65892" cy="677961"/>
          </a:xfrm>
          <a:prstGeom prst="line">
            <a:avLst/>
          </a:prstGeom>
        </p:spPr>
        <p:style>
          <a:lnRef idx="1">
            <a:schemeClr val="accent1"/>
          </a:lnRef>
          <a:fillRef idx="0">
            <a:schemeClr val="accent1"/>
          </a:fillRef>
          <a:effectRef idx="0">
            <a:schemeClr val="accent1"/>
          </a:effectRef>
          <a:fontRef idx="minor">
            <a:schemeClr val="tx1"/>
          </a:fontRef>
        </p:style>
      </p:cxnSp>
      <p:sp>
        <p:nvSpPr>
          <p:cNvPr id="43" name="ZoneTexte 42">
            <a:extLst>
              <a:ext uri="{FF2B5EF4-FFF2-40B4-BE49-F238E27FC236}">
                <a16:creationId xmlns:a16="http://schemas.microsoft.com/office/drawing/2014/main" id="{B6777BC3-A09A-AA8D-954C-6FF254573243}"/>
              </a:ext>
            </a:extLst>
          </p:cNvPr>
          <p:cNvSpPr txBox="1"/>
          <p:nvPr/>
        </p:nvSpPr>
        <p:spPr>
          <a:xfrm>
            <a:off x="3815423" y="4178252"/>
            <a:ext cx="450846" cy="276999"/>
          </a:xfrm>
          <a:prstGeom prst="rect">
            <a:avLst/>
          </a:prstGeom>
          <a:noFill/>
        </p:spPr>
        <p:txBody>
          <a:bodyPr wrap="square">
            <a:spAutoFit/>
          </a:bodyPr>
          <a:lstStyle/>
          <a:p>
            <a:pPr algn="ctr"/>
            <a:r>
              <a:rPr lang="fr-FR" sz="1200" dirty="0"/>
              <a:t>n</a:t>
            </a:r>
            <a:endParaRPr lang="fr-FR" sz="1400" dirty="0"/>
          </a:p>
        </p:txBody>
      </p:sp>
      <p:sp>
        <p:nvSpPr>
          <p:cNvPr id="44" name="ZoneTexte 43">
            <a:extLst>
              <a:ext uri="{FF2B5EF4-FFF2-40B4-BE49-F238E27FC236}">
                <a16:creationId xmlns:a16="http://schemas.microsoft.com/office/drawing/2014/main" id="{42DA0A4F-F0F3-2DA2-1405-32452817324E}"/>
              </a:ext>
            </a:extLst>
          </p:cNvPr>
          <p:cNvSpPr txBox="1"/>
          <p:nvPr/>
        </p:nvSpPr>
        <p:spPr>
          <a:xfrm>
            <a:off x="3777411" y="4552209"/>
            <a:ext cx="450846" cy="276999"/>
          </a:xfrm>
          <a:prstGeom prst="rect">
            <a:avLst/>
          </a:prstGeom>
          <a:noFill/>
        </p:spPr>
        <p:txBody>
          <a:bodyPr wrap="square">
            <a:spAutoFit/>
          </a:bodyPr>
          <a:lstStyle/>
          <a:p>
            <a:pPr algn="ctr"/>
            <a:r>
              <a:rPr lang="fr-FR" sz="1200" dirty="0"/>
              <a:t>1</a:t>
            </a:r>
            <a:endParaRPr lang="fr-FR" sz="1400" dirty="0"/>
          </a:p>
        </p:txBody>
      </p:sp>
      <p:graphicFrame>
        <p:nvGraphicFramePr>
          <p:cNvPr id="10" name="Tableau 2">
            <a:extLst>
              <a:ext uri="{FF2B5EF4-FFF2-40B4-BE49-F238E27FC236}">
                <a16:creationId xmlns:a16="http://schemas.microsoft.com/office/drawing/2014/main" id="{2CB1DEA8-52F9-B19B-42BC-DD013E734828}"/>
              </a:ext>
            </a:extLst>
          </p:cNvPr>
          <p:cNvGraphicFramePr>
            <a:graphicFrameLocks noGrp="1"/>
          </p:cNvGraphicFramePr>
          <p:nvPr>
            <p:extLst>
              <p:ext uri="{D42A27DB-BD31-4B8C-83A1-F6EECF244321}">
                <p14:modId xmlns:p14="http://schemas.microsoft.com/office/powerpoint/2010/main" val="1795844325"/>
              </p:ext>
            </p:extLst>
          </p:nvPr>
        </p:nvGraphicFramePr>
        <p:xfrm>
          <a:off x="5881734" y="3493768"/>
          <a:ext cx="1185516" cy="853068"/>
        </p:xfrm>
        <a:graphic>
          <a:graphicData uri="http://schemas.openxmlformats.org/drawingml/2006/table">
            <a:tbl>
              <a:tblPr firstRow="1" bandRow="1">
                <a:tableStyleId>{5C22544A-7EE6-4342-B048-85BDC9FD1C3A}</a:tableStyleId>
              </a:tblPr>
              <a:tblGrid>
                <a:gridCol w="792423">
                  <a:extLst>
                    <a:ext uri="{9D8B030D-6E8A-4147-A177-3AD203B41FA5}">
                      <a16:colId xmlns:a16="http://schemas.microsoft.com/office/drawing/2014/main" val="758336581"/>
                    </a:ext>
                  </a:extLst>
                </a:gridCol>
                <a:gridCol w="393093">
                  <a:extLst>
                    <a:ext uri="{9D8B030D-6E8A-4147-A177-3AD203B41FA5}">
                      <a16:colId xmlns:a16="http://schemas.microsoft.com/office/drawing/2014/main" val="3972169805"/>
                    </a:ext>
                  </a:extLst>
                </a:gridCol>
              </a:tblGrid>
              <a:tr h="312840">
                <a:tc gridSpan="2">
                  <a:txBody>
                    <a:bodyPr/>
                    <a:lstStyle/>
                    <a:p>
                      <a:pPr algn="ctr"/>
                      <a:r>
                        <a:rPr lang="fr-FR" sz="1400" dirty="0" err="1"/>
                        <a:t>prod_feat</a:t>
                      </a:r>
                      <a:endParaRPr lang="fr-FR" sz="1600" dirty="0"/>
                    </a:p>
                  </a:txBody>
                  <a:tcPr anchor="ctr"/>
                </a:tc>
                <a:tc hMerge="1">
                  <a:txBody>
                    <a:bodyPr/>
                    <a:lstStyle/>
                    <a:p>
                      <a:endParaRPr lang="fr-FR" dirty="0"/>
                    </a:p>
                  </a:txBody>
                  <a:tcPr/>
                </a:tc>
                <a:extLst>
                  <a:ext uri="{0D108BD9-81ED-4DB2-BD59-A6C34878D82A}">
                    <a16:rowId xmlns:a16="http://schemas.microsoft.com/office/drawing/2014/main" val="3367837837"/>
                  </a:ext>
                </a:extLst>
              </a:tr>
              <a:tr h="270114">
                <a:tc>
                  <a:txBody>
                    <a:bodyPr/>
                    <a:lstStyle/>
                    <a:p>
                      <a:r>
                        <a:rPr lang="fr-FR" sz="1000" dirty="0" err="1"/>
                        <a:t>feature_id</a:t>
                      </a:r>
                      <a:endParaRPr lang="fr-FR" sz="1000" dirty="0"/>
                    </a:p>
                  </a:txBody>
                  <a:tcPr anchor="ctr"/>
                </a:tc>
                <a:tc>
                  <a:txBody>
                    <a:bodyPr/>
                    <a:lstStyle/>
                    <a:p>
                      <a:r>
                        <a:rPr lang="fr-FR" sz="1000" dirty="0"/>
                        <a:t>Int</a:t>
                      </a:r>
                    </a:p>
                  </a:txBody>
                  <a:tcPr anchor="ctr"/>
                </a:tc>
                <a:extLst>
                  <a:ext uri="{0D108BD9-81ED-4DB2-BD59-A6C34878D82A}">
                    <a16:rowId xmlns:a16="http://schemas.microsoft.com/office/drawing/2014/main" val="1094237496"/>
                  </a:ext>
                </a:extLst>
              </a:tr>
              <a:tr h="270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err="1"/>
                        <a:t>product_id</a:t>
                      </a:r>
                      <a:endParaRPr lang="fr-FR" sz="1000" dirty="0"/>
                    </a:p>
                  </a:txBody>
                  <a:tcPr anchor="ctr"/>
                </a:tc>
                <a:tc>
                  <a:txBody>
                    <a:bodyPr/>
                    <a:lstStyle/>
                    <a:p>
                      <a:r>
                        <a:rPr lang="fr-FR" sz="1000" dirty="0"/>
                        <a:t>Int</a:t>
                      </a:r>
                    </a:p>
                  </a:txBody>
                  <a:tcPr anchor="ctr"/>
                </a:tc>
                <a:extLst>
                  <a:ext uri="{0D108BD9-81ED-4DB2-BD59-A6C34878D82A}">
                    <a16:rowId xmlns:a16="http://schemas.microsoft.com/office/drawing/2014/main" val="3534758075"/>
                  </a:ext>
                </a:extLst>
              </a:tr>
            </a:tbl>
          </a:graphicData>
        </a:graphic>
      </p:graphicFrame>
      <p:cxnSp>
        <p:nvCxnSpPr>
          <p:cNvPr id="15" name="Connecteur droit 14">
            <a:extLst>
              <a:ext uri="{FF2B5EF4-FFF2-40B4-BE49-F238E27FC236}">
                <a16:creationId xmlns:a16="http://schemas.microsoft.com/office/drawing/2014/main" id="{9AB107ED-A238-9C21-BE99-6C33431C36C5}"/>
              </a:ext>
            </a:extLst>
          </p:cNvPr>
          <p:cNvCxnSpPr>
            <a:cxnSpLocks/>
            <a:stCxn id="2" idx="3"/>
            <a:endCxn id="10" idx="1"/>
          </p:cNvCxnSpPr>
          <p:nvPr/>
        </p:nvCxnSpPr>
        <p:spPr>
          <a:xfrm>
            <a:off x="5107259" y="3140398"/>
            <a:ext cx="774475" cy="7799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759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03E1D04-3FE5-9959-EB93-30A3D94B4A66}"/>
              </a:ext>
            </a:extLst>
          </p:cNvPr>
          <p:cNvSpPr/>
          <p:nvPr/>
        </p:nvSpPr>
        <p:spPr>
          <a:xfrm>
            <a:off x="0" y="0"/>
            <a:ext cx="12192000" cy="1107688"/>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Graphique 5">
            <a:extLst>
              <a:ext uri="{FF2B5EF4-FFF2-40B4-BE49-F238E27FC236}">
                <a16:creationId xmlns:a16="http://schemas.microsoft.com/office/drawing/2014/main" id="{78EE4333-6C2B-450D-76C3-15E0CE69A3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69190" y="247138"/>
            <a:ext cx="1835307" cy="624004"/>
          </a:xfrm>
          <a:prstGeom prst="rect">
            <a:avLst/>
          </a:prstGeom>
        </p:spPr>
      </p:pic>
      <p:sp>
        <p:nvSpPr>
          <p:cNvPr id="8" name="ZoneTexte 7">
            <a:extLst>
              <a:ext uri="{FF2B5EF4-FFF2-40B4-BE49-F238E27FC236}">
                <a16:creationId xmlns:a16="http://schemas.microsoft.com/office/drawing/2014/main" id="{DA7B7FEE-1CE9-0FF8-5E9E-E279853A8E53}"/>
              </a:ext>
            </a:extLst>
          </p:cNvPr>
          <p:cNvSpPr txBox="1"/>
          <p:nvPr/>
        </p:nvSpPr>
        <p:spPr>
          <a:xfrm>
            <a:off x="387503" y="224811"/>
            <a:ext cx="7181697" cy="707886"/>
          </a:xfrm>
          <a:prstGeom prst="rect">
            <a:avLst/>
          </a:prstGeom>
          <a:noFill/>
        </p:spPr>
        <p:txBody>
          <a:bodyPr wrap="square">
            <a:spAutoFit/>
          </a:bodyPr>
          <a:lstStyle/>
          <a:p>
            <a:r>
              <a:rPr lang="fr-FR" sz="2000" b="1" dirty="0"/>
              <a:t>2. Implémentation d’une solution permettant d’agréger des ventes de produits à partir de leur nom</a:t>
            </a:r>
          </a:p>
        </p:txBody>
      </p:sp>
      <p:sp>
        <p:nvSpPr>
          <p:cNvPr id="9" name="ZoneTexte 8">
            <a:extLst>
              <a:ext uri="{FF2B5EF4-FFF2-40B4-BE49-F238E27FC236}">
                <a16:creationId xmlns:a16="http://schemas.microsoft.com/office/drawing/2014/main" id="{32ED1CEE-1ED5-6BB0-F65F-6A4D5860F727}"/>
              </a:ext>
            </a:extLst>
          </p:cNvPr>
          <p:cNvSpPr txBox="1"/>
          <p:nvPr/>
        </p:nvSpPr>
        <p:spPr>
          <a:xfrm>
            <a:off x="705003" y="1453854"/>
            <a:ext cx="7955777" cy="369332"/>
          </a:xfrm>
          <a:prstGeom prst="rect">
            <a:avLst/>
          </a:prstGeom>
          <a:noFill/>
        </p:spPr>
        <p:txBody>
          <a:bodyPr wrap="square">
            <a:spAutoFit/>
          </a:bodyPr>
          <a:lstStyle/>
          <a:p>
            <a:r>
              <a:rPr lang="fr-FR" b="1" dirty="0"/>
              <a:t>Agrégation des ventes de produits – </a:t>
            </a:r>
            <a:r>
              <a:rPr lang="fr-FR" dirty="0"/>
              <a:t>Agrégation d’une vente à une fiche produit </a:t>
            </a:r>
          </a:p>
        </p:txBody>
      </p:sp>
      <p:sp>
        <p:nvSpPr>
          <p:cNvPr id="10" name="ZoneTexte 9">
            <a:extLst>
              <a:ext uri="{FF2B5EF4-FFF2-40B4-BE49-F238E27FC236}">
                <a16:creationId xmlns:a16="http://schemas.microsoft.com/office/drawing/2014/main" id="{552ADC30-4C5A-6DBF-D60E-AC4496843C08}"/>
              </a:ext>
            </a:extLst>
          </p:cNvPr>
          <p:cNvSpPr txBox="1"/>
          <p:nvPr/>
        </p:nvSpPr>
        <p:spPr>
          <a:xfrm>
            <a:off x="705003" y="1876749"/>
            <a:ext cx="6974470" cy="307777"/>
          </a:xfrm>
          <a:prstGeom prst="rect">
            <a:avLst/>
          </a:prstGeom>
          <a:noFill/>
        </p:spPr>
        <p:txBody>
          <a:bodyPr wrap="square">
            <a:spAutoFit/>
          </a:bodyPr>
          <a:lstStyle/>
          <a:p>
            <a:r>
              <a:rPr lang="fr-FR" sz="1400" dirty="0"/>
              <a:t>La méthode suivante est proposée pour le rattachement d’une vente à une fiche produit : </a:t>
            </a:r>
            <a:endParaRPr lang="fr-FR" dirty="0"/>
          </a:p>
        </p:txBody>
      </p:sp>
      <p:graphicFrame>
        <p:nvGraphicFramePr>
          <p:cNvPr id="2" name="Tableau 2">
            <a:extLst>
              <a:ext uri="{FF2B5EF4-FFF2-40B4-BE49-F238E27FC236}">
                <a16:creationId xmlns:a16="http://schemas.microsoft.com/office/drawing/2014/main" id="{7F0C1019-200E-1972-1F71-0DEF1683A3E6}"/>
              </a:ext>
            </a:extLst>
          </p:cNvPr>
          <p:cNvGraphicFramePr>
            <a:graphicFrameLocks noGrp="1"/>
          </p:cNvGraphicFramePr>
          <p:nvPr>
            <p:extLst>
              <p:ext uri="{D42A27DB-BD31-4B8C-83A1-F6EECF244321}">
                <p14:modId xmlns:p14="http://schemas.microsoft.com/office/powerpoint/2010/main" val="1923380010"/>
              </p:ext>
            </p:extLst>
          </p:nvPr>
        </p:nvGraphicFramePr>
        <p:xfrm>
          <a:off x="705003" y="2244924"/>
          <a:ext cx="10661807" cy="2789891"/>
        </p:xfrm>
        <a:graphic>
          <a:graphicData uri="http://schemas.openxmlformats.org/drawingml/2006/table">
            <a:tbl>
              <a:tblPr firstRow="1" bandRow="1">
                <a:tableStyleId>{5C22544A-7EE6-4342-B048-85BDC9FD1C3A}</a:tableStyleId>
              </a:tblPr>
              <a:tblGrid>
                <a:gridCol w="2800197">
                  <a:extLst>
                    <a:ext uri="{9D8B030D-6E8A-4147-A177-3AD203B41FA5}">
                      <a16:colId xmlns:a16="http://schemas.microsoft.com/office/drawing/2014/main" val="3267657707"/>
                    </a:ext>
                  </a:extLst>
                </a:gridCol>
                <a:gridCol w="4605454">
                  <a:extLst>
                    <a:ext uri="{9D8B030D-6E8A-4147-A177-3AD203B41FA5}">
                      <a16:colId xmlns:a16="http://schemas.microsoft.com/office/drawing/2014/main" val="729565331"/>
                    </a:ext>
                  </a:extLst>
                </a:gridCol>
                <a:gridCol w="3256156">
                  <a:extLst>
                    <a:ext uri="{9D8B030D-6E8A-4147-A177-3AD203B41FA5}">
                      <a16:colId xmlns:a16="http://schemas.microsoft.com/office/drawing/2014/main" val="191128781"/>
                    </a:ext>
                  </a:extLst>
                </a:gridCol>
              </a:tblGrid>
              <a:tr h="412451">
                <a:tc>
                  <a:txBody>
                    <a:bodyPr/>
                    <a:lstStyle/>
                    <a:p>
                      <a:r>
                        <a:rPr lang="fr-FR" sz="1400" dirty="0"/>
                        <a:t>Etape</a:t>
                      </a:r>
                    </a:p>
                  </a:txBody>
                  <a:tcPr anchor="ctr">
                    <a:solidFill>
                      <a:srgbClr val="233A5E"/>
                    </a:solidFill>
                  </a:tcPr>
                </a:tc>
                <a:tc>
                  <a:txBody>
                    <a:bodyPr/>
                    <a:lstStyle/>
                    <a:p>
                      <a:r>
                        <a:rPr lang="fr-FR" sz="1400" dirty="0"/>
                        <a:t>Description</a:t>
                      </a:r>
                    </a:p>
                  </a:txBody>
                  <a:tcPr anchor="ctr">
                    <a:solidFill>
                      <a:srgbClr val="233A5E"/>
                    </a:solidFill>
                  </a:tcPr>
                </a:tc>
                <a:tc>
                  <a:txBody>
                    <a:bodyPr/>
                    <a:lstStyle/>
                    <a:p>
                      <a:r>
                        <a:rPr lang="fr-FR" sz="1400" dirty="0"/>
                        <a:t>Exemple</a:t>
                      </a:r>
                    </a:p>
                  </a:txBody>
                  <a:tcPr anchor="ctr">
                    <a:solidFill>
                      <a:srgbClr val="233A5E"/>
                    </a:solidFill>
                  </a:tcPr>
                </a:tc>
                <a:extLst>
                  <a:ext uri="{0D108BD9-81ED-4DB2-BD59-A6C34878D82A}">
                    <a16:rowId xmlns:a16="http://schemas.microsoft.com/office/drawing/2014/main" val="1971226272"/>
                  </a:ext>
                </a:extLst>
              </a:tr>
              <a:tr h="370840">
                <a:tc>
                  <a:txBody>
                    <a:bodyPr/>
                    <a:lstStyle/>
                    <a:p>
                      <a:r>
                        <a:rPr lang="fr-FR" sz="1200" b="0" kern="1200" dirty="0">
                          <a:solidFill>
                            <a:schemeClr val="dk1"/>
                          </a:solidFill>
                          <a:latin typeface="+mn-lt"/>
                          <a:ea typeface="+mn-ea"/>
                          <a:cs typeface="+mn-cs"/>
                        </a:rPr>
                        <a:t>1. Nettoyage du label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dk1"/>
                          </a:solidFill>
                          <a:latin typeface="+mn-lt"/>
                          <a:ea typeface="+mn-ea"/>
                          <a:cs typeface="+mn-cs"/>
                        </a:rPr>
                        <a:t>Suppression des caractères spéciaux, Mettre en minuscule le label  </a:t>
                      </a:r>
                      <a:r>
                        <a:rPr lang="fr-FR" sz="1200" b="0" kern="1200" dirty="0" err="1">
                          <a:solidFill>
                            <a:schemeClr val="dk1"/>
                          </a:solidFill>
                          <a:latin typeface="+mn-lt"/>
                          <a:ea typeface="+mn-ea"/>
                          <a:cs typeface="+mn-cs"/>
                        </a:rPr>
                        <a:t>etc</a:t>
                      </a:r>
                      <a:r>
                        <a:rPr lang="fr-FR" sz="1200" b="0" kern="1200" dirty="0">
                          <a:solidFill>
                            <a:schemeClr val="dk1"/>
                          </a:solidFill>
                          <a:latin typeface="+mn-lt"/>
                          <a:ea typeface="+mn-ea"/>
                          <a:cs typeface="+mn-cs"/>
                        </a:rPr>
                        <a:t> …</a:t>
                      </a:r>
                    </a:p>
                  </a:txBody>
                  <a:tcPr anchor="ctr"/>
                </a:tc>
                <a:tc>
                  <a:txBody>
                    <a:bodyPr/>
                    <a:lstStyle/>
                    <a:p>
                      <a:r>
                        <a:rPr lang="fr-FR" sz="1200" dirty="0"/>
                        <a:t>‘Apple – </a:t>
                      </a:r>
                      <a:r>
                        <a:rPr lang="fr-FR" sz="1200" dirty="0" err="1"/>
                        <a:t>Iphone</a:t>
                      </a:r>
                      <a:r>
                        <a:rPr lang="fr-FR" sz="1200" dirty="0"/>
                        <a:t> pro 14’ -&gt; ‘</a:t>
                      </a:r>
                      <a:r>
                        <a:rPr lang="fr-FR" sz="1200" dirty="0" err="1"/>
                        <a:t>apple</a:t>
                      </a:r>
                      <a:r>
                        <a:rPr lang="fr-FR" sz="1200" dirty="0"/>
                        <a:t> </a:t>
                      </a:r>
                      <a:r>
                        <a:rPr lang="fr-FR" sz="1200" dirty="0" err="1"/>
                        <a:t>iphone</a:t>
                      </a:r>
                      <a:r>
                        <a:rPr lang="fr-FR" sz="1200" dirty="0"/>
                        <a:t> pro 14’ </a:t>
                      </a:r>
                      <a:endParaRPr lang="fr-FR" sz="1200" b="0" kern="1200" dirty="0">
                        <a:solidFill>
                          <a:schemeClr val="dk1"/>
                        </a:solidFill>
                        <a:latin typeface="+mn-lt"/>
                        <a:ea typeface="+mn-ea"/>
                        <a:cs typeface="+mn-cs"/>
                      </a:endParaRPr>
                    </a:p>
                  </a:txBody>
                  <a:tcPr anchor="ctr"/>
                </a:tc>
                <a:extLst>
                  <a:ext uri="{0D108BD9-81ED-4DB2-BD59-A6C34878D82A}">
                    <a16:rowId xmlns:a16="http://schemas.microsoft.com/office/drawing/2014/main" val="240933833"/>
                  </a:ext>
                </a:extLst>
              </a:tr>
              <a:tr h="370840">
                <a:tc>
                  <a:txBody>
                    <a:bodyPr/>
                    <a:lstStyle/>
                    <a:p>
                      <a:r>
                        <a:rPr lang="fr-FR" sz="1200" b="0" kern="1200" dirty="0">
                          <a:solidFill>
                            <a:schemeClr val="dk1"/>
                          </a:solidFill>
                          <a:latin typeface="+mn-lt"/>
                          <a:ea typeface="+mn-ea"/>
                          <a:cs typeface="+mn-cs"/>
                        </a:rPr>
                        <a:t>2. Identification de la catégorie du produit </a:t>
                      </a:r>
                    </a:p>
                  </a:txBody>
                  <a:tcPr anchor="ctr"/>
                </a:tc>
                <a:tc>
                  <a:txBody>
                    <a:bodyPr/>
                    <a:lstStyle/>
                    <a:p>
                      <a:r>
                        <a:rPr lang="fr-FR" sz="1200" dirty="0"/>
                        <a:t>Via l’identification d’une correspondance exacte ou le calcul d’une mesure de similarité. En utilisant les produits référencés dans la table « produit » </a:t>
                      </a:r>
                      <a:endParaRPr lang="fr-FR" sz="1600" dirty="0"/>
                    </a:p>
                  </a:txBody>
                  <a:tcPr anchor="ctr"/>
                </a:tc>
                <a:tc>
                  <a:txBody>
                    <a:bodyPr/>
                    <a:lstStyle/>
                    <a:p>
                      <a:r>
                        <a:rPr lang="fr-FR" sz="1200" dirty="0"/>
                        <a:t>‘</a:t>
                      </a:r>
                      <a:r>
                        <a:rPr lang="fr-FR" sz="1200" dirty="0" err="1"/>
                        <a:t>apple</a:t>
                      </a:r>
                      <a:r>
                        <a:rPr lang="fr-FR" sz="1200" dirty="0"/>
                        <a:t> – </a:t>
                      </a:r>
                      <a:r>
                        <a:rPr lang="fr-FR" sz="1200" dirty="0" err="1"/>
                        <a:t>iphone</a:t>
                      </a:r>
                      <a:r>
                        <a:rPr lang="fr-FR" sz="1200" dirty="0"/>
                        <a:t> pro 14’ -&gt; ‘phone’ </a:t>
                      </a:r>
                      <a:endParaRPr lang="fr-FR" sz="1200" b="0" kern="1200" dirty="0">
                        <a:solidFill>
                          <a:schemeClr val="dk1"/>
                        </a:solidFill>
                        <a:latin typeface="+mn-lt"/>
                        <a:ea typeface="+mn-ea"/>
                        <a:cs typeface="+mn-cs"/>
                      </a:endParaRPr>
                    </a:p>
                  </a:txBody>
                  <a:tcPr anchor="ctr"/>
                </a:tc>
                <a:extLst>
                  <a:ext uri="{0D108BD9-81ED-4DB2-BD59-A6C34878D82A}">
                    <a16:rowId xmlns:a16="http://schemas.microsoft.com/office/drawing/2014/main" val="3624421454"/>
                  </a:ext>
                </a:extLst>
              </a:tr>
              <a:tr h="370840">
                <a:tc>
                  <a:txBody>
                    <a:bodyPr/>
                    <a:lstStyle/>
                    <a:p>
                      <a:r>
                        <a:rPr lang="fr-FR" sz="1200" b="0" kern="1200" dirty="0">
                          <a:solidFill>
                            <a:schemeClr val="dk1"/>
                          </a:solidFill>
                          <a:latin typeface="+mn-lt"/>
                          <a:ea typeface="+mn-ea"/>
                          <a:cs typeface="+mn-cs"/>
                        </a:rPr>
                        <a:t>3. Identification de la marque </a:t>
                      </a:r>
                    </a:p>
                  </a:txBody>
                  <a:tcPr anchor="ctr"/>
                </a:tc>
                <a:tc>
                  <a:txBody>
                    <a:bodyPr/>
                    <a:lstStyle/>
                    <a:p>
                      <a:r>
                        <a:rPr lang="fr-FR" sz="1200" dirty="0"/>
                        <a:t>Via l’identification d’une correspondance exacte ou le calcul d’une mesure de similarité. En utilisant les marques référencées dans la table « brand » rattachées au produit identifié</a:t>
                      </a:r>
                      <a:endParaRPr lang="fr-FR" sz="1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a:t>
                      </a:r>
                      <a:r>
                        <a:rPr lang="fr-FR" sz="1200" dirty="0" err="1"/>
                        <a:t>apple</a:t>
                      </a:r>
                      <a:r>
                        <a:rPr lang="fr-FR" sz="1200" dirty="0"/>
                        <a:t> – </a:t>
                      </a:r>
                      <a:r>
                        <a:rPr lang="fr-FR" sz="1200" dirty="0" err="1"/>
                        <a:t>iphone</a:t>
                      </a:r>
                      <a:r>
                        <a:rPr lang="fr-FR" sz="1200" dirty="0"/>
                        <a:t> pro 14’ -&gt; ‘</a:t>
                      </a:r>
                      <a:r>
                        <a:rPr lang="fr-FR" sz="1200" dirty="0" err="1"/>
                        <a:t>apple</a:t>
                      </a:r>
                      <a:r>
                        <a:rPr lang="fr-FR" sz="1200" dirty="0"/>
                        <a:t>’ </a:t>
                      </a:r>
                      <a:endParaRPr lang="fr-FR" sz="1200" b="0" kern="1200" dirty="0">
                        <a:solidFill>
                          <a:schemeClr val="dk1"/>
                        </a:solidFill>
                        <a:latin typeface="+mn-lt"/>
                        <a:ea typeface="+mn-ea"/>
                        <a:cs typeface="+mn-cs"/>
                      </a:endParaRPr>
                    </a:p>
                  </a:txBody>
                  <a:tcPr anchor="ctr"/>
                </a:tc>
                <a:extLst>
                  <a:ext uri="{0D108BD9-81ED-4DB2-BD59-A6C34878D82A}">
                    <a16:rowId xmlns:a16="http://schemas.microsoft.com/office/drawing/2014/main" val="611718792"/>
                  </a:ext>
                </a:extLst>
              </a:tr>
              <a:tr h="370840">
                <a:tc>
                  <a:txBody>
                    <a:bodyPr/>
                    <a:lstStyle/>
                    <a:p>
                      <a:r>
                        <a:rPr lang="fr-FR" sz="1200" b="0" kern="1200" dirty="0">
                          <a:solidFill>
                            <a:schemeClr val="dk1"/>
                          </a:solidFill>
                          <a:latin typeface="+mn-lt"/>
                          <a:ea typeface="+mn-ea"/>
                          <a:cs typeface="+mn-cs"/>
                        </a:rPr>
                        <a:t>4. Identification des caractéristiques</a:t>
                      </a:r>
                    </a:p>
                  </a:txBody>
                  <a:tcPr anchor="ctr"/>
                </a:tc>
                <a:tc>
                  <a:txBody>
                    <a:bodyPr/>
                    <a:lstStyle/>
                    <a:p>
                      <a:r>
                        <a:rPr lang="fr-FR" sz="1200" dirty="0"/>
                        <a:t>Via l’identification d’une correspondance exacte ou le calcul d’une mesure de similarité. En utilisant les caractéristiques référencées dans la table « </a:t>
                      </a:r>
                      <a:r>
                        <a:rPr lang="fr-FR" sz="1200" dirty="0" err="1"/>
                        <a:t>feature</a:t>
                      </a:r>
                      <a:r>
                        <a:rPr lang="fr-FR" sz="1200" dirty="0"/>
                        <a:t> » rattachées au produit et à la marque </a:t>
                      </a:r>
                      <a:r>
                        <a:rPr lang="fr-FR" sz="1200" dirty="0" err="1"/>
                        <a:t>indentifié</a:t>
                      </a:r>
                      <a:endParaRPr lang="fr-FR" sz="1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a:t>
                      </a:r>
                      <a:r>
                        <a:rPr lang="fr-FR" sz="1200" dirty="0" err="1"/>
                        <a:t>apple</a:t>
                      </a:r>
                      <a:r>
                        <a:rPr lang="fr-FR" sz="1200" dirty="0"/>
                        <a:t> – </a:t>
                      </a:r>
                      <a:r>
                        <a:rPr lang="fr-FR" sz="1200" dirty="0" err="1"/>
                        <a:t>iphone</a:t>
                      </a:r>
                      <a:r>
                        <a:rPr lang="fr-FR" sz="1200" dirty="0"/>
                        <a:t> pro 14’ -&gt; ‘pro’, ‘14’  </a:t>
                      </a:r>
                      <a:endParaRPr lang="fr-FR" sz="1200" b="0" kern="1200" dirty="0">
                        <a:solidFill>
                          <a:schemeClr val="dk1"/>
                        </a:solidFill>
                        <a:latin typeface="+mn-lt"/>
                        <a:ea typeface="+mn-ea"/>
                        <a:cs typeface="+mn-cs"/>
                      </a:endParaRPr>
                    </a:p>
                  </a:txBody>
                  <a:tcPr anchor="ctr"/>
                </a:tc>
                <a:extLst>
                  <a:ext uri="{0D108BD9-81ED-4DB2-BD59-A6C34878D82A}">
                    <a16:rowId xmlns:a16="http://schemas.microsoft.com/office/drawing/2014/main" val="4077920307"/>
                  </a:ext>
                </a:extLst>
              </a:tr>
            </a:tbl>
          </a:graphicData>
        </a:graphic>
      </p:graphicFrame>
      <p:sp>
        <p:nvSpPr>
          <p:cNvPr id="4" name="ZoneTexte 3">
            <a:extLst>
              <a:ext uri="{FF2B5EF4-FFF2-40B4-BE49-F238E27FC236}">
                <a16:creationId xmlns:a16="http://schemas.microsoft.com/office/drawing/2014/main" id="{A5FAB76C-87A9-A05E-9D82-F1B4B9D7B06B}"/>
              </a:ext>
            </a:extLst>
          </p:cNvPr>
          <p:cNvSpPr txBox="1"/>
          <p:nvPr/>
        </p:nvSpPr>
        <p:spPr>
          <a:xfrm>
            <a:off x="1100254" y="5602307"/>
            <a:ext cx="2215376" cy="307777"/>
          </a:xfrm>
          <a:prstGeom prst="rect">
            <a:avLst/>
          </a:prstGeom>
          <a:noFill/>
        </p:spPr>
        <p:txBody>
          <a:bodyPr wrap="square">
            <a:spAutoFit/>
          </a:bodyPr>
          <a:lstStyle/>
          <a:p>
            <a:r>
              <a:rPr lang="fr-FR" sz="1400" dirty="0"/>
              <a:t>Apple – </a:t>
            </a:r>
            <a:r>
              <a:rPr lang="fr-FR" sz="1400" dirty="0" err="1"/>
              <a:t>Iphone</a:t>
            </a:r>
            <a:r>
              <a:rPr lang="fr-FR" sz="1400" dirty="0"/>
              <a:t> pro 14 </a:t>
            </a:r>
          </a:p>
        </p:txBody>
      </p:sp>
      <p:sp>
        <p:nvSpPr>
          <p:cNvPr id="7" name="ZoneTexte 6">
            <a:extLst>
              <a:ext uri="{FF2B5EF4-FFF2-40B4-BE49-F238E27FC236}">
                <a16:creationId xmlns:a16="http://schemas.microsoft.com/office/drawing/2014/main" id="{A5E3932C-8092-FC58-7DAF-3DF260CEA405}"/>
              </a:ext>
            </a:extLst>
          </p:cNvPr>
          <p:cNvSpPr txBox="1"/>
          <p:nvPr/>
        </p:nvSpPr>
        <p:spPr>
          <a:xfrm>
            <a:off x="790496" y="5197290"/>
            <a:ext cx="6974470" cy="307777"/>
          </a:xfrm>
          <a:prstGeom prst="rect">
            <a:avLst/>
          </a:prstGeom>
          <a:noFill/>
        </p:spPr>
        <p:txBody>
          <a:bodyPr wrap="square">
            <a:spAutoFit/>
          </a:bodyPr>
          <a:lstStyle/>
          <a:p>
            <a:r>
              <a:rPr lang="fr-FR" sz="1400" dirty="0"/>
              <a:t>En suivant cette approche, nous pouvons rattacher la vente à une fiche produit :</a:t>
            </a:r>
            <a:endParaRPr lang="fr-FR" dirty="0"/>
          </a:p>
        </p:txBody>
      </p:sp>
      <p:cxnSp>
        <p:nvCxnSpPr>
          <p:cNvPr id="14" name="Connecteur droit avec flèche 13">
            <a:extLst>
              <a:ext uri="{FF2B5EF4-FFF2-40B4-BE49-F238E27FC236}">
                <a16:creationId xmlns:a16="http://schemas.microsoft.com/office/drawing/2014/main" id="{482A734B-90EA-9EC5-9DD5-0C4AD2EE01FE}"/>
              </a:ext>
            </a:extLst>
          </p:cNvPr>
          <p:cNvCxnSpPr>
            <a:stCxn id="4" idx="3"/>
          </p:cNvCxnSpPr>
          <p:nvPr/>
        </p:nvCxnSpPr>
        <p:spPr>
          <a:xfrm flipV="1">
            <a:off x="3315630" y="5756195"/>
            <a:ext cx="662721" cy="1"/>
          </a:xfrm>
          <a:prstGeom prst="straightConnector1">
            <a:avLst/>
          </a:prstGeom>
          <a:ln w="19050">
            <a:solidFill>
              <a:srgbClr val="233A5E"/>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 coins arrondis 16">
            <a:extLst>
              <a:ext uri="{FF2B5EF4-FFF2-40B4-BE49-F238E27FC236}">
                <a16:creationId xmlns:a16="http://schemas.microsoft.com/office/drawing/2014/main" id="{31B9AC7D-88BD-216D-3A96-E191101113EC}"/>
              </a:ext>
            </a:extLst>
          </p:cNvPr>
          <p:cNvSpPr/>
          <p:nvPr/>
        </p:nvSpPr>
        <p:spPr>
          <a:xfrm>
            <a:off x="4277731" y="5602302"/>
            <a:ext cx="662721" cy="307777"/>
          </a:xfrm>
          <a:prstGeom prst="roundRect">
            <a:avLst/>
          </a:prstGeom>
          <a:solidFill>
            <a:srgbClr val="233A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err="1"/>
              <a:t>apple</a:t>
            </a:r>
            <a:endParaRPr lang="fr-FR" sz="1200" dirty="0"/>
          </a:p>
        </p:txBody>
      </p:sp>
      <p:sp>
        <p:nvSpPr>
          <p:cNvPr id="18" name="Rectangle : coins arrondis 17">
            <a:extLst>
              <a:ext uri="{FF2B5EF4-FFF2-40B4-BE49-F238E27FC236}">
                <a16:creationId xmlns:a16="http://schemas.microsoft.com/office/drawing/2014/main" id="{B909E3DE-AE1F-8C93-98B7-9C365D694AB3}"/>
              </a:ext>
            </a:extLst>
          </p:cNvPr>
          <p:cNvSpPr/>
          <p:nvPr/>
        </p:nvSpPr>
        <p:spPr>
          <a:xfrm>
            <a:off x="5024862" y="5602302"/>
            <a:ext cx="662721" cy="307777"/>
          </a:xfrm>
          <a:prstGeom prst="roundRect">
            <a:avLst/>
          </a:prstGeom>
          <a:solidFill>
            <a:srgbClr val="69D08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err="1"/>
              <a:t>iphone</a:t>
            </a:r>
            <a:endParaRPr lang="fr-FR" sz="1200" dirty="0"/>
          </a:p>
        </p:txBody>
      </p:sp>
      <p:sp>
        <p:nvSpPr>
          <p:cNvPr id="19" name="Rectangle : coins arrondis 18">
            <a:extLst>
              <a:ext uri="{FF2B5EF4-FFF2-40B4-BE49-F238E27FC236}">
                <a16:creationId xmlns:a16="http://schemas.microsoft.com/office/drawing/2014/main" id="{3E2CC397-1162-3424-F3AA-6817DB8FDC45}"/>
              </a:ext>
            </a:extLst>
          </p:cNvPr>
          <p:cNvSpPr/>
          <p:nvPr/>
        </p:nvSpPr>
        <p:spPr>
          <a:xfrm>
            <a:off x="5764560" y="5602301"/>
            <a:ext cx="429168" cy="307777"/>
          </a:xfrm>
          <a:prstGeom prst="round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t>pro</a:t>
            </a:r>
          </a:p>
        </p:txBody>
      </p:sp>
      <p:sp>
        <p:nvSpPr>
          <p:cNvPr id="20" name="Rectangle : coins arrondis 19">
            <a:extLst>
              <a:ext uri="{FF2B5EF4-FFF2-40B4-BE49-F238E27FC236}">
                <a16:creationId xmlns:a16="http://schemas.microsoft.com/office/drawing/2014/main" id="{5B177EF6-2D89-7137-DC45-8147BA48CAEA}"/>
              </a:ext>
            </a:extLst>
          </p:cNvPr>
          <p:cNvSpPr/>
          <p:nvPr/>
        </p:nvSpPr>
        <p:spPr>
          <a:xfrm>
            <a:off x="6270705" y="5602301"/>
            <a:ext cx="429168" cy="307777"/>
          </a:xfrm>
          <a:prstGeom prst="round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t>14</a:t>
            </a:r>
          </a:p>
        </p:txBody>
      </p:sp>
      <p:sp>
        <p:nvSpPr>
          <p:cNvPr id="24" name="ZoneTexte 23">
            <a:extLst>
              <a:ext uri="{FF2B5EF4-FFF2-40B4-BE49-F238E27FC236}">
                <a16:creationId xmlns:a16="http://schemas.microsoft.com/office/drawing/2014/main" id="{0A85C625-4FEE-131C-7530-A9160B87E564}"/>
              </a:ext>
            </a:extLst>
          </p:cNvPr>
          <p:cNvSpPr txBox="1"/>
          <p:nvPr/>
        </p:nvSpPr>
        <p:spPr>
          <a:xfrm>
            <a:off x="4158325" y="5919295"/>
            <a:ext cx="866537" cy="276999"/>
          </a:xfrm>
          <a:prstGeom prst="rect">
            <a:avLst/>
          </a:prstGeom>
          <a:noFill/>
        </p:spPr>
        <p:txBody>
          <a:bodyPr wrap="square">
            <a:spAutoFit/>
          </a:bodyPr>
          <a:lstStyle/>
          <a:p>
            <a:pPr algn="ctr"/>
            <a:r>
              <a:rPr lang="fr-FR" sz="1200" dirty="0"/>
              <a:t>Marque</a:t>
            </a:r>
            <a:endParaRPr lang="fr-FR" sz="1400" dirty="0"/>
          </a:p>
        </p:txBody>
      </p:sp>
      <p:sp>
        <p:nvSpPr>
          <p:cNvPr id="25" name="ZoneTexte 24">
            <a:extLst>
              <a:ext uri="{FF2B5EF4-FFF2-40B4-BE49-F238E27FC236}">
                <a16:creationId xmlns:a16="http://schemas.microsoft.com/office/drawing/2014/main" id="{0445BB59-7C99-305E-2CCB-A09A60C56FF6}"/>
              </a:ext>
            </a:extLst>
          </p:cNvPr>
          <p:cNvSpPr txBox="1"/>
          <p:nvPr/>
        </p:nvSpPr>
        <p:spPr>
          <a:xfrm>
            <a:off x="4922953" y="5928511"/>
            <a:ext cx="866537" cy="461665"/>
          </a:xfrm>
          <a:prstGeom prst="rect">
            <a:avLst/>
          </a:prstGeom>
          <a:noFill/>
        </p:spPr>
        <p:txBody>
          <a:bodyPr wrap="square">
            <a:spAutoFit/>
          </a:bodyPr>
          <a:lstStyle/>
          <a:p>
            <a:pPr algn="ctr"/>
            <a:r>
              <a:rPr lang="fr-FR" sz="1200" dirty="0"/>
              <a:t>Catégorie</a:t>
            </a:r>
          </a:p>
          <a:p>
            <a:pPr algn="ctr"/>
            <a:r>
              <a:rPr lang="fr-FR" sz="1200" dirty="0"/>
              <a:t>Produit</a:t>
            </a:r>
            <a:endParaRPr lang="fr-FR" sz="1400" dirty="0"/>
          </a:p>
        </p:txBody>
      </p:sp>
      <p:sp>
        <p:nvSpPr>
          <p:cNvPr id="38" name="ZoneTexte 37">
            <a:extLst>
              <a:ext uri="{FF2B5EF4-FFF2-40B4-BE49-F238E27FC236}">
                <a16:creationId xmlns:a16="http://schemas.microsoft.com/office/drawing/2014/main" id="{5A0E2341-5D75-19E7-79E0-202F6279E846}"/>
              </a:ext>
            </a:extLst>
          </p:cNvPr>
          <p:cNvSpPr txBox="1"/>
          <p:nvPr/>
        </p:nvSpPr>
        <p:spPr>
          <a:xfrm>
            <a:off x="5637947" y="5919295"/>
            <a:ext cx="1265515" cy="276999"/>
          </a:xfrm>
          <a:prstGeom prst="rect">
            <a:avLst/>
          </a:prstGeom>
          <a:noFill/>
        </p:spPr>
        <p:txBody>
          <a:bodyPr wrap="square">
            <a:spAutoFit/>
          </a:bodyPr>
          <a:lstStyle/>
          <a:p>
            <a:pPr algn="ctr"/>
            <a:r>
              <a:rPr lang="fr-FR" sz="1200" dirty="0"/>
              <a:t>Caractéristiques</a:t>
            </a:r>
            <a:endParaRPr lang="fr-FR" sz="1400" dirty="0"/>
          </a:p>
        </p:txBody>
      </p:sp>
      <p:sp>
        <p:nvSpPr>
          <p:cNvPr id="39" name="Rectangle : coins arrondis 38">
            <a:extLst>
              <a:ext uri="{FF2B5EF4-FFF2-40B4-BE49-F238E27FC236}">
                <a16:creationId xmlns:a16="http://schemas.microsoft.com/office/drawing/2014/main" id="{5507EC19-F44A-8DF8-6970-7D48C2FABF2F}"/>
              </a:ext>
            </a:extLst>
          </p:cNvPr>
          <p:cNvSpPr/>
          <p:nvPr/>
        </p:nvSpPr>
        <p:spPr>
          <a:xfrm>
            <a:off x="7811205" y="5469929"/>
            <a:ext cx="3280541" cy="572532"/>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0" name="Picture 2">
            <a:extLst>
              <a:ext uri="{FF2B5EF4-FFF2-40B4-BE49-F238E27FC236}">
                <a16:creationId xmlns:a16="http://schemas.microsoft.com/office/drawing/2014/main" id="{9E5E3450-2633-B39B-EE70-A481E6011E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2937" y="5596046"/>
            <a:ext cx="297365" cy="344679"/>
          </a:xfrm>
          <a:prstGeom prst="rect">
            <a:avLst/>
          </a:prstGeom>
          <a:noFill/>
          <a:extLst>
            <a:ext uri="{909E8E84-426E-40DD-AFC4-6F175D3DCCD1}">
              <a14:hiddenFill xmlns:a14="http://schemas.microsoft.com/office/drawing/2010/main">
                <a:solidFill>
                  <a:srgbClr val="FFFFFF"/>
                </a:solidFill>
              </a14:hiddenFill>
            </a:ext>
          </a:extLst>
        </p:spPr>
      </p:pic>
      <p:sp>
        <p:nvSpPr>
          <p:cNvPr id="41" name="ZoneTexte 40">
            <a:extLst>
              <a:ext uri="{FF2B5EF4-FFF2-40B4-BE49-F238E27FC236}">
                <a16:creationId xmlns:a16="http://schemas.microsoft.com/office/drawing/2014/main" id="{87920289-AA68-0578-02A8-F9A6B1B94782}"/>
              </a:ext>
            </a:extLst>
          </p:cNvPr>
          <p:cNvSpPr txBox="1"/>
          <p:nvPr/>
        </p:nvSpPr>
        <p:spPr>
          <a:xfrm>
            <a:off x="8230302" y="5614496"/>
            <a:ext cx="2870202" cy="307777"/>
          </a:xfrm>
          <a:prstGeom prst="rect">
            <a:avLst/>
          </a:prstGeom>
          <a:noFill/>
        </p:spPr>
        <p:txBody>
          <a:bodyPr wrap="square">
            <a:spAutoFit/>
          </a:bodyPr>
          <a:lstStyle/>
          <a:p>
            <a:r>
              <a:rPr lang="fr-FR" sz="1400" dirty="0" err="1">
                <a:solidFill>
                  <a:schemeClr val="tx1">
                    <a:lumMod val="50000"/>
                    <a:lumOff val="50000"/>
                  </a:schemeClr>
                </a:solidFill>
              </a:rPr>
              <a:t>link_sale_to_product_sheet.ipynb</a:t>
            </a:r>
            <a:endParaRPr lang="fr-FR" sz="1400" dirty="0">
              <a:solidFill>
                <a:schemeClr val="tx1">
                  <a:lumMod val="50000"/>
                  <a:lumOff val="50000"/>
                </a:schemeClr>
              </a:solidFill>
            </a:endParaRPr>
          </a:p>
        </p:txBody>
      </p:sp>
    </p:spTree>
    <p:extLst>
      <p:ext uri="{BB962C8B-B14F-4D97-AF65-F5344CB8AC3E}">
        <p14:creationId xmlns:p14="http://schemas.microsoft.com/office/powerpoint/2010/main" val="403930640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1389</Words>
  <Application>Microsoft Office PowerPoint</Application>
  <PresentationFormat>Grand écran</PresentationFormat>
  <Paragraphs>214</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JEANPIERRE Louis (EXT SIA PARTNERS)</dc:creator>
  <cp:lastModifiedBy>JEANPIERRE Louis (EXT SIA PARTNERS)</cp:lastModifiedBy>
  <cp:revision>105</cp:revision>
  <dcterms:created xsi:type="dcterms:W3CDTF">2023-06-26T12:33:52Z</dcterms:created>
  <dcterms:modified xsi:type="dcterms:W3CDTF">2023-06-30T08:50:33Z</dcterms:modified>
</cp:coreProperties>
</file>