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1C4C-4015-291D-A00D-23AD9D5EE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5C9B-36F7-043D-1726-A81544BDF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119D-FFC5-BCAC-F8C3-68F47B43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805D-24AA-A8B9-2555-13611023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0828-13DA-4AD3-5BD5-5D37632B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028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5C02-73FF-63CA-0A49-AB861EB8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BEC65-AC97-2C5A-03F0-7E7E9CEF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EF24-538D-F2D9-2701-4D527FE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E905-690C-5DFE-9C56-0EBDDF1C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9E56-EC62-480B-8165-D82C1098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307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B3050-590C-262A-FE6B-011B949C4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2A3B3-C565-B564-3750-DBD2305A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A7DEF-E179-99BA-AC01-CDF20DDA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424C-3783-2921-4C4D-7DE50706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3CA1-474F-F472-3270-D4F080F3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50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636B-89EF-EB59-B6DD-90678AA7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4A4-AA41-38C6-F146-B8554EB3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9EC65-84FE-2A11-9A53-2B01BC89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1209-EE9C-5B29-A831-C11B3878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787B-C58D-B559-15B3-BDD4E563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638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9BCA-1DD3-62B7-DE02-E52E2FF7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86BC-7ABB-2F92-736F-D8135CFE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0C108-08CC-6566-2C62-631243A9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D2FB-491F-88F4-B208-DEE243D8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3D0B-26A0-5E5D-0F84-92A033EA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035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39BA-1FA9-BB5C-BA7D-11AA3672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2F7D-2C1A-B660-F676-D6BD5DFED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CE97-0FC3-F8B3-F3E9-362AEAAC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D7C8-ABAB-5990-8504-964BD0A4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7DFF-00A9-595E-F9A5-1D92F99D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2D2AA-F8A6-7AD3-B683-93F272F7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4701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895B-9326-F525-2D9E-55B577B1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E27A-8B5B-50EC-705E-E673AB9F8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E91AC-7028-0F15-D06A-1709C058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14DF1-7555-BA13-055C-34C4DD1D3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8B3F4-B368-9747-4DC4-6C67C25FD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48E36-C54B-9FBF-5936-81FE9CD3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26BDF-C79E-D370-DA8A-8A19BECD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B52D4-5C5C-2BDF-CE45-69DB7FFF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6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BB15-4A25-B46C-DFAC-416326F7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3C047-704C-37FD-1DF3-010A0AAC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77C2D-2846-41A5-9AF9-07C70414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45016-2875-5564-CB64-24A145C0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63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5350C-CE80-E96D-B31A-C1D21EE4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1C323-1855-1ED4-EEE0-07F46E2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F640-6BFF-A4F0-2CDC-962178F1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396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3650-2AB7-A0E7-AB12-86EC13EA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5A03-F633-E56C-7F6D-BC5146C0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50BBA-6AFF-CB2C-F1F8-C5238BE29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43046-A169-6ADD-77AE-0EE3F043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D1A1-B6AF-0CC9-36A6-88420818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D0CD4-3F2A-5D77-B2C8-5FBF071D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765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3FB6-6AFC-27F2-6BAE-59261C1C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32698-A3F4-73E7-3D37-FD8530C18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7AEFD-FB0B-2478-08D1-8DB2C110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2251-8971-F41C-2942-FAE7F329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8575F-03F9-6A73-10DC-A6EF1F7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94FB6-F97B-ABB5-9B2E-0F93DE24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08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9AFCF-47FA-BCF1-84BF-44A0C084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F3018-28C4-9376-81B3-6F3526AA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1967-52A0-EC58-696F-846F2382E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26CD-2518-43AB-9866-BB5FB1DB9402}" type="datetimeFigureOut">
              <a:rPr lang="en-HK" smtClean="0"/>
              <a:t>18/5/2023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592E-80C3-B34D-DC41-2BB6DAB8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C4C5-21D0-5B63-7E68-325E4A299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B9A5-1548-4D74-8BDE-6F7C40F9AF7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087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6.0968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learning-equality-curriculum-recommendations/discussion/39498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C894-AE4A-ED02-AF84-B2D3DE908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Investigating semi-supervised methods for enhancing text transformers with dimension reduction techniques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D946-A2F1-4C61-3DE9-DFA0CFAF7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Chau Yu Hei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1123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669-ED3E-5EEB-D7C9-F5DF5E09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5462-E147-73BD-4D50-5D5FB0D6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information of 8 neighbors (for graphs below)</a:t>
            </a:r>
          </a:p>
          <a:p>
            <a:pPr lvl="1"/>
            <a:r>
              <a:rPr lang="en-US" dirty="0"/>
              <a:t>As expected, the accuracy of models has increased</a:t>
            </a:r>
          </a:p>
          <a:p>
            <a:pPr lvl="1"/>
            <a:r>
              <a:rPr lang="en-HK" dirty="0"/>
              <a:t>Surprisingly, manifold learning methods perform worse compared to PCA</a:t>
            </a:r>
          </a:p>
        </p:txBody>
      </p:sp>
      <p:pic>
        <p:nvPicPr>
          <p:cNvPr id="9" name="Picture 8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B96DB284-3C2F-9FFF-3044-702627534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94" y="3787465"/>
            <a:ext cx="3743304" cy="2807478"/>
          </a:xfrm>
          <a:prstGeom prst="rect">
            <a:avLst/>
          </a:prstGeom>
        </p:spPr>
      </p:pic>
      <p:pic>
        <p:nvPicPr>
          <p:cNvPr id="11" name="Picture 10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917D9D54-CBFF-F398-10A9-B7EF3B95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61" y="3752349"/>
            <a:ext cx="3790124" cy="28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0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3AF6-8103-B15C-7782-1AD94E4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experiment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0510-D51D-2160-D7B7-52429024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“Unfair” comparison between PCA and manifold learning methods</a:t>
            </a:r>
          </a:p>
          <a:p>
            <a:pPr lvl="1"/>
            <a:r>
              <a:rPr lang="en-US" dirty="0"/>
              <a:t>PCA compared as usual</a:t>
            </a:r>
          </a:p>
          <a:p>
            <a:pPr lvl="1"/>
            <a:r>
              <a:rPr lang="en-US" dirty="0"/>
              <a:t>Manifold learning methods require a pairwise distance matrix, takes up a lot of memory (70k topics in dataset)</a:t>
            </a:r>
          </a:p>
          <a:p>
            <a:pPr lvl="1"/>
            <a:r>
              <a:rPr lang="en-US" dirty="0"/>
              <a:t>Used landmark choice-like algorithm </a:t>
            </a:r>
            <a:r>
              <a:rPr lang="en-US" dirty="0" err="1"/>
              <a:t>isomap</a:t>
            </a:r>
            <a:r>
              <a:rPr lang="en-US" dirty="0"/>
              <a:t> in </a:t>
            </a:r>
            <a:r>
              <a:rPr lang="en-US" dirty="0" err="1"/>
              <a:t>sklearn</a:t>
            </a:r>
            <a:endParaRPr lang="en-US" dirty="0"/>
          </a:p>
          <a:p>
            <a:pPr lvl="2"/>
            <a:r>
              <a:rPr lang="en-US" dirty="0"/>
              <a:t>Random 10k points chosen</a:t>
            </a:r>
          </a:p>
          <a:p>
            <a:pPr lvl="2"/>
            <a:r>
              <a:rPr lang="en-US" dirty="0"/>
              <a:t>Remaining embedding points computed with geodesic distances to the 10k points which forms a weighted sum of the 10k points</a:t>
            </a:r>
          </a:p>
          <a:p>
            <a:r>
              <a:rPr lang="en-US" dirty="0"/>
              <a:t>With enough memory, manifold learning methods trained on full set may perform better than PCA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1370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CA42-12E8-2639-79EA-201226F8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Manifold learning methods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071F-B64F-D101-85C8-8BF7CB37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reasons PCA &gt; Manifold Learning</a:t>
            </a:r>
          </a:p>
          <a:p>
            <a:pPr lvl="1"/>
            <a:r>
              <a:rPr lang="en-US" dirty="0"/>
              <a:t>Downstream neural network learns non-linearities</a:t>
            </a:r>
          </a:p>
          <a:p>
            <a:pPr lvl="1"/>
            <a:r>
              <a:rPr lang="en-US" dirty="0"/>
              <a:t>NN is robust to noise, a precise reconstruction of data is not necessary</a:t>
            </a:r>
          </a:p>
          <a:p>
            <a:pPr lvl="1"/>
            <a:r>
              <a:rPr lang="en-US" dirty="0"/>
              <a:t>Data from upstream transformer model may actually lie on an open set in the text embedding space</a:t>
            </a:r>
          </a:p>
          <a:p>
            <a:r>
              <a:rPr lang="en-US" dirty="0"/>
              <a:t>Practical problems</a:t>
            </a:r>
          </a:p>
          <a:p>
            <a:pPr lvl="1"/>
            <a:r>
              <a:rPr lang="en-US" dirty="0"/>
              <a:t>Resource constrained</a:t>
            </a:r>
          </a:p>
          <a:p>
            <a:pPr lvl="1"/>
            <a:r>
              <a:rPr lang="en-US" dirty="0"/>
              <a:t>Manifold learning methods on large dataset (70k) require a lot of memory (~40GB)</a:t>
            </a:r>
          </a:p>
          <a:p>
            <a:pPr lvl="1"/>
            <a:r>
              <a:rPr lang="en-US" dirty="0"/>
              <a:t>If we have that many memory, we could train / finetune a transformer model directly, which will surely be better in performance</a:t>
            </a:r>
          </a:p>
          <a:p>
            <a:pPr lvl="1"/>
            <a:endParaRPr 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5914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4D06-0019-9271-7D7B-ADFCDEBE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work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8E49-0AAF-F00C-58D8-6E4CF0C1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Interestingly, there is a paper about the low-</a:t>
            </a:r>
            <a:r>
              <a:rPr lang="en-US" dirty="0" err="1"/>
              <a:t>rankedness</a:t>
            </a:r>
            <a:r>
              <a:rPr lang="en-US" dirty="0"/>
              <a:t> of weights inside transformer models: </a:t>
            </a:r>
            <a:r>
              <a:rPr lang="en-US" dirty="0">
                <a:hlinkClick r:id="rId2"/>
              </a:rPr>
              <a:t>https://arxiv.org/pdf/2106.09685.pdf</a:t>
            </a:r>
            <a:endParaRPr lang="en-US" dirty="0"/>
          </a:p>
          <a:p>
            <a:pPr lvl="1"/>
            <a:r>
              <a:rPr lang="en-US" dirty="0" err="1"/>
              <a:t>LoRA</a:t>
            </a:r>
            <a:r>
              <a:rPr lang="en-US" dirty="0"/>
              <a:t> (Hu et. al)</a:t>
            </a:r>
          </a:p>
          <a:p>
            <a:r>
              <a:rPr lang="en-HK" dirty="0"/>
              <a:t>Possible to investigate whether PCA performs well because the produced text embeddings are </a:t>
            </a:r>
            <a:r>
              <a:rPr lang="en-HK" b="1" dirty="0"/>
              <a:t>actually</a:t>
            </a:r>
            <a:r>
              <a:rPr lang="en-HK" dirty="0"/>
              <a:t> in a linear subspace.</a:t>
            </a:r>
          </a:p>
        </p:txBody>
      </p:sp>
    </p:spTree>
    <p:extLst>
      <p:ext uri="{BB962C8B-B14F-4D97-AF65-F5344CB8AC3E}">
        <p14:creationId xmlns:p14="http://schemas.microsoft.com/office/powerpoint/2010/main" val="251275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A884-AE5C-EBB7-7A19-14146946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information pairing problem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2C9C-B0E6-2BA5-70E9-39EFBF3B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sets (T, C), try to find if some t in T is correlated to c in C</a:t>
            </a:r>
          </a:p>
          <a:p>
            <a:r>
              <a:rPr lang="en-US" dirty="0"/>
              <a:t>Textual information are available for t and c</a:t>
            </a:r>
          </a:p>
          <a:p>
            <a:r>
              <a:rPr lang="en-US" dirty="0"/>
              <a:t>Extra structure available on T, C (</a:t>
            </a:r>
            <a:r>
              <a:rPr lang="en-US" dirty="0" err="1"/>
              <a:t>e.g</a:t>
            </a:r>
            <a:r>
              <a:rPr lang="en-US" dirty="0"/>
              <a:t> graph structure on T)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5575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2BE7-4A58-B86C-9D04-5B5CAB7D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methods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9419-5610-D95B-1F81-968A562C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tune a pretrained sentence-transformers model to obtain text embeddings</a:t>
            </a:r>
          </a:p>
          <a:p>
            <a:r>
              <a:rPr lang="en-US" dirty="0"/>
              <a:t>Use a 1-2 step approach to narrow down top 1k possible pairs, and a downstream model for final selection</a:t>
            </a:r>
          </a:p>
          <a:p>
            <a:r>
              <a:rPr lang="en-HK" dirty="0"/>
              <a:t>Pretrained sentence-transformers models embedding vectors are suitable for cosine similarity metric</a:t>
            </a:r>
          </a:p>
        </p:txBody>
      </p:sp>
    </p:spTree>
    <p:extLst>
      <p:ext uri="{BB962C8B-B14F-4D97-AF65-F5344CB8AC3E}">
        <p14:creationId xmlns:p14="http://schemas.microsoft.com/office/powerpoint/2010/main" val="302774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5FD4-65DE-D14C-88EF-04A7B952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3C57-F387-0A95-0E8F-838D6736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 require a lot of computational resources to train/finetune</a:t>
            </a:r>
          </a:p>
          <a:p>
            <a:r>
              <a:rPr lang="en-US" dirty="0"/>
              <a:t>Hard to finetune transformers on resource constrained devices</a:t>
            </a:r>
          </a:p>
          <a:p>
            <a:r>
              <a:rPr lang="en-US" dirty="0"/>
              <a:t>End users may prefer not to upload data to cloud computing servers due to privacy concerns</a:t>
            </a:r>
          </a:p>
          <a:p>
            <a:endParaRPr lang="en-US" dirty="0"/>
          </a:p>
          <a:p>
            <a:r>
              <a:rPr lang="en-US" b="1" dirty="0"/>
              <a:t>Goal: </a:t>
            </a:r>
            <a:r>
              <a:rPr lang="en-US" dirty="0"/>
              <a:t>See whether a semi-supervised approach can leverage the extra structure of the data to increase the performance of the transformers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694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2A2A-5F94-C87D-5167-20AD0A9B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Kaggle competition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EC53-FA41-CA69-3090-30CB6375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Some winning solutions:</a:t>
            </a:r>
          </a:p>
          <a:p>
            <a:pPr lvl="1"/>
            <a:r>
              <a:rPr lang="en-HK" dirty="0"/>
              <a:t>https://www.kaggle.com/competitions/learning-equality-curriculum-recommendations/discussion/395110</a:t>
            </a:r>
          </a:p>
          <a:p>
            <a:pPr lvl="1"/>
            <a:r>
              <a:rPr lang="en-HK" dirty="0">
                <a:hlinkClick r:id="rId2"/>
              </a:rPr>
              <a:t>https://www.kaggle.com/competitions/learning-equality-curriculum-recommendations/discussion/394984</a:t>
            </a:r>
            <a:endParaRPr lang="en-HK" dirty="0"/>
          </a:p>
          <a:p>
            <a:r>
              <a:rPr lang="en-HK" dirty="0"/>
              <a:t>Can we leverage the information of tree structure without fine-tuning the transformer?</a:t>
            </a:r>
          </a:p>
        </p:txBody>
      </p:sp>
    </p:spTree>
    <p:extLst>
      <p:ext uri="{BB962C8B-B14F-4D97-AF65-F5344CB8AC3E}">
        <p14:creationId xmlns:p14="http://schemas.microsoft.com/office/powerpoint/2010/main" val="307430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EA83-FA01-FB7A-1204-4A315A3A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Semi supervised approach</a:t>
            </a:r>
            <a:endParaRPr lang="en-HK" dirty="0"/>
          </a:p>
        </p:txBody>
      </p:sp>
      <p:pic>
        <p:nvPicPr>
          <p:cNvPr id="9" name="Content Placeholder 8" descr="A picture containing text, diagram, drawing, sketch&#10;&#10;Description automatically generated">
            <a:extLst>
              <a:ext uri="{FF2B5EF4-FFF2-40B4-BE49-F238E27FC236}">
                <a16:creationId xmlns:a16="http://schemas.microsoft.com/office/drawing/2014/main" id="{F3386624-D69B-D036-BE44-6E3728923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295" y="1325283"/>
            <a:ext cx="4015410" cy="5352022"/>
          </a:xfrm>
        </p:spPr>
      </p:pic>
    </p:spTree>
    <p:extLst>
      <p:ext uri="{BB962C8B-B14F-4D97-AF65-F5344CB8AC3E}">
        <p14:creationId xmlns:p14="http://schemas.microsoft.com/office/powerpoint/2010/main" val="153147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0295-E5DD-3EB9-9B13-1A411553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dimension reduction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773E-A27B-BB53-2096-BE650ACE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neural network with same architecture</a:t>
            </a:r>
          </a:p>
          <a:p>
            <a:r>
              <a:rPr lang="en-US" dirty="0"/>
              <a:t>To use additional structure, we have to compress the original data</a:t>
            </a:r>
          </a:p>
          <a:p>
            <a:r>
              <a:rPr lang="en-US" dirty="0"/>
              <a:t>Use PCA/manifold learning approaches to compress the data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00251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980E-82EE-C21D-2878-C1AAD804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graph clustering methods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5192-FA3E-939B-627A-4531E275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with given graph structure</a:t>
            </a:r>
          </a:p>
          <a:p>
            <a:pPr lvl="1"/>
            <a:r>
              <a:rPr lang="en-US" dirty="0"/>
              <a:t>Provided graph structure is a tree</a:t>
            </a:r>
          </a:p>
          <a:p>
            <a:pPr lvl="1"/>
            <a:r>
              <a:rPr lang="en-US" dirty="0"/>
              <a:t>Does not really make sense to use graph Laplacian / topological methods to cluster the tree into subgraphs</a:t>
            </a:r>
          </a:p>
          <a:p>
            <a:r>
              <a:rPr lang="en-HK" dirty="0"/>
              <a:t>Clustering with graph structure induced by nearest </a:t>
            </a:r>
            <a:r>
              <a:rPr lang="en-HK" dirty="0" err="1"/>
              <a:t>neighbors</a:t>
            </a:r>
            <a:r>
              <a:rPr lang="en-HK" dirty="0"/>
              <a:t> on text vector embeddings</a:t>
            </a:r>
          </a:p>
          <a:p>
            <a:pPr lvl="1"/>
            <a:r>
              <a:rPr lang="en-HK" dirty="0"/>
              <a:t>Reusing same information given by transformers</a:t>
            </a:r>
          </a:p>
          <a:p>
            <a:pPr lvl="1"/>
            <a:r>
              <a:rPr lang="en-HK" dirty="0"/>
              <a:t>Intuitively, this would not improve performance of downstream NN classifier</a:t>
            </a:r>
          </a:p>
          <a:p>
            <a:pPr lvl="1"/>
            <a:r>
              <a:rPr lang="en-HK" dirty="0"/>
              <a:t>NNs can do universal approximation already</a:t>
            </a:r>
          </a:p>
          <a:p>
            <a:r>
              <a:rPr lang="en-HK" dirty="0"/>
              <a:t>In this case, graph clustering methods are not really useful</a:t>
            </a:r>
          </a:p>
        </p:txBody>
      </p:sp>
    </p:spTree>
    <p:extLst>
      <p:ext uri="{BB962C8B-B14F-4D97-AF65-F5344CB8AC3E}">
        <p14:creationId xmlns:p14="http://schemas.microsoft.com/office/powerpoint/2010/main" val="425591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BCB5-C5DA-E1C2-FAA8-1BF45722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100-85FE-03A1-26CB-999B1CFD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can remember the “important” info of text embeddings</a:t>
            </a:r>
          </a:p>
          <a:p>
            <a:pPr lvl="1"/>
            <a:r>
              <a:rPr lang="en-US" dirty="0"/>
              <a:t>Sentence-transformer trained in large corpus</a:t>
            </a:r>
          </a:p>
          <a:p>
            <a:pPr lvl="1"/>
            <a:r>
              <a:rPr lang="en-US" dirty="0"/>
              <a:t>Learning curriculums correspond to a submanifold of the entire corpus space</a:t>
            </a:r>
          </a:p>
          <a:p>
            <a:r>
              <a:rPr lang="en-US" dirty="0"/>
              <a:t>Information “gained” by using text embeddings of neighbors</a:t>
            </a:r>
          </a:p>
          <a:p>
            <a:pPr lvl="1"/>
            <a:r>
              <a:rPr lang="en-US" dirty="0"/>
              <a:t>→ Better accuracy</a:t>
            </a:r>
          </a:p>
          <a:p>
            <a:r>
              <a:rPr lang="en-US" dirty="0"/>
              <a:t>Manifold learning methods fit better than PCA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354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646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Investigating semi-supervised methods for enhancing text transformers with dimension reduction techniques</vt:lpstr>
      <vt:lpstr>Text information pairing problem</vt:lpstr>
      <vt:lpstr>Usual methods</vt:lpstr>
      <vt:lpstr>Problems</vt:lpstr>
      <vt:lpstr>Case study: Kaggle competition</vt:lpstr>
      <vt:lpstr>Supervised vs Semi supervised approach</vt:lpstr>
      <vt:lpstr>Unsupervised dimension reduction</vt:lpstr>
      <vt:lpstr>Unsupervised graph clustering methods</vt:lpstr>
      <vt:lpstr>Hypothesis</vt:lpstr>
      <vt:lpstr>Results:</vt:lpstr>
      <vt:lpstr>Limitations of experiment</vt:lpstr>
      <vt:lpstr>PCA vs Manifold learning methods</vt:lpstr>
      <vt:lpstr>Possible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Hei CHAU</dc:creator>
  <cp:lastModifiedBy>Yu Hei CHAU</cp:lastModifiedBy>
  <cp:revision>5</cp:revision>
  <dcterms:created xsi:type="dcterms:W3CDTF">2023-05-18T13:48:58Z</dcterms:created>
  <dcterms:modified xsi:type="dcterms:W3CDTF">2023-05-18T15:00:15Z</dcterms:modified>
</cp:coreProperties>
</file>