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Lst>
  <p:sldSz cy="5143500" cx="91440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286E44-F12A-42B1-ACFA-A92E7ED3C7A2}">
  <a:tblStyle styleId="{FA286E44-F12A-42B1-ACFA-A92E7ED3C7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7813319f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7813319f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7813319f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7813319f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4FC2FB"/>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4FC2FB"/>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4FC2FB"/>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4FC2FB"/>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rgbClr val="4F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sudalairajkumar/novel-corona-virus-2019-dataset" TargetMode="External"/><Relationship Id="rId4" Type="http://schemas.openxmlformats.org/officeDocument/2006/relationships/hyperlink" Target="https://github.com/rfordatascience/tidytuesday/blob/master/data/2021/2021-01-26/readme.md"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michau96/restaurant-business-rankings-2020?select=Top250.csv" TargetMode="External"/><Relationship Id="rId4" Type="http://schemas.openxmlformats.org/officeDocument/2006/relationships/hyperlink" Target="https://www.kaggle.com/russellyates88/suicide-rates-overview-1985-to-2016"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2111250"/>
            <a:ext cx="7596600" cy="153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Tidy Tuesday Datasets</a:t>
            </a:r>
            <a:endParaRPr b="1"/>
          </a:p>
          <a:p>
            <a:pPr indent="0" lvl="0" marL="0" rtl="0" algn="ctr">
              <a:spcBef>
                <a:spcPts val="0"/>
              </a:spcBef>
              <a:spcAft>
                <a:spcPts val="0"/>
              </a:spcAft>
              <a:buNone/>
            </a:pPr>
            <a:r>
              <a:rPr i="1" lang="en" sz="2000"/>
              <a:t>Lyrid Probationary Training</a:t>
            </a:r>
            <a:endParaRPr i="1" sz="2000"/>
          </a:p>
        </p:txBody>
      </p:sp>
      <p:pic>
        <p:nvPicPr>
          <p:cNvPr id="63" name="Google Shape;63;p13"/>
          <p:cNvPicPr preferRelativeResize="0"/>
          <p:nvPr/>
        </p:nvPicPr>
        <p:blipFill>
          <a:blip r:embed="rId3">
            <a:alphaModFix/>
          </a:blip>
          <a:stretch>
            <a:fillRect/>
          </a:stretch>
        </p:blipFill>
        <p:spPr>
          <a:xfrm>
            <a:off x="3529687" y="1028825"/>
            <a:ext cx="2084625" cy="168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Tidy Tuesday # 1</a:t>
            </a:r>
            <a:endParaRPr b="1"/>
          </a:p>
          <a:p>
            <a:pPr indent="0" lvl="0" marL="0" rtl="0" algn="l">
              <a:spcBef>
                <a:spcPts val="0"/>
              </a:spcBef>
              <a:spcAft>
                <a:spcPts val="0"/>
              </a:spcAft>
              <a:buNone/>
            </a:pPr>
            <a:r>
              <a:rPr i="1" lang="en" sz="2000"/>
              <a:t>[INFORMATIVE]</a:t>
            </a:r>
            <a:endParaRPr i="1" sz="2000"/>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Deadline of submission: </a:t>
            </a:r>
            <a:r>
              <a:rPr b="1" lang="en"/>
              <a:t>March 26, 2021</a:t>
            </a:r>
            <a:endParaRPr/>
          </a:p>
          <a:p>
            <a:pPr indent="0" lvl="0" marL="0" rtl="0" algn="l">
              <a:spcBef>
                <a:spcPts val="1200"/>
              </a:spcBef>
              <a:spcAft>
                <a:spcPts val="1200"/>
              </a:spcAft>
              <a:buNone/>
            </a:pPr>
            <a:r>
              <a:t/>
            </a:r>
            <a:endParaRPr/>
          </a:p>
        </p:txBody>
      </p:sp>
      <p:graphicFrame>
        <p:nvGraphicFramePr>
          <p:cNvPr id="70" name="Google Shape;70;p14"/>
          <p:cNvGraphicFramePr/>
          <p:nvPr/>
        </p:nvGraphicFramePr>
        <p:xfrm>
          <a:off x="311700" y="1809750"/>
          <a:ext cx="3000000" cy="3000000"/>
        </p:xfrm>
        <a:graphic>
          <a:graphicData uri="http://schemas.openxmlformats.org/drawingml/2006/table">
            <a:tbl>
              <a:tblPr>
                <a:noFill/>
                <a:tableStyleId>{FA286E44-F12A-42B1-ACFA-A92E7ED3C7A2}</a:tableStyleId>
              </a:tblPr>
              <a:tblGrid>
                <a:gridCol w="1722050"/>
                <a:gridCol w="3958350"/>
                <a:gridCol w="2840200"/>
              </a:tblGrid>
              <a:tr h="381000">
                <a:tc>
                  <a:txBody>
                    <a:bodyPr/>
                    <a:lstStyle/>
                    <a:p>
                      <a:pPr indent="0" lvl="0" marL="0" rtl="0" algn="l">
                        <a:spcBef>
                          <a:spcPts val="0"/>
                        </a:spcBef>
                        <a:spcAft>
                          <a:spcPts val="0"/>
                        </a:spcAft>
                        <a:buNone/>
                      </a:pPr>
                      <a:r>
                        <a:rPr b="1" lang="en" sz="1200">
                          <a:latin typeface="Open Sans"/>
                          <a:ea typeface="Open Sans"/>
                          <a:cs typeface="Open Sans"/>
                          <a:sym typeface="Open Sans"/>
                        </a:rPr>
                        <a:t>Dataset</a:t>
                      </a:r>
                      <a:endParaRPr b="1"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latin typeface="Open Sans"/>
                          <a:ea typeface="Open Sans"/>
                          <a:cs typeface="Open Sans"/>
                          <a:sym typeface="Open Sans"/>
                        </a:rPr>
                        <a:t>Description</a:t>
                      </a:r>
                      <a:endParaRPr b="1"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latin typeface="Open Sans"/>
                          <a:ea typeface="Open Sans"/>
                          <a:cs typeface="Open Sans"/>
                          <a:sym typeface="Open Sans"/>
                        </a:rPr>
                        <a:t>Link</a:t>
                      </a:r>
                      <a:endParaRPr b="1"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COVID-19 cases</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a:latin typeface="Open Sans"/>
                          <a:ea typeface="Open Sans"/>
                          <a:cs typeface="Open Sans"/>
                          <a:sym typeface="Open Sans"/>
                        </a:rPr>
                        <a:t>The number of cases of those affected by the COVID-19 virus, where they contracted it, and the death to recovery ratio on those affected</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3"/>
                        </a:rPr>
                        <a:t>https://www.kaggle.com/sudalairajkumar/novel-corona-virus-2019-dataset</a:t>
                      </a:r>
                      <a:endParaRPr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Plastic pollution</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a:latin typeface="Open Sans"/>
                          <a:ea typeface="Open Sans"/>
                          <a:cs typeface="Open Sans"/>
                          <a:sym typeface="Open Sans"/>
                        </a:rPr>
                        <a:t>The dataset is made to contribute to the global audit and as part of a bigger project to understand the sources of plastic. It contains the different types of plastic (e.g. PET, PP, PS, etc) and the cleanup count.</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4"/>
                        </a:rPr>
                        <a:t>https://github.com/rfordatascience/tidytuesday/blob/master/data/2021/2021-01-26/readme.md</a:t>
                      </a:r>
                      <a:endParaRPr sz="1200">
                        <a:latin typeface="Open Sans"/>
                        <a:ea typeface="Open Sans"/>
                        <a:cs typeface="Open Sans"/>
                        <a:sym typeface="Open Sans"/>
                      </a:endParaRPr>
                    </a:p>
                  </a:txBody>
                  <a:tcPr marT="91425" marB="91425" marR="91425" marL="91425"/>
                </a:tc>
              </a:tr>
            </a:tbl>
          </a:graphicData>
        </a:graphic>
      </p:graphicFrame>
      <p:pic>
        <p:nvPicPr>
          <p:cNvPr id="71" name="Google Shape;71;p14"/>
          <p:cNvPicPr preferRelativeResize="0"/>
          <p:nvPr/>
        </p:nvPicPr>
        <p:blipFill>
          <a:blip r:embed="rId5">
            <a:alphaModFix/>
          </a:blip>
          <a:stretch>
            <a:fillRect/>
          </a:stretch>
        </p:blipFill>
        <p:spPr>
          <a:xfrm>
            <a:off x="7087425" y="4358450"/>
            <a:ext cx="1744875" cy="53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Tidy Tuesday # 1</a:t>
            </a:r>
            <a:endParaRPr b="1"/>
          </a:p>
          <a:p>
            <a:pPr indent="0" lvl="0" marL="0" rtl="0" algn="l">
              <a:spcBef>
                <a:spcPts val="0"/>
              </a:spcBef>
              <a:spcAft>
                <a:spcPts val="0"/>
              </a:spcAft>
              <a:buNone/>
            </a:pPr>
            <a:r>
              <a:rPr i="1" lang="en" sz="2000"/>
              <a:t>[INFORMATIVE]</a:t>
            </a:r>
            <a:endParaRPr i="1" sz="2000"/>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Deadline of submission: </a:t>
            </a:r>
            <a:r>
              <a:rPr b="1" lang="en"/>
              <a:t>March 26, 2021</a:t>
            </a:r>
            <a:endParaRPr/>
          </a:p>
          <a:p>
            <a:pPr indent="0" lvl="0" marL="0" rtl="0" algn="l">
              <a:spcBef>
                <a:spcPts val="1200"/>
              </a:spcBef>
              <a:spcAft>
                <a:spcPts val="1200"/>
              </a:spcAft>
              <a:buNone/>
            </a:pPr>
            <a:r>
              <a:t/>
            </a:r>
            <a:endParaRPr/>
          </a:p>
        </p:txBody>
      </p:sp>
      <p:graphicFrame>
        <p:nvGraphicFramePr>
          <p:cNvPr id="78" name="Google Shape;78;p15"/>
          <p:cNvGraphicFramePr/>
          <p:nvPr/>
        </p:nvGraphicFramePr>
        <p:xfrm>
          <a:off x="311700" y="1809750"/>
          <a:ext cx="3000000" cy="3000000"/>
        </p:xfrm>
        <a:graphic>
          <a:graphicData uri="http://schemas.openxmlformats.org/drawingml/2006/table">
            <a:tbl>
              <a:tblPr>
                <a:noFill/>
                <a:tableStyleId>{FA286E44-F12A-42B1-ACFA-A92E7ED3C7A2}</a:tableStyleId>
              </a:tblPr>
              <a:tblGrid>
                <a:gridCol w="1589250"/>
                <a:gridCol w="4091150"/>
                <a:gridCol w="2840200"/>
              </a:tblGrid>
              <a:tr h="381000">
                <a:tc>
                  <a:txBody>
                    <a:bodyPr/>
                    <a:lstStyle/>
                    <a:p>
                      <a:pPr indent="0" lvl="0" marL="0" rtl="0" algn="l">
                        <a:spcBef>
                          <a:spcPts val="0"/>
                        </a:spcBef>
                        <a:spcAft>
                          <a:spcPts val="0"/>
                        </a:spcAft>
                        <a:buNone/>
                      </a:pPr>
                      <a:r>
                        <a:rPr b="1" lang="en" sz="1200">
                          <a:latin typeface="Open Sans"/>
                          <a:ea typeface="Open Sans"/>
                          <a:cs typeface="Open Sans"/>
                          <a:sym typeface="Open Sans"/>
                        </a:rPr>
                        <a:t>Dataset</a:t>
                      </a:r>
                      <a:endParaRPr b="1"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latin typeface="Open Sans"/>
                          <a:ea typeface="Open Sans"/>
                          <a:cs typeface="Open Sans"/>
                          <a:sym typeface="Open Sans"/>
                        </a:rPr>
                        <a:t>Description</a:t>
                      </a:r>
                      <a:endParaRPr b="1"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latin typeface="Open Sans"/>
                          <a:ea typeface="Open Sans"/>
                          <a:cs typeface="Open Sans"/>
                          <a:sym typeface="Open Sans"/>
                        </a:rPr>
                        <a:t>Link</a:t>
                      </a:r>
                      <a:endParaRPr b="1"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Restaurant rankings</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a:latin typeface="Open Sans"/>
                          <a:ea typeface="Open Sans"/>
                          <a:cs typeface="Open Sans"/>
                          <a:sym typeface="Open Sans"/>
                        </a:rPr>
                        <a:t>From a list of restaurants and their respective sales, this data set ranks the restaurants from best to worst in terms of their sales and the types of food they offer.</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3"/>
                        </a:rPr>
                        <a:t>https://www.kaggle.com/michau96/restaurant-business-rankings-2020?select=Top250.csv</a:t>
                      </a:r>
                      <a:endParaRPr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Suicide rates</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a:latin typeface="Open Sans"/>
                          <a:ea typeface="Open Sans"/>
                          <a:cs typeface="Open Sans"/>
                          <a:sym typeface="Open Sans"/>
                        </a:rPr>
                        <a:t>For the country of Albania, it shows per year the total population count and the rate of suicide within the country. The statistics behind the suicide such as their sex, age, the countries economical status at the time.</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4"/>
                        </a:rPr>
                        <a:t>https://www.kaggle.com/russellyates88/suicide-rates-overview-1985-to-2016</a:t>
                      </a:r>
                      <a:endParaRPr sz="1200">
                        <a:latin typeface="Open Sans"/>
                        <a:ea typeface="Open Sans"/>
                        <a:cs typeface="Open Sans"/>
                        <a:sym typeface="Open Sans"/>
                      </a:endParaRPr>
                    </a:p>
                  </a:txBody>
                  <a:tcPr marT="91425" marB="91425" marR="91425" marL="91425"/>
                </a:tc>
              </a:tr>
            </a:tbl>
          </a:graphicData>
        </a:graphic>
      </p:graphicFrame>
      <p:pic>
        <p:nvPicPr>
          <p:cNvPr id="79" name="Google Shape;79;p15"/>
          <p:cNvPicPr preferRelativeResize="0"/>
          <p:nvPr/>
        </p:nvPicPr>
        <p:blipFill>
          <a:blip r:embed="rId5">
            <a:alphaModFix/>
          </a:blip>
          <a:stretch>
            <a:fillRect/>
          </a:stretch>
        </p:blipFill>
        <p:spPr>
          <a:xfrm>
            <a:off x="7087425" y="4358450"/>
            <a:ext cx="1744875" cy="53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