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27AC78F-8A9D-44B2-A73A-1E8791691A9A}">
  <a:tblStyle styleId="{627AC78F-8A9D-44B2-A73A-1E8791691A9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ㄇ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aaa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800">
                <a:solidFill>
                  <a:schemeClr val="dk2"/>
                </a:solidFill>
              </a:rPr>
              <a:t>Intelligent Techniques for Automated Tesing on Web and Mobile Applcations</a:t>
            </a:r>
          </a:p>
          <a:p>
            <a:pPr lvl="0">
              <a:spcBef>
                <a:spcPts val="0"/>
              </a:spcBef>
              <a:buNone/>
            </a:pPr>
            <a:r>
              <a:rPr lang="zh-TW" sz="2800">
                <a:solidFill>
                  <a:schemeClr val="dk2"/>
                </a:solidFill>
              </a:rPr>
              <a:t>網頁和手機程式自動化測試智能技術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7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000000"/>
                </a:solidFill>
              </a:rPr>
              <a:t>學生: </a:t>
            </a:r>
            <a:r>
              <a:rPr lang="zh-TW" sz="2400">
                <a:solidFill>
                  <a:srgbClr val="000000"/>
                </a:solidFill>
              </a:rPr>
              <a:t>吳啟允 Chi-Yu, Wu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000000"/>
                </a:solidFill>
              </a:rPr>
              <a:t>指導教授：王 凡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zh-TW" sz="2400">
                <a:solidFill>
                  <a:srgbClr val="000000"/>
                </a:solidFill>
              </a:rPr>
              <a:t>電機所碩二 計算機科學組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000000"/>
                </a:solidFill>
              </a:rPr>
              <a:t>中華民國105年7月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Related Works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Preliminaries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WebTraceCollector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Trace Evaluation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Experiments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Conclusion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Preliminaries - SpecElicitor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Tool for testing Mobile Applications, developed by Yuan-Hong Lo.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Record the label of screen and action.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Build a common sense model.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Ouptut the traces with labels.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75" y="1860649"/>
            <a:ext cx="3930574" cy="301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</a:t>
            </a:r>
            <a:r>
              <a:rPr lang="zh-TW"/>
              <a:t>reliminaries - Common sense label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TW"/>
              <a:t>Generalize similar behaviors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Represent common sense by normalized terms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41" name="Shape 141"/>
          <p:cNvSpPr/>
          <p:nvPr/>
        </p:nvSpPr>
        <p:spPr>
          <a:xfrm>
            <a:off x="812125" y="238917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Open Note</a:t>
            </a:r>
          </a:p>
        </p:txBody>
      </p:sp>
      <p:sp>
        <p:nvSpPr>
          <p:cNvPr id="142" name="Shape 142"/>
          <p:cNvSpPr/>
          <p:nvPr/>
        </p:nvSpPr>
        <p:spPr>
          <a:xfrm>
            <a:off x="5414200" y="238917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Close Note</a:t>
            </a:r>
          </a:p>
        </p:txBody>
      </p:sp>
      <p:sp>
        <p:nvSpPr>
          <p:cNvPr id="143" name="Shape 143"/>
          <p:cNvSpPr/>
          <p:nvPr/>
        </p:nvSpPr>
        <p:spPr>
          <a:xfrm>
            <a:off x="2346150" y="238167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Write Note</a:t>
            </a:r>
          </a:p>
        </p:txBody>
      </p:sp>
      <p:sp>
        <p:nvSpPr>
          <p:cNvPr id="144" name="Shape 144"/>
          <p:cNvSpPr/>
          <p:nvPr/>
        </p:nvSpPr>
        <p:spPr>
          <a:xfrm>
            <a:off x="3880175" y="238917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Save Note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699" y="803449"/>
            <a:ext cx="1350375" cy="13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0775" y="1786050"/>
            <a:ext cx="1350375" cy="13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687" y="2507425"/>
            <a:ext cx="1408050" cy="14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0775" y="3257875"/>
            <a:ext cx="1289724" cy="128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812125" y="3188925"/>
            <a:ext cx="1235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Create Note</a:t>
            </a:r>
          </a:p>
        </p:txBody>
      </p:sp>
      <p:sp>
        <p:nvSpPr>
          <p:cNvPr id="150" name="Shape 150"/>
          <p:cNvSpPr/>
          <p:nvPr/>
        </p:nvSpPr>
        <p:spPr>
          <a:xfrm>
            <a:off x="2375550" y="318517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Write Note</a:t>
            </a:r>
          </a:p>
        </p:txBody>
      </p:sp>
      <p:sp>
        <p:nvSpPr>
          <p:cNvPr id="151" name="Shape 151"/>
          <p:cNvSpPr/>
          <p:nvPr/>
        </p:nvSpPr>
        <p:spPr>
          <a:xfrm>
            <a:off x="3880175" y="318892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Send Note</a:t>
            </a:r>
          </a:p>
        </p:txBody>
      </p:sp>
      <p:sp>
        <p:nvSpPr>
          <p:cNvPr id="152" name="Shape 152"/>
          <p:cNvSpPr/>
          <p:nvPr/>
        </p:nvSpPr>
        <p:spPr>
          <a:xfrm>
            <a:off x="812125" y="398867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Open Note</a:t>
            </a:r>
          </a:p>
        </p:txBody>
      </p:sp>
      <p:sp>
        <p:nvSpPr>
          <p:cNvPr id="153" name="Shape 153"/>
          <p:cNvSpPr/>
          <p:nvPr/>
        </p:nvSpPr>
        <p:spPr>
          <a:xfrm>
            <a:off x="2346150" y="398867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Copy paste</a:t>
            </a:r>
          </a:p>
        </p:txBody>
      </p:sp>
      <p:sp>
        <p:nvSpPr>
          <p:cNvPr id="154" name="Shape 154"/>
          <p:cNvSpPr/>
          <p:nvPr/>
        </p:nvSpPr>
        <p:spPr>
          <a:xfrm>
            <a:off x="3880175" y="3988675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Close Note</a:t>
            </a:r>
          </a:p>
        </p:txBody>
      </p:sp>
      <p:sp>
        <p:nvSpPr>
          <p:cNvPr id="155" name="Shape 155"/>
          <p:cNvSpPr/>
          <p:nvPr/>
        </p:nvSpPr>
        <p:spPr>
          <a:xfrm>
            <a:off x="5384800" y="3988675"/>
            <a:ext cx="1235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Delete Note</a:t>
            </a:r>
          </a:p>
        </p:txBody>
      </p:sp>
      <p:cxnSp>
        <p:nvCxnSpPr>
          <p:cNvPr id="156" name="Shape 156"/>
          <p:cNvCxnSpPr>
            <a:stCxn id="141" idx="3"/>
            <a:endCxn id="143" idx="1"/>
          </p:cNvCxnSpPr>
          <p:nvPr/>
        </p:nvCxnSpPr>
        <p:spPr>
          <a:xfrm flipH="1" rot="10800000">
            <a:off x="1989025" y="2668025"/>
            <a:ext cx="357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43" idx="3"/>
            <a:endCxn id="144" idx="1"/>
          </p:cNvCxnSpPr>
          <p:nvPr/>
        </p:nvCxnSpPr>
        <p:spPr>
          <a:xfrm>
            <a:off x="3523050" y="2668025"/>
            <a:ext cx="357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stCxn id="144" idx="3"/>
            <a:endCxn id="142" idx="1"/>
          </p:cNvCxnSpPr>
          <p:nvPr/>
        </p:nvCxnSpPr>
        <p:spPr>
          <a:xfrm>
            <a:off x="5057075" y="267552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49" idx="3"/>
            <a:endCxn id="150" idx="1"/>
          </p:cNvCxnSpPr>
          <p:nvPr/>
        </p:nvCxnSpPr>
        <p:spPr>
          <a:xfrm flipH="1" rot="10800000">
            <a:off x="2047825" y="3471675"/>
            <a:ext cx="327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0" idx="3"/>
            <a:endCxn id="151" idx="1"/>
          </p:cNvCxnSpPr>
          <p:nvPr/>
        </p:nvCxnSpPr>
        <p:spPr>
          <a:xfrm>
            <a:off x="3552450" y="3471525"/>
            <a:ext cx="327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52" idx="3"/>
            <a:endCxn id="153" idx="1"/>
          </p:cNvCxnSpPr>
          <p:nvPr/>
        </p:nvCxnSpPr>
        <p:spPr>
          <a:xfrm>
            <a:off x="1989025" y="427502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53" idx="3"/>
            <a:endCxn id="154" idx="1"/>
          </p:cNvCxnSpPr>
          <p:nvPr/>
        </p:nvCxnSpPr>
        <p:spPr>
          <a:xfrm>
            <a:off x="3523050" y="427502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4" idx="3"/>
            <a:endCxn id="155" idx="1"/>
          </p:cNvCxnSpPr>
          <p:nvPr/>
        </p:nvCxnSpPr>
        <p:spPr>
          <a:xfrm>
            <a:off x="5057075" y="4275025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Preliminaries - Label dictionary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Example of label dictionary of Note applications.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171" name="Shape 171"/>
          <p:cNvGraphicFramePr/>
          <p:nvPr/>
        </p:nvGraphicFramePr>
        <p:xfrm>
          <a:off x="2776850" y="16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2792650"/>
                <a:gridCol w="2792650"/>
              </a:tblGrid>
              <a:tr h="4288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Screen Labels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Action Labels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48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Note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Save note</a:t>
                      </a: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Note 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Create note</a:t>
                      </a: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Save 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Open note</a:t>
                      </a: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Delete 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Edit note</a:t>
                      </a: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Search 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Delete note</a:t>
                      </a: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Note infomation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Send note</a:t>
                      </a:r>
                    </a:p>
                  </a:txBody>
                  <a:tcPr marT="91425" marB="91425" marR="91425" marL="91425"/>
                </a:tc>
              </a:tr>
              <a:tr h="335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Search note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Preliminaries - Machine learing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Support Vector Machine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Finding a optimal hyper-plane by largest marign to seperate datas.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Classifying traces into Pass and Fail.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099" y="2434199"/>
            <a:ext cx="3429200" cy="24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Related Works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Preliminaries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WebTraceCollector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Trace Evaluation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Experiments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Conclusion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Overview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94" name="Shape 194"/>
          <p:cNvSpPr/>
          <p:nvPr/>
        </p:nvSpPr>
        <p:spPr>
          <a:xfrm>
            <a:off x="1153600" y="1023575"/>
            <a:ext cx="1294500" cy="3756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Event list</a:t>
            </a:r>
          </a:p>
        </p:txBody>
      </p:sp>
      <p:sp>
        <p:nvSpPr>
          <p:cNvPr id="195" name="Shape 195"/>
          <p:cNvSpPr/>
          <p:nvPr/>
        </p:nvSpPr>
        <p:spPr>
          <a:xfrm>
            <a:off x="3342799" y="1069000"/>
            <a:ext cx="17889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Get Event</a:t>
            </a:r>
          </a:p>
        </p:txBody>
      </p:sp>
      <p:sp>
        <p:nvSpPr>
          <p:cNvPr id="196" name="Shape 196"/>
          <p:cNvSpPr/>
          <p:nvPr/>
        </p:nvSpPr>
        <p:spPr>
          <a:xfrm>
            <a:off x="3342799" y="1842250"/>
            <a:ext cx="17889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Insert value</a:t>
            </a:r>
          </a:p>
        </p:txBody>
      </p:sp>
      <p:sp>
        <p:nvSpPr>
          <p:cNvPr id="197" name="Shape 197"/>
          <p:cNvSpPr/>
          <p:nvPr/>
        </p:nvSpPr>
        <p:spPr>
          <a:xfrm>
            <a:off x="3342799" y="2615525"/>
            <a:ext cx="17889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Click element</a:t>
            </a:r>
          </a:p>
        </p:txBody>
      </p:sp>
      <p:sp>
        <p:nvSpPr>
          <p:cNvPr id="198" name="Shape 198"/>
          <p:cNvSpPr/>
          <p:nvPr/>
        </p:nvSpPr>
        <p:spPr>
          <a:xfrm>
            <a:off x="3342799" y="3388775"/>
            <a:ext cx="17889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Change state</a:t>
            </a:r>
          </a:p>
        </p:txBody>
      </p:sp>
      <p:sp>
        <p:nvSpPr>
          <p:cNvPr id="199" name="Shape 199"/>
          <p:cNvSpPr/>
          <p:nvPr/>
        </p:nvSpPr>
        <p:spPr>
          <a:xfrm>
            <a:off x="3342799" y="4162025"/>
            <a:ext cx="17889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Add Event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6545325" y="857500"/>
            <a:ext cx="1717800" cy="1769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Databa</a:t>
            </a:r>
            <a:r>
              <a:rPr lang="zh-TW" sz="1800"/>
              <a:t>se</a:t>
            </a:r>
          </a:p>
        </p:txBody>
      </p:sp>
      <p:cxnSp>
        <p:nvCxnSpPr>
          <p:cNvPr id="201" name="Shape 201"/>
          <p:cNvCxnSpPr>
            <a:stCxn id="195" idx="2"/>
            <a:endCxn id="196" idx="0"/>
          </p:cNvCxnSpPr>
          <p:nvPr/>
        </p:nvCxnSpPr>
        <p:spPr>
          <a:xfrm>
            <a:off x="4237249" y="1641700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6" idx="2"/>
            <a:endCxn id="197" idx="0"/>
          </p:cNvCxnSpPr>
          <p:nvPr/>
        </p:nvCxnSpPr>
        <p:spPr>
          <a:xfrm>
            <a:off x="4237249" y="2414950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97" idx="2"/>
            <a:endCxn id="198" idx="0"/>
          </p:cNvCxnSpPr>
          <p:nvPr/>
        </p:nvCxnSpPr>
        <p:spPr>
          <a:xfrm>
            <a:off x="4237249" y="3188225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98" idx="2"/>
            <a:endCxn id="199" idx="0"/>
          </p:cNvCxnSpPr>
          <p:nvPr/>
        </p:nvCxnSpPr>
        <p:spPr>
          <a:xfrm>
            <a:off x="4237249" y="3961475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" name="Shape 205"/>
          <p:cNvSpPr/>
          <p:nvPr/>
        </p:nvSpPr>
        <p:spPr>
          <a:xfrm>
            <a:off x="6614750" y="3188225"/>
            <a:ext cx="1664700" cy="171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Automata</a:t>
            </a:r>
          </a:p>
        </p:txBody>
      </p:sp>
      <p:sp>
        <p:nvSpPr>
          <p:cNvPr id="206" name="Shape 206"/>
          <p:cNvSpPr/>
          <p:nvPr/>
        </p:nvSpPr>
        <p:spPr>
          <a:xfrm>
            <a:off x="2306925" y="1158550"/>
            <a:ext cx="11178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306925" y="4251600"/>
            <a:ext cx="11178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042025" y="919900"/>
            <a:ext cx="1717800" cy="870900"/>
          </a:xfrm>
          <a:prstGeom prst="rightArrow">
            <a:avLst>
              <a:gd fmla="val 50000" name="adj1"/>
              <a:gd fmla="val 32931" name="adj2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Input fields</a:t>
            </a:r>
          </a:p>
        </p:txBody>
      </p:sp>
      <p:sp>
        <p:nvSpPr>
          <p:cNvPr id="209" name="Shape 209"/>
          <p:cNvSpPr/>
          <p:nvPr/>
        </p:nvSpPr>
        <p:spPr>
          <a:xfrm>
            <a:off x="4965225" y="1693175"/>
            <a:ext cx="1788900" cy="870900"/>
          </a:xfrm>
          <a:prstGeom prst="leftArrow">
            <a:avLst>
              <a:gd fmla="val 50000" name="adj1"/>
              <a:gd fmla="val 31764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Suggested 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5128075" y="3239675"/>
            <a:ext cx="1717800" cy="870900"/>
          </a:xfrm>
          <a:prstGeom prst="rightArrow">
            <a:avLst>
              <a:gd fmla="val 50000" name="adj1"/>
              <a:gd fmla="val 32931" name="adj2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DOM infomation</a:t>
            </a:r>
          </a:p>
        </p:txBody>
      </p:sp>
      <p:sp>
        <p:nvSpPr>
          <p:cNvPr id="211" name="Shape 211"/>
          <p:cNvSpPr/>
          <p:nvPr/>
        </p:nvSpPr>
        <p:spPr>
          <a:xfrm>
            <a:off x="5051275" y="4012950"/>
            <a:ext cx="1788900" cy="870900"/>
          </a:xfrm>
          <a:prstGeom prst="leftArrow">
            <a:avLst>
              <a:gd fmla="val 50000" name="adj1"/>
              <a:gd fmla="val 31764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New 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WebTraceCollector - Event definition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Get event infomation from event list.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State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Depth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Clickable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Only one clickable in one event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Input fields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Depends on the DOM tree of target state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May be 1 inputs, 0 or more inputs.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Event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Go to the target state.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Choose the clickable element.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50" y="141237"/>
            <a:ext cx="3697875" cy="48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0" y="3277129"/>
            <a:ext cx="3850493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28" name="Shape 228"/>
          <p:cNvCxnSpPr>
            <a:stCxn id="227" idx="3"/>
          </p:cNvCxnSpPr>
          <p:nvPr/>
        </p:nvCxnSpPr>
        <p:spPr>
          <a:xfrm>
            <a:off x="4315743" y="3563479"/>
            <a:ext cx="2346000" cy="120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Event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Find input fields from the state.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50" y="141237"/>
            <a:ext cx="3697875" cy="48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50" y="2778100"/>
            <a:ext cx="3175989" cy="3411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50" y="2131400"/>
            <a:ext cx="3070124" cy="3411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39" name="Shape 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250" y="3424800"/>
            <a:ext cx="3483609" cy="3411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40" name="Shape 2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250" y="4071500"/>
            <a:ext cx="2459550" cy="5166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41" name="Shape 241"/>
          <p:cNvCxnSpPr>
            <a:stCxn id="238" idx="3"/>
          </p:cNvCxnSpPr>
          <p:nvPr/>
        </p:nvCxnSpPr>
        <p:spPr>
          <a:xfrm flipH="1" rot="10800000">
            <a:off x="3435374" y="2295062"/>
            <a:ext cx="16023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" name="Shape 242"/>
          <p:cNvCxnSpPr>
            <a:stCxn id="237" idx="3"/>
          </p:cNvCxnSpPr>
          <p:nvPr/>
        </p:nvCxnSpPr>
        <p:spPr>
          <a:xfrm flipH="1" rot="10800000">
            <a:off x="3541239" y="2813062"/>
            <a:ext cx="1508100" cy="13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3" name="Shape 243"/>
          <p:cNvCxnSpPr>
            <a:stCxn id="239" idx="3"/>
          </p:cNvCxnSpPr>
          <p:nvPr/>
        </p:nvCxnSpPr>
        <p:spPr>
          <a:xfrm flipH="1" rot="10800000">
            <a:off x="3848859" y="3354462"/>
            <a:ext cx="1235700" cy="24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4" name="Shape 244"/>
          <p:cNvCxnSpPr>
            <a:stCxn id="240" idx="3"/>
          </p:cNvCxnSpPr>
          <p:nvPr/>
        </p:nvCxnSpPr>
        <p:spPr>
          <a:xfrm flipH="1" rot="10800000">
            <a:off x="2824800" y="3836912"/>
            <a:ext cx="2259900" cy="4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Contents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Introduction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Related Works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Preliminaries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WebTraceCollector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Trace Evaluation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Experiments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Conclusion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Event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Analyze the input field and get the suggested value.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0" y="2778100"/>
            <a:ext cx="3175989" cy="3411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50" y="2131400"/>
            <a:ext cx="3070124" cy="3411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50" y="3424800"/>
            <a:ext cx="3483609" cy="3411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55" name="Shape 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250" y="4071500"/>
            <a:ext cx="2459550" cy="5166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56" name="Shape 256"/>
          <p:cNvCxnSpPr>
            <a:stCxn id="253" idx="3"/>
            <a:endCxn id="257" idx="1"/>
          </p:cNvCxnSpPr>
          <p:nvPr/>
        </p:nvCxnSpPr>
        <p:spPr>
          <a:xfrm>
            <a:off x="3435374" y="2301962"/>
            <a:ext cx="140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8" name="Shape 258"/>
          <p:cNvCxnSpPr>
            <a:stCxn id="252" idx="3"/>
            <a:endCxn id="259" idx="1"/>
          </p:cNvCxnSpPr>
          <p:nvPr/>
        </p:nvCxnSpPr>
        <p:spPr>
          <a:xfrm>
            <a:off x="3541239" y="2948662"/>
            <a:ext cx="1296300" cy="4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" name="Shape 260"/>
          <p:cNvCxnSpPr>
            <a:stCxn id="254" idx="3"/>
            <a:endCxn id="261" idx="1"/>
          </p:cNvCxnSpPr>
          <p:nvPr/>
        </p:nvCxnSpPr>
        <p:spPr>
          <a:xfrm>
            <a:off x="3848859" y="3595362"/>
            <a:ext cx="988500" cy="8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stCxn id="255" idx="3"/>
            <a:endCxn id="263" idx="1"/>
          </p:cNvCxnSpPr>
          <p:nvPr/>
        </p:nvCxnSpPr>
        <p:spPr>
          <a:xfrm>
            <a:off x="2824800" y="4329812"/>
            <a:ext cx="2012700" cy="4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>
            <a:off x="4837500" y="2043650"/>
            <a:ext cx="17889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Bobsky123</a:t>
            </a:r>
          </a:p>
        </p:txBody>
      </p:sp>
      <p:sp>
        <p:nvSpPr>
          <p:cNvPr id="259" name="Shape 259"/>
          <p:cNvSpPr/>
          <p:nvPr/>
        </p:nvSpPr>
        <p:spPr>
          <a:xfrm>
            <a:off x="4837500" y="2734225"/>
            <a:ext cx="17889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Qwerty0123</a:t>
            </a:r>
          </a:p>
        </p:txBody>
      </p:sp>
      <p:sp>
        <p:nvSpPr>
          <p:cNvPr id="261" name="Shape 261"/>
          <p:cNvSpPr/>
          <p:nvPr/>
        </p:nvSpPr>
        <p:spPr>
          <a:xfrm>
            <a:off x="4837500" y="3424800"/>
            <a:ext cx="17889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Bob@gmail.com</a:t>
            </a:r>
          </a:p>
        </p:txBody>
      </p:sp>
      <p:sp>
        <p:nvSpPr>
          <p:cNvPr id="263" name="Shape 263"/>
          <p:cNvSpPr/>
          <p:nvPr/>
        </p:nvSpPr>
        <p:spPr>
          <a:xfrm>
            <a:off x="4837500" y="4115375"/>
            <a:ext cx="8238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2001</a:t>
            </a:r>
          </a:p>
        </p:txBody>
      </p:sp>
      <p:sp>
        <p:nvSpPr>
          <p:cNvPr id="264" name="Shape 264"/>
          <p:cNvSpPr/>
          <p:nvPr/>
        </p:nvSpPr>
        <p:spPr>
          <a:xfrm>
            <a:off x="5802600" y="4115375"/>
            <a:ext cx="6591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6</a:t>
            </a:r>
          </a:p>
        </p:txBody>
      </p:sp>
      <p:sp>
        <p:nvSpPr>
          <p:cNvPr id="265" name="Shape 265"/>
          <p:cNvSpPr/>
          <p:nvPr/>
        </p:nvSpPr>
        <p:spPr>
          <a:xfrm>
            <a:off x="6603000" y="4115375"/>
            <a:ext cx="6591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Event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Insert values into input fields.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25" y="153012"/>
            <a:ext cx="3693699" cy="483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Shape 274"/>
          <p:cNvCxnSpPr>
            <a:stCxn id="275" idx="3"/>
          </p:cNvCxnSpPr>
          <p:nvPr/>
        </p:nvCxnSpPr>
        <p:spPr>
          <a:xfrm flipH="1" rot="10800000">
            <a:off x="2389125" y="2283362"/>
            <a:ext cx="2730900" cy="3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>
            <a:stCxn id="277" idx="3"/>
          </p:cNvCxnSpPr>
          <p:nvPr/>
        </p:nvCxnSpPr>
        <p:spPr>
          <a:xfrm flipH="1" rot="10800000">
            <a:off x="2389125" y="2930750"/>
            <a:ext cx="2695500" cy="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stCxn id="279" idx="3"/>
          </p:cNvCxnSpPr>
          <p:nvPr/>
        </p:nvCxnSpPr>
        <p:spPr>
          <a:xfrm flipH="1" rot="10800000">
            <a:off x="2389125" y="3295525"/>
            <a:ext cx="2695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stCxn id="281" idx="3"/>
          </p:cNvCxnSpPr>
          <p:nvPr/>
        </p:nvCxnSpPr>
        <p:spPr>
          <a:xfrm flipH="1" rot="10800000">
            <a:off x="3024825" y="3742800"/>
            <a:ext cx="2059800" cy="65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5" name="Shape 275"/>
          <p:cNvSpPr/>
          <p:nvPr/>
        </p:nvSpPr>
        <p:spPr>
          <a:xfrm>
            <a:off x="600225" y="2064962"/>
            <a:ext cx="17889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Bobsky123</a:t>
            </a:r>
          </a:p>
        </p:txBody>
      </p:sp>
      <p:sp>
        <p:nvSpPr>
          <p:cNvPr id="277" name="Shape 277"/>
          <p:cNvSpPr/>
          <p:nvPr/>
        </p:nvSpPr>
        <p:spPr>
          <a:xfrm>
            <a:off x="600225" y="2755550"/>
            <a:ext cx="17889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Qwerty0123</a:t>
            </a:r>
          </a:p>
        </p:txBody>
      </p:sp>
      <p:sp>
        <p:nvSpPr>
          <p:cNvPr id="279" name="Shape 279"/>
          <p:cNvSpPr/>
          <p:nvPr/>
        </p:nvSpPr>
        <p:spPr>
          <a:xfrm>
            <a:off x="600225" y="3446125"/>
            <a:ext cx="17889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Bob@gmail.com</a:t>
            </a:r>
          </a:p>
        </p:txBody>
      </p:sp>
      <p:sp>
        <p:nvSpPr>
          <p:cNvPr id="282" name="Shape 282"/>
          <p:cNvSpPr/>
          <p:nvPr/>
        </p:nvSpPr>
        <p:spPr>
          <a:xfrm>
            <a:off x="600225" y="4136700"/>
            <a:ext cx="8238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2001</a:t>
            </a:r>
          </a:p>
        </p:txBody>
      </p:sp>
      <p:sp>
        <p:nvSpPr>
          <p:cNvPr id="283" name="Shape 283"/>
          <p:cNvSpPr/>
          <p:nvPr/>
        </p:nvSpPr>
        <p:spPr>
          <a:xfrm>
            <a:off x="1565325" y="4136700"/>
            <a:ext cx="6591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6</a:t>
            </a:r>
          </a:p>
        </p:txBody>
      </p:sp>
      <p:sp>
        <p:nvSpPr>
          <p:cNvPr id="281" name="Shape 281"/>
          <p:cNvSpPr/>
          <p:nvPr/>
        </p:nvSpPr>
        <p:spPr>
          <a:xfrm>
            <a:off x="2365725" y="4136700"/>
            <a:ext cx="6591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Event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90" name="Shape 290"/>
          <p:cNvSpPr/>
          <p:nvPr/>
        </p:nvSpPr>
        <p:spPr>
          <a:xfrm>
            <a:off x="5802600" y="4115375"/>
            <a:ext cx="6591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6</a:t>
            </a:r>
          </a:p>
        </p:txBody>
      </p:sp>
      <p:sp>
        <p:nvSpPr>
          <p:cNvPr id="291" name="Shape 291"/>
          <p:cNvSpPr/>
          <p:nvPr/>
        </p:nvSpPr>
        <p:spPr>
          <a:xfrm>
            <a:off x="6603000" y="4115375"/>
            <a:ext cx="6591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29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800" y="1016224"/>
            <a:ext cx="3019475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5" y="966661"/>
            <a:ext cx="3123074" cy="409017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3760475" y="2542350"/>
            <a:ext cx="1471800" cy="10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Click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Databa</a:t>
            </a:r>
            <a:r>
              <a:rPr lang="zh-TW"/>
              <a:t>se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Collect examples of inputs.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302" name="Shape 302"/>
          <p:cNvGraphicFramePr/>
          <p:nvPr/>
        </p:nvGraphicFramePr>
        <p:xfrm>
          <a:off x="705325" y="19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1515500"/>
                <a:gridCol w="1856825"/>
                <a:gridCol w="1903925"/>
                <a:gridCol w="1962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name / </a:t>
                      </a:r>
                      <a:r>
                        <a:rPr lang="zh-TW"/>
                        <a:t>名字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Cindy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email / </a:t>
                      </a:r>
                      <a:r>
                        <a:rPr lang="zh-TW"/>
                        <a:t>信箱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Ann@hotmail.com.tww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Bob@gmail.com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Cindy@yahooo.com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job / </a:t>
                      </a:r>
                      <a:r>
                        <a:rPr lang="zh-TW"/>
                        <a:t>職業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student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engineer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officer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gender / </a:t>
                      </a:r>
                      <a:r>
                        <a:rPr lang="zh-TW"/>
                        <a:t>性別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man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woman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phone / </a:t>
                      </a:r>
                      <a:r>
                        <a:rPr lang="zh-TW"/>
                        <a:t>電話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</a:rPr>
                        <a:t>0900123456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0987654321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0911001011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address / </a:t>
                      </a:r>
                      <a:r>
                        <a:rPr lang="zh-TW"/>
                        <a:t>地址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</a:rPr>
                        <a:t>#12 abc street Tainan Taiwan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 floor #12 sun street Pintung Taiwan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</a:rPr>
                        <a:t># USA ,orange,2323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birth / </a:t>
                      </a:r>
                      <a:r>
                        <a:rPr lang="zh-TW"/>
                        <a:t>生日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2001/02/03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1999/04/03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rgbClr val="444444"/>
                          </a:solidFill>
                          <a:highlight>
                            <a:srgbClr val="DFDFDF"/>
                          </a:highlight>
                        </a:rPr>
                        <a:t>1992/04/07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Database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Analyze the input field.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name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sibling 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310" name="Shape 310"/>
          <p:cNvGraphicFramePr/>
          <p:nvPr/>
        </p:nvGraphicFramePr>
        <p:xfrm>
          <a:off x="6319650" y="19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1515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name / 名字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email / 信箱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job / 職業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gender / 性別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phone / 電話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address / 地址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birth / 生日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699" y="1152474"/>
            <a:ext cx="5265599" cy="5156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12" name="Shape 312"/>
          <p:cNvSpPr/>
          <p:nvPr/>
        </p:nvSpPr>
        <p:spPr>
          <a:xfrm rot="5400000">
            <a:off x="4902125" y="1535950"/>
            <a:ext cx="1153500" cy="1542000"/>
          </a:xfrm>
          <a:prstGeom prst="bentUpArrow">
            <a:avLst>
              <a:gd fmla="val 25000" name="adj1"/>
              <a:gd fmla="val 25000" name="adj2"/>
              <a:gd fmla="val 39796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WebTraceCollector - Database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Randomly choose a value as input.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320" name="Shape 320"/>
          <p:cNvGraphicFramePr/>
          <p:nvPr/>
        </p:nvGraphicFramePr>
        <p:xfrm>
          <a:off x="481675" y="21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1515500"/>
                <a:gridCol w="1856825"/>
                <a:gridCol w="1903925"/>
                <a:gridCol w="1962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email / 信箱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Ann@hotmail.com.tww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Bob@gmail.com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Cindy@yahooo.com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49" y="3300174"/>
            <a:ext cx="4813525" cy="4713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322" name="Shape 322"/>
          <p:cNvCxnSpPr>
            <a:stCxn id="321" idx="3"/>
            <a:endCxn id="323" idx="1"/>
          </p:cNvCxnSpPr>
          <p:nvPr/>
        </p:nvCxnSpPr>
        <p:spPr>
          <a:xfrm>
            <a:off x="5225875" y="3535849"/>
            <a:ext cx="70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3" name="Shape 323"/>
          <p:cNvSpPr/>
          <p:nvPr/>
        </p:nvSpPr>
        <p:spPr>
          <a:xfrm>
            <a:off x="5931775" y="3277550"/>
            <a:ext cx="1788900" cy="51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Bob@gmail.com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WebTraceCollector - Update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Related Works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Preliminaries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WebTraceCollector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Trace Evaluation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Experiments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Conclusion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Trace Evaluation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 sz="2400"/>
              <a:t>- </a:t>
            </a:r>
            <a:r>
              <a:rPr lang="zh-TW" sz="2400"/>
              <a:t>Procedure</a:t>
            </a:r>
          </a:p>
        </p:txBody>
      </p:sp>
      <p:sp>
        <p:nvSpPr>
          <p:cNvPr id="343" name="Shape 343"/>
          <p:cNvSpPr/>
          <p:nvPr/>
        </p:nvSpPr>
        <p:spPr>
          <a:xfrm>
            <a:off x="5789181" y="1332975"/>
            <a:ext cx="2344499" cy="123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SVM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45" name="Shape 345"/>
          <p:cNvSpPr/>
          <p:nvPr/>
        </p:nvSpPr>
        <p:spPr>
          <a:xfrm>
            <a:off x="6049302" y="1874303"/>
            <a:ext cx="1824299" cy="568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Model</a:t>
            </a:r>
          </a:p>
        </p:txBody>
      </p:sp>
      <p:sp>
        <p:nvSpPr>
          <p:cNvPr id="346" name="Shape 346"/>
          <p:cNvSpPr/>
          <p:nvPr/>
        </p:nvSpPr>
        <p:spPr>
          <a:xfrm>
            <a:off x="2053006" y="3120337"/>
            <a:ext cx="2344499" cy="145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Traces</a:t>
            </a:r>
          </a:p>
        </p:txBody>
      </p:sp>
      <p:sp>
        <p:nvSpPr>
          <p:cNvPr id="347" name="Shape 347"/>
          <p:cNvSpPr/>
          <p:nvPr/>
        </p:nvSpPr>
        <p:spPr>
          <a:xfrm>
            <a:off x="685675" y="3089834"/>
            <a:ext cx="1026600" cy="7361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Web</a:t>
            </a:r>
          </a:p>
        </p:txBody>
      </p:sp>
      <p:sp>
        <p:nvSpPr>
          <p:cNvPr id="348" name="Shape 348"/>
          <p:cNvSpPr/>
          <p:nvPr/>
        </p:nvSpPr>
        <p:spPr>
          <a:xfrm flipH="1" rot="5400000">
            <a:off x="3473475" y="1759153"/>
            <a:ext cx="2106600" cy="1937100"/>
          </a:xfrm>
          <a:prstGeom prst="uturnArrow">
            <a:avLst>
              <a:gd fmla="val 25000" name="adj1"/>
              <a:gd fmla="val 23884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558225" y="1668650"/>
            <a:ext cx="2636400" cy="94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/>
              <a:t>          Predict</a:t>
            </a:r>
          </a:p>
        </p:txBody>
      </p:sp>
      <p:sp>
        <p:nvSpPr>
          <p:cNvPr id="350" name="Shape 350"/>
          <p:cNvSpPr/>
          <p:nvPr/>
        </p:nvSpPr>
        <p:spPr>
          <a:xfrm>
            <a:off x="685675" y="3873221"/>
            <a:ext cx="1026600" cy="73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Mobile</a:t>
            </a:r>
          </a:p>
        </p:txBody>
      </p:sp>
      <p:cxnSp>
        <p:nvCxnSpPr>
          <p:cNvPr id="351" name="Shape 351"/>
          <p:cNvCxnSpPr>
            <a:stCxn id="347" idx="3"/>
            <a:endCxn id="346" idx="1"/>
          </p:cNvCxnSpPr>
          <p:nvPr/>
        </p:nvCxnSpPr>
        <p:spPr>
          <a:xfrm>
            <a:off x="1712275" y="3457934"/>
            <a:ext cx="3408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>
            <a:stCxn id="350" idx="3"/>
            <a:endCxn id="346" idx="1"/>
          </p:cNvCxnSpPr>
          <p:nvPr/>
        </p:nvCxnSpPr>
        <p:spPr>
          <a:xfrm flipH="1" rot="10800000">
            <a:off x="1712275" y="3849521"/>
            <a:ext cx="3408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3" name="Shape 353"/>
          <p:cNvSpPr/>
          <p:nvPr/>
        </p:nvSpPr>
        <p:spPr>
          <a:xfrm>
            <a:off x="2177822" y="1393300"/>
            <a:ext cx="1433999" cy="73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Passed trace</a:t>
            </a:r>
          </a:p>
        </p:txBody>
      </p:sp>
      <p:sp>
        <p:nvSpPr>
          <p:cNvPr id="354" name="Shape 354"/>
          <p:cNvSpPr/>
          <p:nvPr/>
        </p:nvSpPr>
        <p:spPr>
          <a:xfrm>
            <a:off x="2177822" y="2187550"/>
            <a:ext cx="1434000" cy="7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Failed trace</a:t>
            </a:r>
          </a:p>
        </p:txBody>
      </p:sp>
      <p:sp>
        <p:nvSpPr>
          <p:cNvPr id="355" name="Shape 355"/>
          <p:cNvSpPr/>
          <p:nvPr/>
        </p:nvSpPr>
        <p:spPr>
          <a:xfrm>
            <a:off x="5592818" y="3160417"/>
            <a:ext cx="2737200" cy="137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Vectors</a:t>
            </a:r>
          </a:p>
        </p:txBody>
      </p:sp>
      <p:sp>
        <p:nvSpPr>
          <p:cNvPr id="356" name="Shape 356"/>
          <p:cNvSpPr/>
          <p:nvPr/>
        </p:nvSpPr>
        <p:spPr>
          <a:xfrm>
            <a:off x="5713693" y="3328229"/>
            <a:ext cx="1190100" cy="568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Training set</a:t>
            </a:r>
          </a:p>
        </p:txBody>
      </p:sp>
      <p:sp>
        <p:nvSpPr>
          <p:cNvPr id="357" name="Shape 357"/>
          <p:cNvSpPr/>
          <p:nvPr/>
        </p:nvSpPr>
        <p:spPr>
          <a:xfrm>
            <a:off x="7000451" y="2494234"/>
            <a:ext cx="1190100" cy="736200"/>
          </a:xfrm>
          <a:prstGeom prst="downArrow">
            <a:avLst>
              <a:gd fmla="val 64103" name="adj1"/>
              <a:gd fmla="val 288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 Test</a:t>
            </a:r>
          </a:p>
        </p:txBody>
      </p:sp>
      <p:sp>
        <p:nvSpPr>
          <p:cNvPr id="358" name="Shape 358"/>
          <p:cNvSpPr/>
          <p:nvPr/>
        </p:nvSpPr>
        <p:spPr>
          <a:xfrm>
            <a:off x="4102950" y="3820625"/>
            <a:ext cx="1434000" cy="736200"/>
          </a:xfrm>
          <a:prstGeom prst="rightArrow">
            <a:avLst>
              <a:gd fmla="val 6060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/>
              <a:t>  Parse</a:t>
            </a:r>
          </a:p>
        </p:txBody>
      </p:sp>
      <p:sp>
        <p:nvSpPr>
          <p:cNvPr id="359" name="Shape 359"/>
          <p:cNvSpPr/>
          <p:nvPr/>
        </p:nvSpPr>
        <p:spPr>
          <a:xfrm>
            <a:off x="7000451" y="3328229"/>
            <a:ext cx="1190100" cy="568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Testing set</a:t>
            </a:r>
          </a:p>
        </p:txBody>
      </p:sp>
      <p:sp>
        <p:nvSpPr>
          <p:cNvPr id="360" name="Shape 360"/>
          <p:cNvSpPr/>
          <p:nvPr/>
        </p:nvSpPr>
        <p:spPr>
          <a:xfrm>
            <a:off x="5751027" y="2494234"/>
            <a:ext cx="1190100" cy="736200"/>
          </a:xfrm>
          <a:prstGeom prst="upArrow">
            <a:avLst>
              <a:gd fmla="val 61096" name="adj1"/>
              <a:gd fmla="val 2953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Train</a:t>
            </a:r>
          </a:p>
        </p:txBody>
      </p:sp>
      <p:sp>
        <p:nvSpPr>
          <p:cNvPr id="361" name="Shape 361"/>
          <p:cNvSpPr/>
          <p:nvPr/>
        </p:nvSpPr>
        <p:spPr>
          <a:xfrm>
            <a:off x="2926520" y="3904479"/>
            <a:ext cx="1190099" cy="568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Labeled</a:t>
            </a:r>
          </a:p>
        </p:txBody>
      </p:sp>
      <p:sp>
        <p:nvSpPr>
          <p:cNvPr id="362" name="Shape 362"/>
          <p:cNvSpPr/>
          <p:nvPr/>
        </p:nvSpPr>
        <p:spPr>
          <a:xfrm>
            <a:off x="2926520" y="3250880"/>
            <a:ext cx="1190099" cy="568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Unlabeled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Trace Evaluation - Parsing traces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Web traces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Find the Keywords in the DOM tree of the state.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Find the Keywords in the clickable element of the edge.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Android traces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Find the labels from the traces generated by SpecElicitor.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Related Works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Preliminaries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WebTraceCollector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Trace Evaluation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Experiments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Conclusion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38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Trace Evaluation - Parsing traces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Construct a standard format by label dictionary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77" name="Shape 377"/>
          <p:cNvSpPr/>
          <p:nvPr/>
        </p:nvSpPr>
        <p:spPr>
          <a:xfrm>
            <a:off x="229050" y="3671325"/>
            <a:ext cx="8792100" cy="852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/>
              <a:t>Feature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/>
              <a:t>Vector</a:t>
            </a:r>
          </a:p>
        </p:txBody>
      </p:sp>
      <p:sp>
        <p:nvSpPr>
          <p:cNvPr id="378" name="Shape 378"/>
          <p:cNvSpPr/>
          <p:nvPr/>
        </p:nvSpPr>
        <p:spPr>
          <a:xfrm>
            <a:off x="2521259" y="3823424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Open Note</a:t>
            </a:r>
          </a:p>
        </p:txBody>
      </p:sp>
      <p:sp>
        <p:nvSpPr>
          <p:cNvPr id="379" name="Shape 379"/>
          <p:cNvSpPr/>
          <p:nvPr/>
        </p:nvSpPr>
        <p:spPr>
          <a:xfrm>
            <a:off x="3807031" y="3827162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Write Note</a:t>
            </a:r>
          </a:p>
        </p:txBody>
      </p:sp>
      <p:sp>
        <p:nvSpPr>
          <p:cNvPr id="380" name="Shape 380"/>
          <p:cNvSpPr/>
          <p:nvPr/>
        </p:nvSpPr>
        <p:spPr>
          <a:xfrm>
            <a:off x="1176687" y="3827162"/>
            <a:ext cx="1235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Create Note</a:t>
            </a:r>
          </a:p>
        </p:txBody>
      </p:sp>
      <p:sp>
        <p:nvSpPr>
          <p:cNvPr id="381" name="Shape 381"/>
          <p:cNvSpPr/>
          <p:nvPr/>
        </p:nvSpPr>
        <p:spPr>
          <a:xfrm>
            <a:off x="5092803" y="3827162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Save Note</a:t>
            </a:r>
          </a:p>
        </p:txBody>
      </p:sp>
      <p:sp>
        <p:nvSpPr>
          <p:cNvPr id="382" name="Shape 382"/>
          <p:cNvSpPr/>
          <p:nvPr/>
        </p:nvSpPr>
        <p:spPr>
          <a:xfrm>
            <a:off x="7723147" y="3827162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Close Note</a:t>
            </a:r>
          </a:p>
        </p:txBody>
      </p:sp>
      <p:sp>
        <p:nvSpPr>
          <p:cNvPr id="383" name="Shape 383"/>
          <p:cNvSpPr/>
          <p:nvPr/>
        </p:nvSpPr>
        <p:spPr>
          <a:xfrm>
            <a:off x="6378575" y="3827162"/>
            <a:ext cx="1235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Delete Note</a:t>
            </a:r>
          </a:p>
        </p:txBody>
      </p:sp>
      <p:graphicFrame>
        <p:nvGraphicFramePr>
          <p:cNvPr id="384" name="Shape 384"/>
          <p:cNvGraphicFramePr/>
          <p:nvPr/>
        </p:nvGraphicFramePr>
        <p:xfrm>
          <a:off x="5789850" y="4386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1450425"/>
                <a:gridCol w="1509650"/>
              </a:tblGrid>
              <a:tr h="326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Screen Labels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Action Labels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Note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Save note</a:t>
                      </a:r>
                    </a:p>
                  </a:txBody>
                  <a:tcPr marT="91425" marB="91425" marR="91425" marL="91425"/>
                </a:tc>
              </a:tr>
              <a:tr h="30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Note 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Create note</a:t>
                      </a:r>
                    </a:p>
                  </a:txBody>
                  <a:tcPr marT="91425" marB="91425" marR="91425" marL="91425"/>
                </a:tc>
              </a:tr>
              <a:tr h="30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Save 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Open note</a:t>
                      </a:r>
                    </a:p>
                  </a:txBody>
                  <a:tcPr marT="91425" marB="91425" marR="91425" marL="91425"/>
                </a:tc>
              </a:tr>
              <a:tr h="30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Delete 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Edit note</a:t>
                      </a:r>
                    </a:p>
                  </a:txBody>
                  <a:tcPr marT="91425" marB="91425" marR="91425" marL="91425"/>
                </a:tc>
              </a:tr>
              <a:tr h="30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Search 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Delete note</a:t>
                      </a:r>
                    </a:p>
                  </a:txBody>
                  <a:tcPr marT="91425" marB="91425" marR="91425" marL="91425"/>
                </a:tc>
              </a:tr>
              <a:tr h="30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Note infomation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Send note</a:t>
                      </a: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/>
                        <a:t>Search note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5" name="Shape 385"/>
          <p:cNvSpPr/>
          <p:nvPr/>
        </p:nvSpPr>
        <p:spPr>
          <a:xfrm rot="10800000">
            <a:off x="4288025" y="2267600"/>
            <a:ext cx="1326000" cy="1112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Trace Evaluation - Parsing traces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Construct a standard format by label dictionary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93" name="Shape 393"/>
          <p:cNvSpPr/>
          <p:nvPr/>
        </p:nvSpPr>
        <p:spPr>
          <a:xfrm>
            <a:off x="283100" y="2754200"/>
            <a:ext cx="8462700" cy="8709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Trace</a:t>
            </a:r>
          </a:p>
        </p:txBody>
      </p:sp>
      <p:sp>
        <p:nvSpPr>
          <p:cNvPr id="394" name="Shape 394"/>
          <p:cNvSpPr/>
          <p:nvPr/>
        </p:nvSpPr>
        <p:spPr>
          <a:xfrm>
            <a:off x="1230462" y="2892087"/>
            <a:ext cx="1176900" cy="57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Open Note</a:t>
            </a:r>
          </a:p>
        </p:txBody>
      </p:sp>
      <p:sp>
        <p:nvSpPr>
          <p:cNvPr id="395" name="Shape 395"/>
          <p:cNvSpPr/>
          <p:nvPr/>
        </p:nvSpPr>
        <p:spPr>
          <a:xfrm>
            <a:off x="7268487" y="2892087"/>
            <a:ext cx="1176900" cy="57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Close Note</a:t>
            </a:r>
          </a:p>
        </p:txBody>
      </p:sp>
      <p:sp>
        <p:nvSpPr>
          <p:cNvPr id="396" name="Shape 396"/>
          <p:cNvSpPr/>
          <p:nvPr/>
        </p:nvSpPr>
        <p:spPr>
          <a:xfrm>
            <a:off x="2739968" y="2892087"/>
            <a:ext cx="1176900" cy="57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Write Note</a:t>
            </a:r>
          </a:p>
        </p:txBody>
      </p:sp>
      <p:sp>
        <p:nvSpPr>
          <p:cNvPr id="397" name="Shape 397"/>
          <p:cNvSpPr/>
          <p:nvPr/>
        </p:nvSpPr>
        <p:spPr>
          <a:xfrm>
            <a:off x="4249475" y="2892087"/>
            <a:ext cx="1176900" cy="57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Save Note</a:t>
            </a:r>
          </a:p>
        </p:txBody>
      </p:sp>
      <p:cxnSp>
        <p:nvCxnSpPr>
          <p:cNvPr id="398" name="Shape 398"/>
          <p:cNvCxnSpPr>
            <a:stCxn id="394" idx="3"/>
            <a:endCxn id="396" idx="1"/>
          </p:cNvCxnSpPr>
          <p:nvPr/>
        </p:nvCxnSpPr>
        <p:spPr>
          <a:xfrm>
            <a:off x="2407362" y="3178437"/>
            <a:ext cx="3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9" name="Shape 399"/>
          <p:cNvCxnSpPr>
            <a:stCxn id="396" idx="3"/>
            <a:endCxn id="397" idx="1"/>
          </p:cNvCxnSpPr>
          <p:nvPr/>
        </p:nvCxnSpPr>
        <p:spPr>
          <a:xfrm>
            <a:off x="3916868" y="3178437"/>
            <a:ext cx="3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0" name="Shape 400"/>
          <p:cNvCxnSpPr>
            <a:stCxn id="401" idx="3"/>
            <a:endCxn id="395" idx="1"/>
          </p:cNvCxnSpPr>
          <p:nvPr/>
        </p:nvCxnSpPr>
        <p:spPr>
          <a:xfrm>
            <a:off x="6935881" y="3178437"/>
            <a:ext cx="3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2" name="Shape 402"/>
          <p:cNvSpPr/>
          <p:nvPr/>
        </p:nvSpPr>
        <p:spPr>
          <a:xfrm>
            <a:off x="182125" y="1650275"/>
            <a:ext cx="8792100" cy="852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Feature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/>
              <a:t>Vector</a:t>
            </a:r>
          </a:p>
        </p:txBody>
      </p:sp>
      <p:sp>
        <p:nvSpPr>
          <p:cNvPr id="403" name="Shape 403"/>
          <p:cNvSpPr/>
          <p:nvPr/>
        </p:nvSpPr>
        <p:spPr>
          <a:xfrm>
            <a:off x="2474334" y="1802374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Open Note</a:t>
            </a:r>
          </a:p>
        </p:txBody>
      </p:sp>
      <p:sp>
        <p:nvSpPr>
          <p:cNvPr id="404" name="Shape 404"/>
          <p:cNvSpPr/>
          <p:nvPr/>
        </p:nvSpPr>
        <p:spPr>
          <a:xfrm>
            <a:off x="3760106" y="1806112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Write Note</a:t>
            </a:r>
          </a:p>
        </p:txBody>
      </p:sp>
      <p:sp>
        <p:nvSpPr>
          <p:cNvPr id="405" name="Shape 405"/>
          <p:cNvSpPr/>
          <p:nvPr/>
        </p:nvSpPr>
        <p:spPr>
          <a:xfrm>
            <a:off x="1129762" y="1806112"/>
            <a:ext cx="1235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Create Note</a:t>
            </a:r>
          </a:p>
        </p:txBody>
      </p:sp>
      <p:sp>
        <p:nvSpPr>
          <p:cNvPr id="406" name="Shape 406"/>
          <p:cNvSpPr/>
          <p:nvPr/>
        </p:nvSpPr>
        <p:spPr>
          <a:xfrm>
            <a:off x="5045878" y="1806112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Save Note</a:t>
            </a:r>
          </a:p>
        </p:txBody>
      </p:sp>
      <p:sp>
        <p:nvSpPr>
          <p:cNvPr id="407" name="Shape 407"/>
          <p:cNvSpPr/>
          <p:nvPr/>
        </p:nvSpPr>
        <p:spPr>
          <a:xfrm>
            <a:off x="7676222" y="1806112"/>
            <a:ext cx="1176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Close Note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31650" y="1806112"/>
            <a:ext cx="1235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Delete Note</a:t>
            </a:r>
          </a:p>
        </p:txBody>
      </p:sp>
      <p:sp>
        <p:nvSpPr>
          <p:cNvPr id="409" name="Shape 409"/>
          <p:cNvSpPr/>
          <p:nvPr/>
        </p:nvSpPr>
        <p:spPr>
          <a:xfrm>
            <a:off x="279950" y="3851375"/>
            <a:ext cx="8462700" cy="609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Vector</a:t>
            </a:r>
          </a:p>
        </p:txBody>
      </p:sp>
      <p:sp>
        <p:nvSpPr>
          <p:cNvPr id="410" name="Shape 410"/>
          <p:cNvSpPr/>
          <p:nvPr/>
        </p:nvSpPr>
        <p:spPr>
          <a:xfrm>
            <a:off x="1412217" y="3955625"/>
            <a:ext cx="518400" cy="40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0</a:t>
            </a:r>
          </a:p>
        </p:txBody>
      </p:sp>
      <p:sp>
        <p:nvSpPr>
          <p:cNvPr id="411" name="Shape 411"/>
          <p:cNvSpPr/>
          <p:nvPr/>
        </p:nvSpPr>
        <p:spPr>
          <a:xfrm>
            <a:off x="2727379" y="3955625"/>
            <a:ext cx="518400" cy="40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1</a:t>
            </a:r>
          </a:p>
        </p:txBody>
      </p:sp>
      <p:sp>
        <p:nvSpPr>
          <p:cNvPr id="412" name="Shape 412"/>
          <p:cNvSpPr/>
          <p:nvPr/>
        </p:nvSpPr>
        <p:spPr>
          <a:xfrm>
            <a:off x="4013154" y="3955625"/>
            <a:ext cx="518400" cy="40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2</a:t>
            </a:r>
          </a:p>
        </p:txBody>
      </p:sp>
      <p:sp>
        <p:nvSpPr>
          <p:cNvPr id="413" name="Shape 413"/>
          <p:cNvSpPr/>
          <p:nvPr/>
        </p:nvSpPr>
        <p:spPr>
          <a:xfrm>
            <a:off x="5298929" y="3955625"/>
            <a:ext cx="518400" cy="40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1</a:t>
            </a:r>
          </a:p>
        </p:txBody>
      </p:sp>
      <p:sp>
        <p:nvSpPr>
          <p:cNvPr id="414" name="Shape 414"/>
          <p:cNvSpPr/>
          <p:nvPr/>
        </p:nvSpPr>
        <p:spPr>
          <a:xfrm>
            <a:off x="6723304" y="3955625"/>
            <a:ext cx="518400" cy="40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0</a:t>
            </a:r>
          </a:p>
        </p:txBody>
      </p:sp>
      <p:sp>
        <p:nvSpPr>
          <p:cNvPr id="415" name="Shape 415"/>
          <p:cNvSpPr/>
          <p:nvPr/>
        </p:nvSpPr>
        <p:spPr>
          <a:xfrm>
            <a:off x="7929267" y="3943762"/>
            <a:ext cx="518400" cy="40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1</a:t>
            </a:r>
          </a:p>
        </p:txBody>
      </p:sp>
      <p:sp>
        <p:nvSpPr>
          <p:cNvPr id="401" name="Shape 401"/>
          <p:cNvSpPr/>
          <p:nvPr/>
        </p:nvSpPr>
        <p:spPr>
          <a:xfrm>
            <a:off x="5758981" y="2892087"/>
            <a:ext cx="1176900" cy="57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Write Note</a:t>
            </a:r>
          </a:p>
        </p:txBody>
      </p:sp>
      <p:cxnSp>
        <p:nvCxnSpPr>
          <p:cNvPr id="416" name="Shape 416"/>
          <p:cNvCxnSpPr>
            <a:stCxn id="397" idx="3"/>
            <a:endCxn id="401" idx="1"/>
          </p:cNvCxnSpPr>
          <p:nvPr/>
        </p:nvCxnSpPr>
        <p:spPr>
          <a:xfrm>
            <a:off x="5426375" y="3178437"/>
            <a:ext cx="3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Trace Evaluation - Parsing traces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 example of vector of traces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74" y="1764125"/>
            <a:ext cx="7000300" cy="26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Trace Evaluation - Training Model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Greedy sampling the trace each time.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Count the total labels of the training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Add the trace that can maximize the label amount of training set.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32" name="Shape 432"/>
          <p:cNvSpPr/>
          <p:nvPr/>
        </p:nvSpPr>
        <p:spPr>
          <a:xfrm>
            <a:off x="6214600" y="2754950"/>
            <a:ext cx="1471200" cy="19419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Training set</a:t>
            </a:r>
          </a:p>
        </p:txBody>
      </p:sp>
      <p:sp>
        <p:nvSpPr>
          <p:cNvPr id="433" name="Shape 433"/>
          <p:cNvSpPr/>
          <p:nvPr/>
        </p:nvSpPr>
        <p:spPr>
          <a:xfrm>
            <a:off x="6432848" y="3222424"/>
            <a:ext cx="1029300" cy="57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 , B , C</a:t>
            </a:r>
          </a:p>
        </p:txBody>
      </p:sp>
      <p:sp>
        <p:nvSpPr>
          <p:cNvPr id="434" name="Shape 434"/>
          <p:cNvSpPr/>
          <p:nvPr/>
        </p:nvSpPr>
        <p:spPr>
          <a:xfrm>
            <a:off x="6432848" y="3892724"/>
            <a:ext cx="1029300" cy="57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 B , E , F</a:t>
            </a:r>
          </a:p>
        </p:txBody>
      </p:sp>
      <p:sp>
        <p:nvSpPr>
          <p:cNvPr id="435" name="Shape 435"/>
          <p:cNvSpPr/>
          <p:nvPr/>
        </p:nvSpPr>
        <p:spPr>
          <a:xfrm>
            <a:off x="835700" y="2754950"/>
            <a:ext cx="2766000" cy="1941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Date set</a:t>
            </a:r>
          </a:p>
        </p:txBody>
      </p:sp>
      <p:sp>
        <p:nvSpPr>
          <p:cNvPr id="436" name="Shape 436"/>
          <p:cNvSpPr/>
          <p:nvPr/>
        </p:nvSpPr>
        <p:spPr>
          <a:xfrm>
            <a:off x="1104085" y="3222424"/>
            <a:ext cx="1029299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A, B, G</a:t>
            </a:r>
          </a:p>
        </p:txBody>
      </p:sp>
      <p:sp>
        <p:nvSpPr>
          <p:cNvPr id="437" name="Shape 437"/>
          <p:cNvSpPr/>
          <p:nvPr/>
        </p:nvSpPr>
        <p:spPr>
          <a:xfrm>
            <a:off x="2304010" y="3222424"/>
            <a:ext cx="1029299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 A, C, D</a:t>
            </a:r>
          </a:p>
        </p:txBody>
      </p:sp>
      <p:sp>
        <p:nvSpPr>
          <p:cNvPr id="438" name="Shape 438"/>
          <p:cNvSpPr/>
          <p:nvPr/>
        </p:nvSpPr>
        <p:spPr>
          <a:xfrm>
            <a:off x="1104085" y="3932199"/>
            <a:ext cx="1029299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 B ,D, F</a:t>
            </a:r>
          </a:p>
        </p:txBody>
      </p:sp>
      <p:sp>
        <p:nvSpPr>
          <p:cNvPr id="439" name="Shape 439"/>
          <p:cNvSpPr/>
          <p:nvPr/>
        </p:nvSpPr>
        <p:spPr>
          <a:xfrm>
            <a:off x="2304010" y="3932199"/>
            <a:ext cx="1029299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D, G, F</a:t>
            </a:r>
          </a:p>
        </p:txBody>
      </p:sp>
      <p:sp>
        <p:nvSpPr>
          <p:cNvPr id="440" name="Shape 440"/>
          <p:cNvSpPr/>
          <p:nvPr/>
        </p:nvSpPr>
        <p:spPr>
          <a:xfrm>
            <a:off x="4095798" y="3460375"/>
            <a:ext cx="1471200" cy="699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maximize</a:t>
            </a:r>
          </a:p>
        </p:txBody>
      </p:sp>
      <p:cxnSp>
        <p:nvCxnSpPr>
          <p:cNvPr id="441" name="Shape 441"/>
          <p:cNvCxnSpPr>
            <a:stCxn id="439" idx="3"/>
          </p:cNvCxnSpPr>
          <p:nvPr/>
        </p:nvCxnSpPr>
        <p:spPr>
          <a:xfrm>
            <a:off x="3333310" y="4218549"/>
            <a:ext cx="269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Contents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Related Works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Preliminaries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WebTraceCollector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Trace Evaluation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Experiments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Conclusion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Experiments - Design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Environment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Windows10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Python3.4.3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Mysql database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Trace collection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Monkey traces and DFS traces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Dynamic webpage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Trace evaluation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#TODO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Experiments - Trace collection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152475"/>
            <a:ext cx="8520600" cy="36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Monkey traces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Quickly make simple traces.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Add one event each 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Choose a clickable randomly.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 trace may have a loop.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00000"/>
                </a:solidFill>
              </a:rPr>
              <a:t>DFS traces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Guarantee to click every clickable elements.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Add all events in the state.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Add an event when a new state occurs only.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Experiments - Trace collection</a:t>
            </a: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469" name="Shape 469"/>
          <p:cNvGraphicFramePr/>
          <p:nvPr/>
        </p:nvGraphicFramePr>
        <p:xfrm>
          <a:off x="214675" y="109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776075"/>
                <a:gridCol w="3347700"/>
                <a:gridCol w="2626950"/>
                <a:gridCol w="1621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類別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URL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Result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Automata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論壇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http://www.gamer.com.tw/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Pass, Complex domain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Some state error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論壇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http://ck101.com/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Pass, Complex Iframe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Some state error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論壇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http://mobile01.com/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Some state error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購物網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http://shopping.pchome.com.tw/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Pass, One unkown Fail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Some state error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新聞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http://pansci.asia/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Fail,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Complex clickables and Iframe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部落格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http://blog.justfont.com/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Pass, Backtrack 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部落格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https://www.python.org/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部落格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https://app.kxg.io/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Pass,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One unkown Fail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Experiments - Trace collection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477" name="Shape 477"/>
          <p:cNvGraphicFramePr/>
          <p:nvPr/>
        </p:nvGraphicFramePr>
        <p:xfrm>
          <a:off x="214675" y="109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776075"/>
                <a:gridCol w="3347700"/>
                <a:gridCol w="2648325"/>
                <a:gridCol w="1600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網站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URL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Result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Automata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影音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https://www.youtube.com/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Fail,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Complex clickables and Iframe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漫畫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http://www.comico.com.tw/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字典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http://dict.revised.moe.edu.tw/cbdic/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State error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食譜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http://www.dodocook.com/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Pass,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Backtrack error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State error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歌詞網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http://mojim.com/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Fail, Complex clickables and Iframe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http://www.ettoday.net/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http://www.businessweekly.com.tw/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http://www.pchome.com.tw/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Experiments - Trace collection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Dynamic Webpage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485" name="Shape 485"/>
          <p:cNvGraphicFramePr/>
          <p:nvPr/>
        </p:nvGraphicFramePr>
        <p:xfrm>
          <a:off x="428037" y="160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5822050"/>
                <a:gridCol w="2348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URL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Result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http://www.plurk.com/signup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66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https://ups.moe.edu.tw/Personal_Page/index.php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https://applyweb.collegenet.com/account/new/create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https://apply.grad.ucsd.edu/signup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</a:t>
                      </a:r>
                    </a:p>
                  </a:txBody>
                  <a:tcPr marT="91425" marB="91425" marR="91425" marL="91425"/>
                </a:tc>
              </a:tr>
              <a:tr h="408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https://user.gamer.com.tw/regS1.phpt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Fail, Image recognize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http://panel.pixnet.cc/signup/step2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Fail, Robot check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https://apps.grad.uw.edu/applForAdmiss/newUserProfile.aspx?bhcp=1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Fail, Find no example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</a:t>
            </a:r>
            <a:r>
              <a:rPr lang="zh-TW"/>
              <a:t>ntroduction - Motivation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Challenges on web testing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Too hard to do black box testing on dynamic webpage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275" y="2239799"/>
            <a:ext cx="4205850" cy="27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Experiments - Trace collection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434343"/>
                </a:solidFill>
              </a:rPr>
              <a:t>Failure reason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Robot check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Input fields cannot find examples in database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Wrong example style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00" y="1017725"/>
            <a:ext cx="33432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Shape 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050" y="832949"/>
            <a:ext cx="2407275" cy="11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Shape 4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974" y="2380549"/>
            <a:ext cx="3506175" cy="153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69" y="3860200"/>
            <a:ext cx="3486833" cy="112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7" name="Shape 497"/>
          <p:cNvGraphicFramePr/>
          <p:nvPr/>
        </p:nvGraphicFramePr>
        <p:xfrm>
          <a:off x="2543375" y="451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{627AC78F-8A9D-44B2-A73A-1E8791691A9A}</a:tableStyleId>
              </a:tblPr>
              <a:tblGrid>
                <a:gridCol w="1115200"/>
                <a:gridCol w="1067600"/>
                <a:gridCol w="959850"/>
                <a:gridCol w="1161025"/>
              </a:tblGrid>
              <a:tr h="387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birth / 生日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2001/02/03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1999/04/03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solidFill>
                            <a:srgbClr val="444444"/>
                          </a:solidFill>
                          <a:highlight>
                            <a:srgbClr val="DFDFDF"/>
                          </a:highlight>
                        </a:rPr>
                        <a:t>1992/04/07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Experiments - Trace evaluation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#TODO</a:t>
            </a: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Contents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Related Works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Preliminaries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WebTraceCollector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Trace Evaluation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Experiments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Conclusion - Summary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258225" y="1132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Tool for web automatic testing.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Generate monkey traces and DFS traces.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Handle dynamic web pages with input fields.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Guess the input value by examples.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Method for predicting passed trace and failed trace.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Convert traces to vector format.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Train SVM model to predict traces.</a:t>
            </a: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Conclusion - Limitation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258225" y="1132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Challenges on generating traces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Too many iframes and candidate clickables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Can not find the actually clickable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Too hard to recognize state correctly for building automata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Challenges on analyzing input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Still </a:t>
            </a:r>
            <a:r>
              <a:rPr lang="zh-TW"/>
              <a:t>need more </a:t>
            </a:r>
            <a:r>
              <a:rPr lang="zh-TW"/>
              <a:t>input examples.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Lack of information to guess the value</a:t>
            </a:r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Conclusion - Future work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Guess input value correctly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Add more input examples.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Use natural language processing to analyze the input text.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Introduction - Motivation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Challenges on web testing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Writing test scripts costs lots of time.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199" y="2071549"/>
            <a:ext cx="4901725" cy="28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Introduction - Motivation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Platform of applications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Some applications are developed on the Internet and mobiles.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Similar behaviors and results.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50" y="2836550"/>
            <a:ext cx="1517025" cy="15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750" y="2883962"/>
            <a:ext cx="1422200" cy="14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075" y="2883962"/>
            <a:ext cx="1422199" cy="142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0725" y="2883975"/>
            <a:ext cx="1422200" cy="1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Introduction - Purpose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Develop a testing tool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Automatic testing web applications</a:t>
            </a:r>
            <a:r>
              <a:rPr lang="zh-TW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Working on dynamic web applications.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Evaluation method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Representing traces by the common sense label.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Predicting Web traces and Mobile traces.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Related Works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Preliminaries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WebTraceCollector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Trace Evaluation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Experiments</a:t>
            </a:r>
          </a:p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100000"/>
              <a:buAutoNum type="arabicPeriod"/>
            </a:pPr>
            <a:r>
              <a:rPr lang="zh-TW" sz="2400">
                <a:solidFill>
                  <a:srgbClr val="CCCCCC"/>
                </a:solidFill>
              </a:rPr>
              <a:t>Conclusion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Related Works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Web testing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Jmeter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Crawljax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browsera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Test Evaluation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#TODO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