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305" r:id="rId4"/>
    <p:sldId id="259" r:id="rId5"/>
    <p:sldId id="260" r:id="rId6"/>
    <p:sldId id="306" r:id="rId7"/>
    <p:sldId id="261" r:id="rId8"/>
    <p:sldId id="307" r:id="rId9"/>
    <p:sldId id="294" r:id="rId10"/>
    <p:sldId id="262" r:id="rId11"/>
    <p:sldId id="291" r:id="rId12"/>
    <p:sldId id="292" r:id="rId13"/>
    <p:sldId id="271" r:id="rId14"/>
    <p:sldId id="285" r:id="rId15"/>
    <p:sldId id="290" r:id="rId16"/>
    <p:sldId id="272" r:id="rId17"/>
    <p:sldId id="263" r:id="rId18"/>
    <p:sldId id="289" r:id="rId19"/>
    <p:sldId id="295" r:id="rId20"/>
    <p:sldId id="274" r:id="rId21"/>
    <p:sldId id="276" r:id="rId22"/>
    <p:sldId id="277" r:id="rId23"/>
    <p:sldId id="278" r:id="rId24"/>
    <p:sldId id="296" r:id="rId25"/>
    <p:sldId id="308" r:id="rId26"/>
    <p:sldId id="264" r:id="rId27"/>
    <p:sldId id="323" r:id="rId28"/>
    <p:sldId id="324" r:id="rId29"/>
    <p:sldId id="325" r:id="rId30"/>
    <p:sldId id="312" r:id="rId31"/>
    <p:sldId id="326" r:id="rId32"/>
    <p:sldId id="327" r:id="rId33"/>
    <p:sldId id="309" r:id="rId34"/>
    <p:sldId id="302" r:id="rId35"/>
    <p:sldId id="283" r:id="rId36"/>
    <p:sldId id="320" r:id="rId37"/>
    <p:sldId id="321" r:id="rId38"/>
    <p:sldId id="317" r:id="rId39"/>
    <p:sldId id="304" r:id="rId40"/>
    <p:sldId id="316" r:id="rId41"/>
    <p:sldId id="310" r:id="rId42"/>
    <p:sldId id="266" r:id="rId43"/>
    <p:sldId id="267" r:id="rId44"/>
    <p:sldId id="322" r:id="rId45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F69"/>
    <a:srgbClr val="A803DB"/>
    <a:srgbClr val="D5742B"/>
    <a:srgbClr val="EC0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99" autoAdjust="0"/>
    <p:restoredTop sz="94424" autoAdjust="0"/>
  </p:normalViewPr>
  <p:slideViewPr>
    <p:cSldViewPr snapToGrid="0">
      <p:cViewPr varScale="1">
        <p:scale>
          <a:sx n="116" d="100"/>
          <a:sy n="116" d="100"/>
        </p:scale>
        <p:origin x="1080" y="42"/>
      </p:cViewPr>
      <p:guideLst/>
    </p:cSldViewPr>
  </p:slideViewPr>
  <p:outlineViewPr>
    <p:cViewPr>
      <p:scale>
        <a:sx n="33" d="100"/>
        <a:sy n="33" d="100"/>
      </p:scale>
      <p:origin x="0" y="-253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372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2d49afd165b4a12/S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2d49afd165b4a12/SU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2d49afd165b4a12/log/com.seazon.fo/2/lo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2d49afd165b4a12/log/com.naturalapps.notas/2/lo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smtClean="0"/>
              <a:t>Natural</a:t>
            </a:r>
            <a:r>
              <a:rPr lang="en-US" altLang="zh-TW" baseline="0" dirty="0" smtClean="0"/>
              <a:t> Notes</a:t>
            </a:r>
            <a:endParaRPr lang="zh-TW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'com.naturalapps.notas'!$A$63</c:f>
              <c:strCache>
                <c:ptCount val="1"/>
                <c:pt idx="0">
                  <c:v>Trace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'com.naturalapps.notas'!$B$61:$Z$61</c:f>
              <c:strCache>
                <c:ptCount val="24"/>
                <c:pt idx="0">
                  <c:v>&lt;intermediate_screen&gt;/&lt;back&gt;</c:v>
                </c:pt>
                <c:pt idx="1">
                  <c:v>&lt;intermediate_screen&gt;/APP_information</c:v>
                </c:pt>
                <c:pt idx="2">
                  <c:v>&lt;intermediate_screen&gt;/Configure</c:v>
                </c:pt>
                <c:pt idx="3">
                  <c:v>&lt;intermediate_screen&gt;/Others</c:v>
                </c:pt>
                <c:pt idx="4">
                  <c:v>APP_Information/&lt;back&gt;</c:v>
                </c:pt>
                <c:pt idx="5">
                  <c:v>APP_Information/Leave_screen</c:v>
                </c:pt>
                <c:pt idx="6">
                  <c:v>Configuration_screen/&lt;back&gt;</c:v>
                </c:pt>
                <c:pt idx="7">
                  <c:v>Configuration_screen/Leave_screen</c:v>
                </c:pt>
                <c:pt idx="8">
                  <c:v>Note/&lt;back&gt;</c:v>
                </c:pt>
                <c:pt idx="9">
                  <c:v>Note/&lt;text&gt;</c:v>
                </c:pt>
                <c:pt idx="10">
                  <c:v>Note/Leave_screen</c:v>
                </c:pt>
                <c:pt idx="11">
                  <c:v>Note/Save_note</c:v>
                </c:pt>
                <c:pt idx="12">
                  <c:v>Note/Select_text_field</c:v>
                </c:pt>
                <c:pt idx="13">
                  <c:v>Note_list/&lt;back&gt;</c:v>
                </c:pt>
                <c:pt idx="14">
                  <c:v>Note_list/&lt;intermediate&gt;</c:v>
                </c:pt>
                <c:pt idx="15">
                  <c:v>Note_list/Create_note</c:v>
                </c:pt>
                <c:pt idx="16">
                  <c:v>Note_list/Leave_screen</c:v>
                </c:pt>
                <c:pt idx="17">
                  <c:v>Note_list/Search_note</c:v>
                </c:pt>
                <c:pt idx="18">
                  <c:v>Save_query/No_and_leave_screen</c:v>
                </c:pt>
                <c:pt idx="19">
                  <c:v>Save_query/Yes_and_leave_screen</c:v>
                </c:pt>
                <c:pt idx="20">
                  <c:v>Search_query/&lt;back&gt;</c:v>
                </c:pt>
                <c:pt idx="21">
                  <c:v>Search_query/&lt;enter&gt;</c:v>
                </c:pt>
                <c:pt idx="22">
                  <c:v>Search_query/&lt;text&gt;</c:v>
                </c:pt>
                <c:pt idx="23">
                  <c:v>Search_query/Leave_screen</c:v>
                </c:pt>
              </c:strCache>
            </c:strRef>
          </c:cat>
          <c:val>
            <c:numRef>
              <c:f>'com.naturalapps.notas'!$B$63:$Z$63</c:f>
              <c:numCache>
                <c:formatCode>0.00%</c:formatCode>
                <c:ptCount val="25"/>
                <c:pt idx="0">
                  <c:v>0.33682373472949417</c:v>
                </c:pt>
                <c:pt idx="1">
                  <c:v>0.21989528795811447</c:v>
                </c:pt>
                <c:pt idx="2">
                  <c:v>0.33507853403141385</c:v>
                </c:pt>
                <c:pt idx="3">
                  <c:v>0.1082024432809774</c:v>
                </c:pt>
                <c:pt idx="4">
                  <c:v>0.79661016949152541</c:v>
                </c:pt>
                <c:pt idx="5">
                  <c:v>0.20338983050847456</c:v>
                </c:pt>
                <c:pt idx="6">
                  <c:v>0.69565217391304346</c:v>
                </c:pt>
                <c:pt idx="7">
                  <c:v>0.30434782608695654</c:v>
                </c:pt>
                <c:pt idx="8">
                  <c:v>0.2311212814645309</c:v>
                </c:pt>
                <c:pt idx="9">
                  <c:v>0.25286041189931352</c:v>
                </c:pt>
                <c:pt idx="10">
                  <c:v>0.15446224256292906</c:v>
                </c:pt>
                <c:pt idx="11">
                  <c:v>0.18764302059496568</c:v>
                </c:pt>
                <c:pt idx="12">
                  <c:v>0.17391304347826086</c:v>
                </c:pt>
                <c:pt idx="13">
                  <c:v>2.9515938606847696E-2</c:v>
                </c:pt>
                <c:pt idx="14">
                  <c:v>0.34297520661157027</c:v>
                </c:pt>
                <c:pt idx="15">
                  <c:v>0.23199527744982287</c:v>
                </c:pt>
                <c:pt idx="16">
                  <c:v>5.0177095631641085E-2</c:v>
                </c:pt>
                <c:pt idx="17">
                  <c:v>0.34533648170011805</c:v>
                </c:pt>
                <c:pt idx="18">
                  <c:v>0.4281345565749235</c:v>
                </c:pt>
                <c:pt idx="19">
                  <c:v>0.57186544342507639</c:v>
                </c:pt>
                <c:pt idx="20">
                  <c:v>0.15866209262435743</c:v>
                </c:pt>
                <c:pt idx="21">
                  <c:v>0.26243567753001829</c:v>
                </c:pt>
                <c:pt idx="22">
                  <c:v>0.43825042881646409</c:v>
                </c:pt>
                <c:pt idx="23">
                  <c:v>0.14065180102916008</c:v>
                </c:pt>
              </c:numCache>
            </c:numRef>
          </c:val>
        </c:ser>
        <c:ser>
          <c:idx val="2"/>
          <c:order val="1"/>
          <c:tx>
            <c:strRef>
              <c:f>'com.naturalapps.notas'!$A$67</c:f>
              <c:strCache>
                <c:ptCount val="1"/>
                <c:pt idx="0">
                  <c:v>Overlapped Model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'com.naturalapps.notas'!$B$61:$Z$61</c:f>
              <c:strCache>
                <c:ptCount val="24"/>
                <c:pt idx="0">
                  <c:v>&lt;intermediate_screen&gt;/&lt;back&gt;</c:v>
                </c:pt>
                <c:pt idx="1">
                  <c:v>&lt;intermediate_screen&gt;/APP_information</c:v>
                </c:pt>
                <c:pt idx="2">
                  <c:v>&lt;intermediate_screen&gt;/Configure</c:v>
                </c:pt>
                <c:pt idx="3">
                  <c:v>&lt;intermediate_screen&gt;/Others</c:v>
                </c:pt>
                <c:pt idx="4">
                  <c:v>APP_Information/&lt;back&gt;</c:v>
                </c:pt>
                <c:pt idx="5">
                  <c:v>APP_Information/Leave_screen</c:v>
                </c:pt>
                <c:pt idx="6">
                  <c:v>Configuration_screen/&lt;back&gt;</c:v>
                </c:pt>
                <c:pt idx="7">
                  <c:v>Configuration_screen/Leave_screen</c:v>
                </c:pt>
                <c:pt idx="8">
                  <c:v>Note/&lt;back&gt;</c:v>
                </c:pt>
                <c:pt idx="9">
                  <c:v>Note/&lt;text&gt;</c:v>
                </c:pt>
                <c:pt idx="10">
                  <c:v>Note/Leave_screen</c:v>
                </c:pt>
                <c:pt idx="11">
                  <c:v>Note/Save_note</c:v>
                </c:pt>
                <c:pt idx="12">
                  <c:v>Note/Select_text_field</c:v>
                </c:pt>
                <c:pt idx="13">
                  <c:v>Note_list/&lt;back&gt;</c:v>
                </c:pt>
                <c:pt idx="14">
                  <c:v>Note_list/&lt;intermediate&gt;</c:v>
                </c:pt>
                <c:pt idx="15">
                  <c:v>Note_list/Create_note</c:v>
                </c:pt>
                <c:pt idx="16">
                  <c:v>Note_list/Leave_screen</c:v>
                </c:pt>
                <c:pt idx="17">
                  <c:v>Note_list/Search_note</c:v>
                </c:pt>
                <c:pt idx="18">
                  <c:v>Save_query/No_and_leave_screen</c:v>
                </c:pt>
                <c:pt idx="19">
                  <c:v>Save_query/Yes_and_leave_screen</c:v>
                </c:pt>
                <c:pt idx="20">
                  <c:v>Search_query/&lt;back&gt;</c:v>
                </c:pt>
                <c:pt idx="21">
                  <c:v>Search_query/&lt;enter&gt;</c:v>
                </c:pt>
                <c:pt idx="22">
                  <c:v>Search_query/&lt;text&gt;</c:v>
                </c:pt>
                <c:pt idx="23">
                  <c:v>Search_query/Leave_screen</c:v>
                </c:pt>
              </c:strCache>
            </c:strRef>
          </c:cat>
          <c:val>
            <c:numRef>
              <c:f>'com.naturalapps.notas'!$B$67:$Z$67</c:f>
              <c:numCache>
                <c:formatCode>0.00%</c:formatCode>
                <c:ptCount val="25"/>
                <c:pt idx="0">
                  <c:v>0.33333333333333331</c:v>
                </c:pt>
                <c:pt idx="1">
                  <c:v>0.22222222222222221</c:v>
                </c:pt>
                <c:pt idx="2">
                  <c:v>0.33333333333333331</c:v>
                </c:pt>
                <c:pt idx="3">
                  <c:v>0.1111111111111111</c:v>
                </c:pt>
                <c:pt idx="4">
                  <c:v>0.8</c:v>
                </c:pt>
                <c:pt idx="5">
                  <c:v>0.2</c:v>
                </c:pt>
                <c:pt idx="6">
                  <c:v>0.6</c:v>
                </c:pt>
                <c:pt idx="7">
                  <c:v>0.4</c:v>
                </c:pt>
                <c:pt idx="8">
                  <c:v>0.24324324324324326</c:v>
                </c:pt>
                <c:pt idx="9">
                  <c:v>0.24324324324324326</c:v>
                </c:pt>
                <c:pt idx="10">
                  <c:v>0.16216216216216217</c:v>
                </c:pt>
                <c:pt idx="11">
                  <c:v>0.1891891891891892</c:v>
                </c:pt>
                <c:pt idx="12">
                  <c:v>0.16216216216216217</c:v>
                </c:pt>
                <c:pt idx="13">
                  <c:v>5.7142857142857141E-2</c:v>
                </c:pt>
                <c:pt idx="14">
                  <c:v>0.22857142857142856</c:v>
                </c:pt>
                <c:pt idx="15">
                  <c:v>0.25714285714285712</c:v>
                </c:pt>
                <c:pt idx="16">
                  <c:v>8.5714285714285715E-2</c:v>
                </c:pt>
                <c:pt idx="17">
                  <c:v>0.37142857142857144</c:v>
                </c:pt>
                <c:pt idx="18">
                  <c:v>0.42857142857142855</c:v>
                </c:pt>
                <c:pt idx="19">
                  <c:v>0.5714285714285714</c:v>
                </c:pt>
                <c:pt idx="20">
                  <c:v>0.16</c:v>
                </c:pt>
                <c:pt idx="21">
                  <c:v>0.24</c:v>
                </c:pt>
                <c:pt idx="22">
                  <c:v>0.44</c:v>
                </c:pt>
                <c:pt idx="23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90420192"/>
        <c:axId val="290420752"/>
        <c:extLst>
          <c:ext xmlns:c15="http://schemas.microsoft.com/office/drawing/2012/chart" uri="{02D57815-91ED-43cb-92C2-25804820EDAC}">
            <c15:filteredBarSeries>
              <c15:ser>
                <c:idx val="1"/>
                <c:order val="2"/>
                <c:tx>
                  <c:strRef>
                    <c:extLst>
                      <c:ext uri="{02D57815-91ED-43cb-92C2-25804820EDAC}">
                        <c15:formulaRef>
                          <c15:sqref>'com.naturalapps.notas'!$A$65</c15:sqref>
                        </c15:formulaRef>
                      </c:ext>
                    </c:extLst>
                    <c:strCache>
                      <c:ptCount val="1"/>
                      <c:pt idx="0">
                        <c:v>single percent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'com.naturalapps.notas'!$B$61:$Z$61</c15:sqref>
                        </c15:formulaRef>
                      </c:ext>
                    </c:extLst>
                    <c:strCache>
                      <c:ptCount val="24"/>
                      <c:pt idx="0">
                        <c:v>&lt;intermediate_screen&gt;/&lt;back&gt;</c:v>
                      </c:pt>
                      <c:pt idx="1">
                        <c:v>&lt;intermediate_screen&gt;/APP_information</c:v>
                      </c:pt>
                      <c:pt idx="2">
                        <c:v>&lt;intermediate_screen&gt;/Configure</c:v>
                      </c:pt>
                      <c:pt idx="3">
                        <c:v>&lt;intermediate_screen&gt;/Others</c:v>
                      </c:pt>
                      <c:pt idx="4">
                        <c:v>APP_Information/&lt;back&gt;</c:v>
                      </c:pt>
                      <c:pt idx="5">
                        <c:v>APP_Information/Leave_screen</c:v>
                      </c:pt>
                      <c:pt idx="6">
                        <c:v>Configuration_screen/&lt;back&gt;</c:v>
                      </c:pt>
                      <c:pt idx="7">
                        <c:v>Configuration_screen/Leave_screen</c:v>
                      </c:pt>
                      <c:pt idx="8">
                        <c:v>Note/&lt;back&gt;</c:v>
                      </c:pt>
                      <c:pt idx="9">
                        <c:v>Note/&lt;text&gt;</c:v>
                      </c:pt>
                      <c:pt idx="10">
                        <c:v>Note/Leave_screen</c:v>
                      </c:pt>
                      <c:pt idx="11">
                        <c:v>Note/Save_note</c:v>
                      </c:pt>
                      <c:pt idx="12">
                        <c:v>Note/Select_text_field</c:v>
                      </c:pt>
                      <c:pt idx="13">
                        <c:v>Note_list/&lt;back&gt;</c:v>
                      </c:pt>
                      <c:pt idx="14">
                        <c:v>Note_list/&lt;intermediate&gt;</c:v>
                      </c:pt>
                      <c:pt idx="15">
                        <c:v>Note_list/Create_note</c:v>
                      </c:pt>
                      <c:pt idx="16">
                        <c:v>Note_list/Leave_screen</c:v>
                      </c:pt>
                      <c:pt idx="17">
                        <c:v>Note_list/Search_note</c:v>
                      </c:pt>
                      <c:pt idx="18">
                        <c:v>Save_query/No_and_leave_screen</c:v>
                      </c:pt>
                      <c:pt idx="19">
                        <c:v>Save_query/Yes_and_leave_screen</c:v>
                      </c:pt>
                      <c:pt idx="20">
                        <c:v>Search_query/&lt;back&gt;</c:v>
                      </c:pt>
                      <c:pt idx="21">
                        <c:v>Search_query/&lt;enter&gt;</c:v>
                      </c:pt>
                      <c:pt idx="22">
                        <c:v>Search_query/&lt;text&gt;</c:v>
                      </c:pt>
                      <c:pt idx="23">
                        <c:v>Search_query/Leave_screen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'com.naturalapps.notas'!$B$65:$Z$65</c15:sqref>
                        </c15:formulaRef>
                      </c:ext>
                    </c:extLst>
                    <c:numCache>
                      <c:formatCode>0.00%</c:formatCode>
                      <c:ptCount val="25"/>
                      <c:pt idx="0">
                        <c:v>0.16666666666666666</c:v>
                      </c:pt>
                      <c:pt idx="1">
                        <c:v>0.33333333333333331</c:v>
                      </c:pt>
                      <c:pt idx="2">
                        <c:v>0.33333333333333331</c:v>
                      </c:pt>
                      <c:pt idx="3">
                        <c:v>0.16666666666666666</c:v>
                      </c:pt>
                      <c:pt idx="4">
                        <c:v>0.5</c:v>
                      </c:pt>
                      <c:pt idx="5">
                        <c:v>0.5</c:v>
                      </c:pt>
                      <c:pt idx="6">
                        <c:v>0.5</c:v>
                      </c:pt>
                      <c:pt idx="7">
                        <c:v>0.5</c:v>
                      </c:pt>
                      <c:pt idx="8">
                        <c:v>0.16666666666666666</c:v>
                      </c:pt>
                      <c:pt idx="9">
                        <c:v>0.33333333333333331</c:v>
                      </c:pt>
                      <c:pt idx="10">
                        <c:v>0.16666666666666666</c:v>
                      </c:pt>
                      <c:pt idx="11">
                        <c:v>0.16666666666666666</c:v>
                      </c:pt>
                      <c:pt idx="12">
                        <c:v>0.16666666666666666</c:v>
                      </c:pt>
                      <c:pt idx="13">
                        <c:v>0.05</c:v>
                      </c:pt>
                      <c:pt idx="14">
                        <c:v>0.3</c:v>
                      </c:pt>
                      <c:pt idx="15">
                        <c:v>0.2</c:v>
                      </c:pt>
                      <c:pt idx="16">
                        <c:v>0.1</c:v>
                      </c:pt>
                      <c:pt idx="17">
                        <c:v>0.35</c:v>
                      </c:pt>
                      <c:pt idx="18">
                        <c:v>0.5</c:v>
                      </c:pt>
                      <c:pt idx="19">
                        <c:v>0.5</c:v>
                      </c:pt>
                      <c:pt idx="20">
                        <c:v>0.18181818181818182</c:v>
                      </c:pt>
                      <c:pt idx="21">
                        <c:v>0.36363636363636365</c:v>
                      </c:pt>
                      <c:pt idx="22">
                        <c:v>0.36363636363636365</c:v>
                      </c:pt>
                      <c:pt idx="23">
                        <c:v>9.0909090909090912E-2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290420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0420752"/>
        <c:crosses val="autoZero"/>
        <c:auto val="1"/>
        <c:lblAlgn val="ctr"/>
        <c:lblOffset val="100"/>
        <c:noMultiLvlLbl val="0"/>
      </c:catAx>
      <c:valAx>
        <c:axId val="290420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0420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Fo File Manager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'com.seazon.fo'!$A$63</c:f>
              <c:strCache>
                <c:ptCount val="1"/>
                <c:pt idx="0">
                  <c:v>Trace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'com.seazon.fo'!$B$61:$Q$61</c:f>
              <c:strCache>
                <c:ptCount val="16"/>
                <c:pt idx="0">
                  <c:v>Folder/&lt;back&gt;</c:v>
                </c:pt>
                <c:pt idx="1">
                  <c:v>Folder/Change_folder</c:v>
                </c:pt>
                <c:pt idx="2">
                  <c:v>Folder/Create_folder</c:v>
                </c:pt>
                <c:pt idx="3">
                  <c:v>Folder/Leave_app</c:v>
                </c:pt>
                <c:pt idx="4">
                  <c:v>Folder/Others</c:v>
                </c:pt>
                <c:pt idx="5">
                  <c:v>Folder/Search_file_or_folder</c:v>
                </c:pt>
                <c:pt idx="6">
                  <c:v>Search_query/&lt;back&gt;</c:v>
                </c:pt>
                <c:pt idx="7">
                  <c:v>Search_query/&lt;text&gt;</c:v>
                </c:pt>
                <c:pt idx="8">
                  <c:v>Search_query/No_and_leave_screen</c:v>
                </c:pt>
                <c:pt idx="9">
                  <c:v>Search_query/Search_file_or_folder</c:v>
                </c:pt>
                <c:pt idx="10">
                  <c:v>Search_query/Yes_and_leave_screen</c:v>
                </c:pt>
                <c:pt idx="11">
                  <c:v>Create_query/&lt;back&gt;</c:v>
                </c:pt>
                <c:pt idx="12">
                  <c:v>Create_query/&lt;text&gt;</c:v>
                </c:pt>
                <c:pt idx="13">
                  <c:v>Create_query/Create_folder</c:v>
                </c:pt>
                <c:pt idx="14">
                  <c:v>Create_query/No_and_leave_screen</c:v>
                </c:pt>
                <c:pt idx="15">
                  <c:v>Create_query/Yes_and_leave_screen</c:v>
                </c:pt>
              </c:strCache>
            </c:strRef>
          </c:cat>
          <c:val>
            <c:numRef>
              <c:f>'com.seazon.fo'!$B$63:$Q$63</c:f>
              <c:numCache>
                <c:formatCode>0.00%</c:formatCode>
                <c:ptCount val="16"/>
                <c:pt idx="0">
                  <c:v>8.4661354581673318E-3</c:v>
                </c:pt>
                <c:pt idx="1">
                  <c:v>0.8127490039840638</c:v>
                </c:pt>
                <c:pt idx="2">
                  <c:v>2.1414342629482074E-2</c:v>
                </c:pt>
                <c:pt idx="3">
                  <c:v>1.2948207171314743E-2</c:v>
                </c:pt>
                <c:pt idx="4">
                  <c:v>4.3326693227091637E-2</c:v>
                </c:pt>
                <c:pt idx="5">
                  <c:v>0.10109561752988049</c:v>
                </c:pt>
                <c:pt idx="6">
                  <c:v>7.4820143884892096E-2</c:v>
                </c:pt>
                <c:pt idx="7">
                  <c:v>0.51942446043165469</c:v>
                </c:pt>
                <c:pt idx="8">
                  <c:v>7.1942446043165464E-2</c:v>
                </c:pt>
                <c:pt idx="9">
                  <c:v>0.24316546762589927</c:v>
                </c:pt>
                <c:pt idx="10">
                  <c:v>9.0647482014388492E-2</c:v>
                </c:pt>
                <c:pt idx="11">
                  <c:v>0.26446280991735538</c:v>
                </c:pt>
                <c:pt idx="12">
                  <c:v>7.43801652892562E-2</c:v>
                </c:pt>
                <c:pt idx="13">
                  <c:v>0.25619834710743805</c:v>
                </c:pt>
                <c:pt idx="14">
                  <c:v>0.23140495867768593</c:v>
                </c:pt>
                <c:pt idx="15">
                  <c:v>0.17355371900826447</c:v>
                </c:pt>
              </c:numCache>
            </c:numRef>
          </c:val>
        </c:ser>
        <c:ser>
          <c:idx val="1"/>
          <c:order val="1"/>
          <c:tx>
            <c:strRef>
              <c:f>'com.seazon.fo'!$A$67</c:f>
              <c:strCache>
                <c:ptCount val="1"/>
                <c:pt idx="0">
                  <c:v>Overlapped Model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'com.seazon.fo'!$B$61:$Q$61</c:f>
              <c:strCache>
                <c:ptCount val="16"/>
                <c:pt idx="0">
                  <c:v>Folder/&lt;back&gt;</c:v>
                </c:pt>
                <c:pt idx="1">
                  <c:v>Folder/Change_folder</c:v>
                </c:pt>
                <c:pt idx="2">
                  <c:v>Folder/Create_folder</c:v>
                </c:pt>
                <c:pt idx="3">
                  <c:v>Folder/Leave_app</c:v>
                </c:pt>
                <c:pt idx="4">
                  <c:v>Folder/Others</c:v>
                </c:pt>
                <c:pt idx="5">
                  <c:v>Folder/Search_file_or_folder</c:v>
                </c:pt>
                <c:pt idx="6">
                  <c:v>Search_query/&lt;back&gt;</c:v>
                </c:pt>
                <c:pt idx="7">
                  <c:v>Search_query/&lt;text&gt;</c:v>
                </c:pt>
                <c:pt idx="8">
                  <c:v>Search_query/No_and_leave_screen</c:v>
                </c:pt>
                <c:pt idx="9">
                  <c:v>Search_query/Search_file_or_folder</c:v>
                </c:pt>
                <c:pt idx="10">
                  <c:v>Search_query/Yes_and_leave_screen</c:v>
                </c:pt>
                <c:pt idx="11">
                  <c:v>Create_query/&lt;back&gt;</c:v>
                </c:pt>
                <c:pt idx="12">
                  <c:v>Create_query/&lt;text&gt;</c:v>
                </c:pt>
                <c:pt idx="13">
                  <c:v>Create_query/Create_folder</c:v>
                </c:pt>
                <c:pt idx="14">
                  <c:v>Create_query/No_and_leave_screen</c:v>
                </c:pt>
                <c:pt idx="15">
                  <c:v>Create_query/Yes_and_leave_screen</c:v>
                </c:pt>
              </c:strCache>
            </c:strRef>
          </c:cat>
          <c:val>
            <c:numRef>
              <c:f>'com.seazon.fo'!$B$67:$Q$67</c:f>
              <c:numCache>
                <c:formatCode>0.00%</c:formatCode>
                <c:ptCount val="16"/>
                <c:pt idx="0">
                  <c:v>0.15555555555555556</c:v>
                </c:pt>
                <c:pt idx="1">
                  <c:v>0.31111111111111112</c:v>
                </c:pt>
                <c:pt idx="2">
                  <c:v>0.26666666666666666</c:v>
                </c:pt>
                <c:pt idx="3">
                  <c:v>2.2222222222222223E-2</c:v>
                </c:pt>
                <c:pt idx="4">
                  <c:v>8.8888888888888892E-2</c:v>
                </c:pt>
                <c:pt idx="5">
                  <c:v>0.15555555555555556</c:v>
                </c:pt>
                <c:pt idx="6">
                  <c:v>7.6923076923076927E-2</c:v>
                </c:pt>
                <c:pt idx="7">
                  <c:v>0.38461538461538464</c:v>
                </c:pt>
                <c:pt idx="8">
                  <c:v>7.6923076923076927E-2</c:v>
                </c:pt>
                <c:pt idx="9">
                  <c:v>0.30769230769230771</c:v>
                </c:pt>
                <c:pt idx="10">
                  <c:v>0.15384615384615385</c:v>
                </c:pt>
                <c:pt idx="11">
                  <c:v>0.27272727272727271</c:v>
                </c:pt>
                <c:pt idx="12">
                  <c:v>9.0909090909090912E-2</c:v>
                </c:pt>
                <c:pt idx="13">
                  <c:v>0.27272727272727271</c:v>
                </c:pt>
                <c:pt idx="14">
                  <c:v>0.18181818181818182</c:v>
                </c:pt>
                <c:pt idx="15">
                  <c:v>0.18181818181818182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90423552"/>
        <c:axId val="290424112"/>
      </c:barChart>
      <c:catAx>
        <c:axId val="290423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0424112"/>
        <c:crosses val="autoZero"/>
        <c:auto val="1"/>
        <c:lblAlgn val="ctr"/>
        <c:lblOffset val="100"/>
        <c:noMultiLvlLbl val="0"/>
      </c:catAx>
      <c:valAx>
        <c:axId val="290424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042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/>
              <a:t>Fo File Manager</a:t>
            </a:r>
            <a:endParaRPr lang="zh-TW" altLang="en-US" sz="1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9.3803356082970135E-2"/>
          <c:y val="7.5941734320316742E-2"/>
          <c:w val="0.86694420107479475"/>
          <c:h val="0.74142258734518895"/>
        </c:manualLayout>
      </c:layout>
      <c:lineChart>
        <c:grouping val="standard"/>
        <c:varyColors val="0"/>
        <c:ser>
          <c:idx val="0"/>
          <c:order val="0"/>
          <c:tx>
            <c:strRef>
              <c:f>log!$C$1</c:f>
              <c:strCache>
                <c:ptCount val="1"/>
                <c:pt idx="0">
                  <c:v>Cumulated Steps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log!$A$2:$A$101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log!$C$2:$C$101</c:f>
              <c:numCache>
                <c:formatCode>General</c:formatCode>
                <c:ptCount val="100"/>
                <c:pt idx="0">
                  <c:v>20</c:v>
                </c:pt>
                <c:pt idx="1">
                  <c:v>40</c:v>
                </c:pt>
                <c:pt idx="2">
                  <c:v>61</c:v>
                </c:pt>
                <c:pt idx="3">
                  <c:v>81</c:v>
                </c:pt>
                <c:pt idx="4">
                  <c:v>101</c:v>
                </c:pt>
                <c:pt idx="5">
                  <c:v>121</c:v>
                </c:pt>
                <c:pt idx="6">
                  <c:v>141</c:v>
                </c:pt>
                <c:pt idx="7">
                  <c:v>161</c:v>
                </c:pt>
                <c:pt idx="8">
                  <c:v>181</c:v>
                </c:pt>
                <c:pt idx="9">
                  <c:v>201</c:v>
                </c:pt>
                <c:pt idx="10">
                  <c:v>221</c:v>
                </c:pt>
                <c:pt idx="11">
                  <c:v>241</c:v>
                </c:pt>
                <c:pt idx="12">
                  <c:v>261</c:v>
                </c:pt>
                <c:pt idx="13">
                  <c:v>282</c:v>
                </c:pt>
                <c:pt idx="14">
                  <c:v>302</c:v>
                </c:pt>
                <c:pt idx="15">
                  <c:v>322</c:v>
                </c:pt>
                <c:pt idx="16">
                  <c:v>342</c:v>
                </c:pt>
                <c:pt idx="17">
                  <c:v>362</c:v>
                </c:pt>
                <c:pt idx="18">
                  <c:v>382</c:v>
                </c:pt>
                <c:pt idx="19">
                  <c:v>402</c:v>
                </c:pt>
                <c:pt idx="20">
                  <c:v>422</c:v>
                </c:pt>
                <c:pt idx="21">
                  <c:v>443</c:v>
                </c:pt>
                <c:pt idx="22">
                  <c:v>463</c:v>
                </c:pt>
                <c:pt idx="23">
                  <c:v>483</c:v>
                </c:pt>
                <c:pt idx="24">
                  <c:v>503</c:v>
                </c:pt>
                <c:pt idx="25">
                  <c:v>523</c:v>
                </c:pt>
                <c:pt idx="26">
                  <c:v>543</c:v>
                </c:pt>
                <c:pt idx="27">
                  <c:v>563</c:v>
                </c:pt>
                <c:pt idx="28">
                  <c:v>583</c:v>
                </c:pt>
                <c:pt idx="29">
                  <c:v>603</c:v>
                </c:pt>
                <c:pt idx="30">
                  <c:v>623</c:v>
                </c:pt>
                <c:pt idx="31">
                  <c:v>643</c:v>
                </c:pt>
                <c:pt idx="32">
                  <c:v>663</c:v>
                </c:pt>
                <c:pt idx="33">
                  <c:v>683</c:v>
                </c:pt>
                <c:pt idx="34">
                  <c:v>703</c:v>
                </c:pt>
                <c:pt idx="35">
                  <c:v>723</c:v>
                </c:pt>
                <c:pt idx="36">
                  <c:v>743</c:v>
                </c:pt>
                <c:pt idx="37">
                  <c:v>764</c:v>
                </c:pt>
                <c:pt idx="38">
                  <c:v>784</c:v>
                </c:pt>
                <c:pt idx="39">
                  <c:v>804</c:v>
                </c:pt>
                <c:pt idx="40">
                  <c:v>824</c:v>
                </c:pt>
                <c:pt idx="41">
                  <c:v>844</c:v>
                </c:pt>
                <c:pt idx="42">
                  <c:v>864</c:v>
                </c:pt>
                <c:pt idx="43">
                  <c:v>884</c:v>
                </c:pt>
                <c:pt idx="44">
                  <c:v>904</c:v>
                </c:pt>
                <c:pt idx="45">
                  <c:v>925</c:v>
                </c:pt>
                <c:pt idx="46">
                  <c:v>945</c:v>
                </c:pt>
                <c:pt idx="47">
                  <c:v>965</c:v>
                </c:pt>
                <c:pt idx="48">
                  <c:v>985</c:v>
                </c:pt>
                <c:pt idx="49">
                  <c:v>1005</c:v>
                </c:pt>
                <c:pt idx="50">
                  <c:v>1025</c:v>
                </c:pt>
                <c:pt idx="51">
                  <c:v>1045</c:v>
                </c:pt>
                <c:pt idx="52">
                  <c:v>1065</c:v>
                </c:pt>
                <c:pt idx="53">
                  <c:v>1086</c:v>
                </c:pt>
                <c:pt idx="54">
                  <c:v>1106</c:v>
                </c:pt>
                <c:pt idx="55">
                  <c:v>1126</c:v>
                </c:pt>
                <c:pt idx="56">
                  <c:v>1147</c:v>
                </c:pt>
                <c:pt idx="57">
                  <c:v>1168</c:v>
                </c:pt>
                <c:pt idx="58">
                  <c:v>1189</c:v>
                </c:pt>
                <c:pt idx="59">
                  <c:v>1209</c:v>
                </c:pt>
                <c:pt idx="60">
                  <c:v>1229</c:v>
                </c:pt>
                <c:pt idx="61">
                  <c:v>1250</c:v>
                </c:pt>
                <c:pt idx="62">
                  <c:v>1271</c:v>
                </c:pt>
                <c:pt idx="63">
                  <c:v>1292</c:v>
                </c:pt>
                <c:pt idx="64">
                  <c:v>1312</c:v>
                </c:pt>
                <c:pt idx="65">
                  <c:v>1332</c:v>
                </c:pt>
                <c:pt idx="66">
                  <c:v>1352</c:v>
                </c:pt>
                <c:pt idx="67">
                  <c:v>1372</c:v>
                </c:pt>
                <c:pt idx="68">
                  <c:v>1392</c:v>
                </c:pt>
                <c:pt idx="69">
                  <c:v>1412</c:v>
                </c:pt>
                <c:pt idx="70">
                  <c:v>1432</c:v>
                </c:pt>
                <c:pt idx="71">
                  <c:v>1452</c:v>
                </c:pt>
                <c:pt idx="72">
                  <c:v>1472</c:v>
                </c:pt>
                <c:pt idx="73">
                  <c:v>1492</c:v>
                </c:pt>
                <c:pt idx="74">
                  <c:v>1512</c:v>
                </c:pt>
                <c:pt idx="75">
                  <c:v>1532</c:v>
                </c:pt>
                <c:pt idx="76">
                  <c:v>1553</c:v>
                </c:pt>
                <c:pt idx="77">
                  <c:v>1573</c:v>
                </c:pt>
                <c:pt idx="78">
                  <c:v>1593</c:v>
                </c:pt>
                <c:pt idx="79">
                  <c:v>1613</c:v>
                </c:pt>
                <c:pt idx="80">
                  <c:v>1633</c:v>
                </c:pt>
                <c:pt idx="81">
                  <c:v>1653</c:v>
                </c:pt>
                <c:pt idx="82">
                  <c:v>1673</c:v>
                </c:pt>
                <c:pt idx="83">
                  <c:v>1693</c:v>
                </c:pt>
                <c:pt idx="84">
                  <c:v>1713</c:v>
                </c:pt>
                <c:pt idx="85">
                  <c:v>1733</c:v>
                </c:pt>
                <c:pt idx="86">
                  <c:v>1753</c:v>
                </c:pt>
                <c:pt idx="87">
                  <c:v>1773</c:v>
                </c:pt>
                <c:pt idx="88">
                  <c:v>1793</c:v>
                </c:pt>
                <c:pt idx="89">
                  <c:v>1813</c:v>
                </c:pt>
                <c:pt idx="90">
                  <c:v>1834</c:v>
                </c:pt>
                <c:pt idx="91">
                  <c:v>1854</c:v>
                </c:pt>
                <c:pt idx="92">
                  <c:v>1874</c:v>
                </c:pt>
                <c:pt idx="93">
                  <c:v>1894</c:v>
                </c:pt>
                <c:pt idx="94">
                  <c:v>1914</c:v>
                </c:pt>
                <c:pt idx="95">
                  <c:v>1934</c:v>
                </c:pt>
                <c:pt idx="96">
                  <c:v>1954</c:v>
                </c:pt>
                <c:pt idx="97">
                  <c:v>1974</c:v>
                </c:pt>
                <c:pt idx="98">
                  <c:v>1994</c:v>
                </c:pt>
                <c:pt idx="99">
                  <c:v>2014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log!$H$1</c:f>
              <c:strCache>
                <c:ptCount val="1"/>
                <c:pt idx="0">
                  <c:v>Random Action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log!$A$2:$A$101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log!$H$2:$H$101</c:f>
              <c:numCache>
                <c:formatCode>General</c:formatCode>
                <c:ptCount val="100"/>
                <c:pt idx="0">
                  <c:v>11</c:v>
                </c:pt>
                <c:pt idx="1">
                  <c:v>30</c:v>
                </c:pt>
                <c:pt idx="2">
                  <c:v>48</c:v>
                </c:pt>
                <c:pt idx="3">
                  <c:v>65</c:v>
                </c:pt>
                <c:pt idx="4">
                  <c:v>72</c:v>
                </c:pt>
                <c:pt idx="5">
                  <c:v>86</c:v>
                </c:pt>
                <c:pt idx="6">
                  <c:v>88</c:v>
                </c:pt>
                <c:pt idx="7">
                  <c:v>101</c:v>
                </c:pt>
                <c:pt idx="8">
                  <c:v>105</c:v>
                </c:pt>
                <c:pt idx="9">
                  <c:v>108</c:v>
                </c:pt>
                <c:pt idx="10">
                  <c:v>112</c:v>
                </c:pt>
                <c:pt idx="11">
                  <c:v>119</c:v>
                </c:pt>
                <c:pt idx="12">
                  <c:v>132</c:v>
                </c:pt>
                <c:pt idx="13">
                  <c:v>139</c:v>
                </c:pt>
                <c:pt idx="14">
                  <c:v>147</c:v>
                </c:pt>
                <c:pt idx="15">
                  <c:v>162</c:v>
                </c:pt>
                <c:pt idx="16">
                  <c:v>176</c:v>
                </c:pt>
                <c:pt idx="17">
                  <c:v>182</c:v>
                </c:pt>
                <c:pt idx="18">
                  <c:v>195</c:v>
                </c:pt>
                <c:pt idx="19">
                  <c:v>203</c:v>
                </c:pt>
                <c:pt idx="20">
                  <c:v>210</c:v>
                </c:pt>
                <c:pt idx="21">
                  <c:v>219</c:v>
                </c:pt>
                <c:pt idx="22">
                  <c:v>223</c:v>
                </c:pt>
                <c:pt idx="23">
                  <c:v>228</c:v>
                </c:pt>
                <c:pt idx="24">
                  <c:v>230</c:v>
                </c:pt>
                <c:pt idx="25">
                  <c:v>246</c:v>
                </c:pt>
                <c:pt idx="26">
                  <c:v>252</c:v>
                </c:pt>
                <c:pt idx="27">
                  <c:v>254</c:v>
                </c:pt>
                <c:pt idx="28">
                  <c:v>266</c:v>
                </c:pt>
                <c:pt idx="29">
                  <c:v>266</c:v>
                </c:pt>
                <c:pt idx="30">
                  <c:v>272</c:v>
                </c:pt>
                <c:pt idx="31">
                  <c:v>285</c:v>
                </c:pt>
                <c:pt idx="32">
                  <c:v>287</c:v>
                </c:pt>
                <c:pt idx="33">
                  <c:v>301</c:v>
                </c:pt>
                <c:pt idx="34">
                  <c:v>312</c:v>
                </c:pt>
                <c:pt idx="35">
                  <c:v>316</c:v>
                </c:pt>
                <c:pt idx="36">
                  <c:v>326</c:v>
                </c:pt>
                <c:pt idx="37">
                  <c:v>336</c:v>
                </c:pt>
                <c:pt idx="38">
                  <c:v>338</c:v>
                </c:pt>
                <c:pt idx="39">
                  <c:v>341</c:v>
                </c:pt>
                <c:pt idx="40">
                  <c:v>351</c:v>
                </c:pt>
                <c:pt idx="41">
                  <c:v>360</c:v>
                </c:pt>
                <c:pt idx="42">
                  <c:v>371</c:v>
                </c:pt>
                <c:pt idx="43">
                  <c:v>384</c:v>
                </c:pt>
                <c:pt idx="44">
                  <c:v>390</c:v>
                </c:pt>
                <c:pt idx="45">
                  <c:v>404</c:v>
                </c:pt>
                <c:pt idx="46">
                  <c:v>415</c:v>
                </c:pt>
                <c:pt idx="47">
                  <c:v>420</c:v>
                </c:pt>
                <c:pt idx="48">
                  <c:v>427</c:v>
                </c:pt>
                <c:pt idx="49">
                  <c:v>442</c:v>
                </c:pt>
                <c:pt idx="50">
                  <c:v>456</c:v>
                </c:pt>
                <c:pt idx="51">
                  <c:v>458</c:v>
                </c:pt>
                <c:pt idx="52">
                  <c:v>470</c:v>
                </c:pt>
                <c:pt idx="53">
                  <c:v>486</c:v>
                </c:pt>
                <c:pt idx="54">
                  <c:v>493</c:v>
                </c:pt>
                <c:pt idx="55">
                  <c:v>500</c:v>
                </c:pt>
                <c:pt idx="56">
                  <c:v>515</c:v>
                </c:pt>
                <c:pt idx="57">
                  <c:v>527</c:v>
                </c:pt>
                <c:pt idx="58">
                  <c:v>537</c:v>
                </c:pt>
                <c:pt idx="59">
                  <c:v>547</c:v>
                </c:pt>
                <c:pt idx="60">
                  <c:v>554</c:v>
                </c:pt>
                <c:pt idx="61">
                  <c:v>572</c:v>
                </c:pt>
                <c:pt idx="62">
                  <c:v>584</c:v>
                </c:pt>
                <c:pt idx="63">
                  <c:v>598</c:v>
                </c:pt>
                <c:pt idx="64">
                  <c:v>617</c:v>
                </c:pt>
                <c:pt idx="65">
                  <c:v>630</c:v>
                </c:pt>
                <c:pt idx="66">
                  <c:v>647</c:v>
                </c:pt>
                <c:pt idx="67">
                  <c:v>662</c:v>
                </c:pt>
                <c:pt idx="68">
                  <c:v>677</c:v>
                </c:pt>
                <c:pt idx="69">
                  <c:v>690</c:v>
                </c:pt>
                <c:pt idx="70">
                  <c:v>699</c:v>
                </c:pt>
                <c:pt idx="71">
                  <c:v>714</c:v>
                </c:pt>
                <c:pt idx="72">
                  <c:v>726</c:v>
                </c:pt>
                <c:pt idx="73">
                  <c:v>732</c:v>
                </c:pt>
                <c:pt idx="74">
                  <c:v>743</c:v>
                </c:pt>
                <c:pt idx="75">
                  <c:v>744</c:v>
                </c:pt>
                <c:pt idx="76">
                  <c:v>744</c:v>
                </c:pt>
                <c:pt idx="77">
                  <c:v>760</c:v>
                </c:pt>
                <c:pt idx="78">
                  <c:v>767</c:v>
                </c:pt>
                <c:pt idx="79">
                  <c:v>784</c:v>
                </c:pt>
                <c:pt idx="80">
                  <c:v>794</c:v>
                </c:pt>
                <c:pt idx="81">
                  <c:v>798</c:v>
                </c:pt>
                <c:pt idx="82">
                  <c:v>802</c:v>
                </c:pt>
                <c:pt idx="83">
                  <c:v>814</c:v>
                </c:pt>
                <c:pt idx="84">
                  <c:v>824</c:v>
                </c:pt>
                <c:pt idx="85">
                  <c:v>843</c:v>
                </c:pt>
                <c:pt idx="86">
                  <c:v>855</c:v>
                </c:pt>
                <c:pt idx="87">
                  <c:v>859</c:v>
                </c:pt>
                <c:pt idx="88">
                  <c:v>868</c:v>
                </c:pt>
                <c:pt idx="89">
                  <c:v>875</c:v>
                </c:pt>
                <c:pt idx="90">
                  <c:v>884</c:v>
                </c:pt>
                <c:pt idx="91">
                  <c:v>900</c:v>
                </c:pt>
                <c:pt idx="92">
                  <c:v>911</c:v>
                </c:pt>
                <c:pt idx="93">
                  <c:v>921</c:v>
                </c:pt>
                <c:pt idx="94">
                  <c:v>933</c:v>
                </c:pt>
                <c:pt idx="95">
                  <c:v>942</c:v>
                </c:pt>
                <c:pt idx="96">
                  <c:v>958</c:v>
                </c:pt>
                <c:pt idx="97">
                  <c:v>974</c:v>
                </c:pt>
                <c:pt idx="98">
                  <c:v>981</c:v>
                </c:pt>
                <c:pt idx="99">
                  <c:v>984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0854688"/>
        <c:axId val="290855248"/>
      </c:lineChart>
      <c:catAx>
        <c:axId val="290854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Trace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0855248"/>
        <c:crosses val="autoZero"/>
        <c:auto val="1"/>
        <c:lblAlgn val="ctr"/>
        <c:lblOffset val="100"/>
        <c:tickLblSkip val="10"/>
        <c:noMultiLvlLbl val="0"/>
      </c:catAx>
      <c:valAx>
        <c:axId val="290855248"/>
        <c:scaling>
          <c:orientation val="minMax"/>
          <c:max val="22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085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/>
              <a:t>Natural</a:t>
            </a:r>
            <a:r>
              <a:rPr lang="en-US" altLang="zh-TW" sz="1800" baseline="0"/>
              <a:t> Notes</a:t>
            </a:r>
            <a:endParaRPr lang="zh-TW" altLang="en-US" sz="1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9.2849190327008863E-2"/>
          <c:y val="7.322710956802625E-2"/>
          <c:w val="0.87628445040315173"/>
          <c:h val="0.74920009413549138"/>
        </c:manualLayout>
      </c:layout>
      <c:lineChart>
        <c:grouping val="standard"/>
        <c:varyColors val="0"/>
        <c:ser>
          <c:idx val="0"/>
          <c:order val="0"/>
          <c:tx>
            <c:strRef>
              <c:f>log!$C$1</c:f>
              <c:strCache>
                <c:ptCount val="1"/>
                <c:pt idx="0">
                  <c:v>Cumulated Steps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log!$A$2:$A$101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log!$C$2:$C$101</c:f>
              <c:numCache>
                <c:formatCode>General</c:formatCode>
                <c:ptCount val="100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  <c:pt idx="15">
                  <c:v>320</c:v>
                </c:pt>
                <c:pt idx="16">
                  <c:v>340</c:v>
                </c:pt>
                <c:pt idx="17">
                  <c:v>360</c:v>
                </c:pt>
                <c:pt idx="18">
                  <c:v>380</c:v>
                </c:pt>
                <c:pt idx="19">
                  <c:v>400</c:v>
                </c:pt>
                <c:pt idx="20">
                  <c:v>420</c:v>
                </c:pt>
                <c:pt idx="21">
                  <c:v>440</c:v>
                </c:pt>
                <c:pt idx="22">
                  <c:v>460</c:v>
                </c:pt>
                <c:pt idx="23">
                  <c:v>480</c:v>
                </c:pt>
                <c:pt idx="24">
                  <c:v>500</c:v>
                </c:pt>
                <c:pt idx="25">
                  <c:v>520</c:v>
                </c:pt>
                <c:pt idx="26">
                  <c:v>540</c:v>
                </c:pt>
                <c:pt idx="27">
                  <c:v>560</c:v>
                </c:pt>
                <c:pt idx="28">
                  <c:v>580</c:v>
                </c:pt>
                <c:pt idx="29">
                  <c:v>600</c:v>
                </c:pt>
                <c:pt idx="30">
                  <c:v>620</c:v>
                </c:pt>
                <c:pt idx="31">
                  <c:v>640</c:v>
                </c:pt>
                <c:pt idx="32">
                  <c:v>660</c:v>
                </c:pt>
                <c:pt idx="33">
                  <c:v>680</c:v>
                </c:pt>
                <c:pt idx="34">
                  <c:v>700</c:v>
                </c:pt>
                <c:pt idx="35">
                  <c:v>720</c:v>
                </c:pt>
                <c:pt idx="36">
                  <c:v>740</c:v>
                </c:pt>
                <c:pt idx="37">
                  <c:v>760</c:v>
                </c:pt>
                <c:pt idx="38">
                  <c:v>780</c:v>
                </c:pt>
                <c:pt idx="39">
                  <c:v>800</c:v>
                </c:pt>
                <c:pt idx="40">
                  <c:v>820</c:v>
                </c:pt>
                <c:pt idx="41">
                  <c:v>840</c:v>
                </c:pt>
                <c:pt idx="42">
                  <c:v>860</c:v>
                </c:pt>
                <c:pt idx="43">
                  <c:v>880</c:v>
                </c:pt>
                <c:pt idx="44">
                  <c:v>900</c:v>
                </c:pt>
                <c:pt idx="45">
                  <c:v>920</c:v>
                </c:pt>
                <c:pt idx="46">
                  <c:v>940</c:v>
                </c:pt>
                <c:pt idx="47">
                  <c:v>960</c:v>
                </c:pt>
                <c:pt idx="48">
                  <c:v>980</c:v>
                </c:pt>
                <c:pt idx="49">
                  <c:v>1000</c:v>
                </c:pt>
                <c:pt idx="50">
                  <c:v>1020</c:v>
                </c:pt>
                <c:pt idx="51">
                  <c:v>1040</c:v>
                </c:pt>
                <c:pt idx="52">
                  <c:v>1060</c:v>
                </c:pt>
                <c:pt idx="53">
                  <c:v>1080</c:v>
                </c:pt>
                <c:pt idx="54">
                  <c:v>1100</c:v>
                </c:pt>
                <c:pt idx="55">
                  <c:v>1120</c:v>
                </c:pt>
                <c:pt idx="56">
                  <c:v>1140</c:v>
                </c:pt>
                <c:pt idx="57">
                  <c:v>1160</c:v>
                </c:pt>
                <c:pt idx="58">
                  <c:v>1180</c:v>
                </c:pt>
                <c:pt idx="59">
                  <c:v>1200</c:v>
                </c:pt>
                <c:pt idx="60">
                  <c:v>1220</c:v>
                </c:pt>
                <c:pt idx="61">
                  <c:v>1240</c:v>
                </c:pt>
                <c:pt idx="62">
                  <c:v>1260</c:v>
                </c:pt>
                <c:pt idx="63">
                  <c:v>1280</c:v>
                </c:pt>
                <c:pt idx="64">
                  <c:v>1300</c:v>
                </c:pt>
                <c:pt idx="65">
                  <c:v>1320</c:v>
                </c:pt>
                <c:pt idx="66">
                  <c:v>1340</c:v>
                </c:pt>
                <c:pt idx="67">
                  <c:v>1360</c:v>
                </c:pt>
                <c:pt idx="68">
                  <c:v>1380</c:v>
                </c:pt>
                <c:pt idx="69">
                  <c:v>1400</c:v>
                </c:pt>
                <c:pt idx="70">
                  <c:v>1420</c:v>
                </c:pt>
                <c:pt idx="71">
                  <c:v>1440</c:v>
                </c:pt>
                <c:pt idx="72">
                  <c:v>1460</c:v>
                </c:pt>
                <c:pt idx="73">
                  <c:v>1480</c:v>
                </c:pt>
                <c:pt idx="74">
                  <c:v>1500</c:v>
                </c:pt>
                <c:pt idx="75">
                  <c:v>1520</c:v>
                </c:pt>
                <c:pt idx="76">
                  <c:v>1540</c:v>
                </c:pt>
                <c:pt idx="77">
                  <c:v>1560</c:v>
                </c:pt>
                <c:pt idx="78">
                  <c:v>1580</c:v>
                </c:pt>
                <c:pt idx="79">
                  <c:v>1600</c:v>
                </c:pt>
                <c:pt idx="80">
                  <c:v>1620</c:v>
                </c:pt>
                <c:pt idx="81">
                  <c:v>1640</c:v>
                </c:pt>
                <c:pt idx="82">
                  <c:v>1660</c:v>
                </c:pt>
                <c:pt idx="83">
                  <c:v>1680</c:v>
                </c:pt>
                <c:pt idx="84">
                  <c:v>1700</c:v>
                </c:pt>
                <c:pt idx="85">
                  <c:v>1720</c:v>
                </c:pt>
                <c:pt idx="86">
                  <c:v>1740</c:v>
                </c:pt>
                <c:pt idx="87">
                  <c:v>1760</c:v>
                </c:pt>
                <c:pt idx="88">
                  <c:v>1780</c:v>
                </c:pt>
                <c:pt idx="89">
                  <c:v>1800</c:v>
                </c:pt>
                <c:pt idx="90">
                  <c:v>1820</c:v>
                </c:pt>
                <c:pt idx="91">
                  <c:v>1840</c:v>
                </c:pt>
                <c:pt idx="92">
                  <c:v>1860</c:v>
                </c:pt>
                <c:pt idx="93">
                  <c:v>1880</c:v>
                </c:pt>
                <c:pt idx="94">
                  <c:v>1900</c:v>
                </c:pt>
                <c:pt idx="95">
                  <c:v>1920</c:v>
                </c:pt>
                <c:pt idx="96">
                  <c:v>1940</c:v>
                </c:pt>
                <c:pt idx="97">
                  <c:v>1960</c:v>
                </c:pt>
                <c:pt idx="98">
                  <c:v>1980</c:v>
                </c:pt>
                <c:pt idx="99">
                  <c:v>2000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log!$H$1</c:f>
              <c:strCache>
                <c:ptCount val="1"/>
                <c:pt idx="0">
                  <c:v>Random Action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log!$A$2:$A$101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log!$H$2:$H$101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12</c:v>
                </c:pt>
                <c:pt idx="31">
                  <c:v>12</c:v>
                </c:pt>
                <c:pt idx="32">
                  <c:v>13</c:v>
                </c:pt>
                <c:pt idx="33">
                  <c:v>13</c:v>
                </c:pt>
                <c:pt idx="34">
                  <c:v>14</c:v>
                </c:pt>
                <c:pt idx="35">
                  <c:v>14</c:v>
                </c:pt>
                <c:pt idx="36">
                  <c:v>14</c:v>
                </c:pt>
                <c:pt idx="37">
                  <c:v>14</c:v>
                </c:pt>
                <c:pt idx="38">
                  <c:v>15</c:v>
                </c:pt>
                <c:pt idx="39">
                  <c:v>15</c:v>
                </c:pt>
                <c:pt idx="40">
                  <c:v>15</c:v>
                </c:pt>
                <c:pt idx="41">
                  <c:v>15</c:v>
                </c:pt>
                <c:pt idx="42">
                  <c:v>19</c:v>
                </c:pt>
                <c:pt idx="43">
                  <c:v>20</c:v>
                </c:pt>
                <c:pt idx="44">
                  <c:v>21</c:v>
                </c:pt>
                <c:pt idx="45">
                  <c:v>21</c:v>
                </c:pt>
                <c:pt idx="46">
                  <c:v>23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29</c:v>
                </c:pt>
                <c:pt idx="51">
                  <c:v>29</c:v>
                </c:pt>
                <c:pt idx="52">
                  <c:v>30</c:v>
                </c:pt>
                <c:pt idx="53">
                  <c:v>30</c:v>
                </c:pt>
                <c:pt idx="54">
                  <c:v>30</c:v>
                </c:pt>
                <c:pt idx="55">
                  <c:v>31</c:v>
                </c:pt>
                <c:pt idx="56">
                  <c:v>37</c:v>
                </c:pt>
                <c:pt idx="57">
                  <c:v>38</c:v>
                </c:pt>
                <c:pt idx="58">
                  <c:v>40</c:v>
                </c:pt>
                <c:pt idx="59">
                  <c:v>40</c:v>
                </c:pt>
                <c:pt idx="60">
                  <c:v>40</c:v>
                </c:pt>
                <c:pt idx="61">
                  <c:v>40</c:v>
                </c:pt>
                <c:pt idx="62">
                  <c:v>40</c:v>
                </c:pt>
                <c:pt idx="63">
                  <c:v>40</c:v>
                </c:pt>
                <c:pt idx="64">
                  <c:v>41</c:v>
                </c:pt>
                <c:pt idx="65">
                  <c:v>42</c:v>
                </c:pt>
                <c:pt idx="66">
                  <c:v>42</c:v>
                </c:pt>
                <c:pt idx="67">
                  <c:v>42</c:v>
                </c:pt>
                <c:pt idx="68">
                  <c:v>42</c:v>
                </c:pt>
                <c:pt idx="69">
                  <c:v>42</c:v>
                </c:pt>
                <c:pt idx="70">
                  <c:v>42</c:v>
                </c:pt>
                <c:pt idx="71">
                  <c:v>42</c:v>
                </c:pt>
                <c:pt idx="72">
                  <c:v>42</c:v>
                </c:pt>
                <c:pt idx="73">
                  <c:v>42</c:v>
                </c:pt>
                <c:pt idx="74">
                  <c:v>42</c:v>
                </c:pt>
                <c:pt idx="75">
                  <c:v>45</c:v>
                </c:pt>
                <c:pt idx="76">
                  <c:v>45</c:v>
                </c:pt>
                <c:pt idx="77">
                  <c:v>45</c:v>
                </c:pt>
                <c:pt idx="78">
                  <c:v>46</c:v>
                </c:pt>
                <c:pt idx="79">
                  <c:v>46</c:v>
                </c:pt>
                <c:pt idx="80">
                  <c:v>46</c:v>
                </c:pt>
                <c:pt idx="81">
                  <c:v>46</c:v>
                </c:pt>
                <c:pt idx="82">
                  <c:v>46</c:v>
                </c:pt>
                <c:pt idx="83">
                  <c:v>46</c:v>
                </c:pt>
                <c:pt idx="84">
                  <c:v>47</c:v>
                </c:pt>
                <c:pt idx="85">
                  <c:v>48</c:v>
                </c:pt>
                <c:pt idx="86">
                  <c:v>49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51</c:v>
                </c:pt>
                <c:pt idx="94">
                  <c:v>51</c:v>
                </c:pt>
                <c:pt idx="95">
                  <c:v>51</c:v>
                </c:pt>
                <c:pt idx="96">
                  <c:v>51</c:v>
                </c:pt>
                <c:pt idx="97">
                  <c:v>52</c:v>
                </c:pt>
                <c:pt idx="98">
                  <c:v>52</c:v>
                </c:pt>
                <c:pt idx="99">
                  <c:v>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1031472"/>
        <c:axId val="291032032"/>
      </c:lineChart>
      <c:catAx>
        <c:axId val="291031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Trace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1032032"/>
        <c:crosses val="autoZero"/>
        <c:auto val="1"/>
        <c:lblAlgn val="ctr"/>
        <c:lblOffset val="100"/>
        <c:tickLblSkip val="10"/>
        <c:noMultiLvlLbl val="0"/>
      </c:catAx>
      <c:valAx>
        <c:axId val="291032032"/>
        <c:scaling>
          <c:orientation val="minMax"/>
          <c:max val="22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103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82097-6B82-4BAE-AF18-44D9CD2F8609}" type="datetimeFigureOut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E41A6-2CA0-4774-8143-F69184C1E9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812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36E8D-D8B5-4217-938C-336CC8650A1F}" type="datetimeFigureOut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9DD1B-4474-4972-991D-5B9AC0818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0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9DD1B-4474-4972-991D-5B9AC081812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39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9DD1B-4474-4972-991D-5B9AC081812B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23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D7B0-7FF4-40FE-B234-FA8972C58436}" type="datetime1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00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8B29-F6C9-4464-98C8-27B5CE40AF88}" type="datetime1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5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57C4-8A7A-49E9-A729-6968273F79E0}" type="datetime1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46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DE7D-52E6-4AF4-95D2-5C8CC82E4C65}" type="datetime1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51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1F04-2600-4E53-B816-A36408A2789D}" type="datetime1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04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46913"/>
            <a:ext cx="4526280" cy="46780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746913"/>
            <a:ext cx="4480561" cy="46780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718-1966-40C3-8EE4-BE3F9B602067}" type="datetime1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77672" y="122828"/>
            <a:ext cx="824324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78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672" y="1846052"/>
            <a:ext cx="4048608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72" y="2582335"/>
            <a:ext cx="4048608" cy="3641044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39" y="1846052"/>
            <a:ext cx="4057479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3"/>
            <a:ext cx="4057478" cy="364104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637A-52E3-4B1C-AB1A-052FBDADF30E}" type="datetime1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77672" y="122828"/>
            <a:ext cx="824324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92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E52-8369-4A19-91BA-7C54C27FC2A6}" type="datetime1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549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420C-990D-4EF1-8F72-4A736C032385}" type="datetime1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28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02398C8-B044-4EEE-85CE-193950134225}" type="datetime1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9A818B-E0FE-4115-A2DB-A9A991A39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91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AB8F-6283-4F87-A3E5-2C78C68BFF82}" type="datetime1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620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672" y="122828"/>
            <a:ext cx="824324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672" y="1804331"/>
            <a:ext cx="8243247" cy="44620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437C0A-1B49-40A6-9CCA-09C80DD0ABD3}" type="datetimeFigureOut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24950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fld id="{2B9A818B-E0FE-4115-A2DB-A9A991A39DD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4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800" dirty="0" smtClean="0"/>
              <a:t>Techniques and Tools for Android Application Testing with Common Sense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resenter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uan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en-US" altLang="zh-TW" cap="none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ong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L</a:t>
            </a:r>
            <a: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uo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dvisor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cap="none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en-US" altLang="zh-TW" cap="none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</a:t>
            </a:r>
            <a: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Ph.D.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48" y="4988376"/>
            <a:ext cx="1508556" cy="120684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Sense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i="1" dirty="0" smtClean="0"/>
              <a:t>“The </a:t>
            </a:r>
            <a:r>
              <a:rPr lang="en-US" altLang="zh-TW" sz="2400" i="1" dirty="0"/>
              <a:t>basic level of practical knowledge and judgment that we all need to help us live in a reasonable and safe </a:t>
            </a:r>
            <a:r>
              <a:rPr lang="en-US" altLang="zh-TW" sz="2400" i="1" dirty="0" smtClean="0"/>
              <a:t>way.”</a:t>
            </a:r>
          </a:p>
          <a:p>
            <a:pPr algn="r"/>
            <a:r>
              <a:rPr lang="en-US" altLang="zh-TW" i="1" dirty="0" smtClean="0"/>
              <a:t>—</a:t>
            </a:r>
            <a:r>
              <a:rPr lang="en-US" altLang="zh-TW" dirty="0" smtClean="0"/>
              <a:t>Cambridge Dictionaries</a:t>
            </a:r>
          </a:p>
          <a:p>
            <a:r>
              <a:rPr lang="en-US" altLang="zh-TW" sz="2400" dirty="0" smtClean="0"/>
              <a:t>Understanding of an application or a kind of applications.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06" y="3802739"/>
            <a:ext cx="1186620" cy="11866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" t="3795" r="4008" b="3065"/>
          <a:stretch/>
        </p:blipFill>
        <p:spPr>
          <a:xfrm>
            <a:off x="3192480" y="5112045"/>
            <a:ext cx="1198103" cy="120415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345253" y="4276453"/>
            <a:ext cx="2654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Social Media</a:t>
            </a:r>
          </a:p>
          <a:p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Find friends</a:t>
            </a:r>
            <a:endParaRPr lang="zh-TW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Share articles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Post photos </a:t>
            </a:r>
          </a:p>
        </p:txBody>
      </p:sp>
    </p:spTree>
    <p:extLst>
      <p:ext uri="{BB962C8B-B14F-4D97-AF65-F5344CB8AC3E}">
        <p14:creationId xmlns:p14="http://schemas.microsoft.com/office/powerpoint/2010/main" val="30864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Common Sense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Semantic Network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14" y="1939133"/>
            <a:ext cx="6468130" cy="3605187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642391" y="5765195"/>
            <a:ext cx="5766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Source: https</a:t>
            </a:r>
            <a:r>
              <a:rPr lang="en-US" altLang="zh-TW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://en.wikipedia.org/?title=Semantic_network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30604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Common Sense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Event-Flow Graph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7" y="1936795"/>
            <a:ext cx="8029575" cy="355282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00400" y="5529664"/>
            <a:ext cx="5821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Atif Memon, Mary </a:t>
            </a:r>
            <a:r>
              <a:rPr lang="en-US" altLang="zh-TW" i="1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Soffa</a:t>
            </a:r>
            <a:r>
              <a:rPr lang="en-US" altLang="zh-TW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Martha Pollack, (2001) </a:t>
            </a:r>
            <a:endParaRPr lang="en-US" altLang="zh-TW" i="1" kern="1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i="1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“Coverage </a:t>
            </a:r>
            <a:r>
              <a:rPr lang="en-US" altLang="zh-TW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Criteria for GUI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Testing”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255694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Sense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Directed graphical structure</a:t>
            </a:r>
          </a:p>
          <a:p>
            <a:pPr lvl="1"/>
            <a:r>
              <a:rPr lang="en-US" altLang="zh-TW" sz="2000" dirty="0" smtClean="0"/>
              <a:t>Node: a meaning of a screen</a:t>
            </a:r>
          </a:p>
          <a:p>
            <a:pPr lvl="1"/>
            <a:r>
              <a:rPr lang="en-US" altLang="zh-TW" sz="2000" dirty="0" smtClean="0"/>
              <a:t>Edge: a meaning of an action</a:t>
            </a:r>
          </a:p>
          <a:p>
            <a:pPr lvl="1"/>
            <a:r>
              <a:rPr lang="en-US" altLang="zh-TW" sz="2000" dirty="0" smtClean="0"/>
              <a:t>Weight: a quantized value of the importance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917861" y="3959868"/>
            <a:ext cx="1672281" cy="85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Note List: 10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513824" y="5047349"/>
            <a:ext cx="1672281" cy="85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Note:</a:t>
            </a:r>
          </a:p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5" idx="5"/>
            <a:endCxn id="6" idx="1"/>
          </p:cNvCxnSpPr>
          <p:nvPr/>
        </p:nvCxnSpPr>
        <p:spPr>
          <a:xfrm>
            <a:off x="2345242" y="4691137"/>
            <a:ext cx="1413482" cy="4816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090906" y="474696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Open </a:t>
            </a:r>
            <a:br>
              <a:rPr lang="en-US" altLang="zh-TW" dirty="0" smtClean="0"/>
            </a:br>
            <a:r>
              <a:rPr lang="en-US" altLang="zh-TW" dirty="0" smtClean="0"/>
              <a:t>         Note: 7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5826495" y="3959868"/>
            <a:ext cx="2413687" cy="856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Configuration:</a:t>
            </a:r>
          </a:p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cxnSp>
        <p:nvCxnSpPr>
          <p:cNvPr id="35" name="直線單箭頭接點 34"/>
          <p:cNvCxnSpPr>
            <a:stCxn id="5" idx="6"/>
            <a:endCxn id="22" idx="2"/>
          </p:cNvCxnSpPr>
          <p:nvPr/>
        </p:nvCxnSpPr>
        <p:spPr>
          <a:xfrm>
            <a:off x="2590142" y="4388236"/>
            <a:ext cx="32363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755691" y="4012911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Configure: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77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Common Sense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Overlap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8364" y="1845734"/>
            <a:ext cx="8679975" cy="640864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To present a common sense of multiple applications, we combine the common sense of each application.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16181" y="3083953"/>
            <a:ext cx="1625236" cy="5349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Note List: 10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730154" y="3083953"/>
            <a:ext cx="1449363" cy="5349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Search: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線單箭頭接點 11"/>
          <p:cNvCxnSpPr>
            <a:stCxn id="7" idx="6"/>
            <a:endCxn id="17" idx="2"/>
          </p:cNvCxnSpPr>
          <p:nvPr/>
        </p:nvCxnSpPr>
        <p:spPr>
          <a:xfrm>
            <a:off x="2141417" y="3351438"/>
            <a:ext cx="58873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516180" y="5111129"/>
            <a:ext cx="1625237" cy="565503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Note List: 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730154" y="4642404"/>
            <a:ext cx="1314695" cy="565503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Note: 5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1" name="直線單箭頭接點 40"/>
          <p:cNvCxnSpPr>
            <a:stCxn id="37" idx="7"/>
            <a:endCxn id="39" idx="2"/>
          </p:cNvCxnSpPr>
          <p:nvPr/>
        </p:nvCxnSpPr>
        <p:spPr>
          <a:xfrm flipV="1">
            <a:off x="1903407" y="4925156"/>
            <a:ext cx="826747" cy="268789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2730154" y="5518663"/>
            <a:ext cx="1314696" cy="565503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Send: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4" name="直線單箭頭接點 43"/>
          <p:cNvCxnSpPr>
            <a:stCxn id="39" idx="4"/>
            <a:endCxn id="43" idx="0"/>
          </p:cNvCxnSpPr>
          <p:nvPr/>
        </p:nvCxnSpPr>
        <p:spPr>
          <a:xfrm>
            <a:off x="3387502" y="5207907"/>
            <a:ext cx="0" cy="31075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070411" y="3675295"/>
            <a:ext cx="1885003" cy="643944"/>
          </a:xfrm>
          <a:prstGeom prst="ellipse">
            <a:avLst/>
          </a:prstGeom>
          <a:solidFill>
            <a:srgbClr val="A803DB"/>
          </a:solidFill>
          <a:ln>
            <a:solidFill>
              <a:srgbClr val="A80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Note List: 15</a:t>
            </a:r>
            <a:endParaRPr lang="zh-TW" altLang="en-US" dirty="0"/>
          </a:p>
        </p:txBody>
      </p:sp>
      <p:sp>
        <p:nvSpPr>
          <p:cNvPr id="48" name="橢圓 47"/>
          <p:cNvSpPr/>
          <p:nvPr/>
        </p:nvSpPr>
        <p:spPr>
          <a:xfrm>
            <a:off x="7401139" y="4256761"/>
            <a:ext cx="1300767" cy="643944"/>
          </a:xfrm>
          <a:prstGeom prst="ellipse">
            <a:avLst/>
          </a:prstGeom>
          <a:solidFill>
            <a:srgbClr val="A803DB"/>
          </a:solidFill>
          <a:ln>
            <a:solidFill>
              <a:srgbClr val="A80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Note: 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9" name="橢圓 48"/>
          <p:cNvSpPr/>
          <p:nvPr/>
        </p:nvSpPr>
        <p:spPr>
          <a:xfrm>
            <a:off x="7401139" y="2989488"/>
            <a:ext cx="1542013" cy="643944"/>
          </a:xfrm>
          <a:prstGeom prst="ellipse">
            <a:avLst/>
          </a:prstGeom>
          <a:solidFill>
            <a:srgbClr val="A803DB"/>
          </a:solidFill>
          <a:ln>
            <a:solidFill>
              <a:srgbClr val="A80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Search: 3</a:t>
            </a:r>
            <a:endParaRPr lang="zh-TW" altLang="en-US" dirty="0"/>
          </a:p>
        </p:txBody>
      </p:sp>
      <p:cxnSp>
        <p:nvCxnSpPr>
          <p:cNvPr id="50" name="直線單箭頭接點 49"/>
          <p:cNvCxnSpPr>
            <a:stCxn id="47" idx="5"/>
            <a:endCxn id="48" idx="2"/>
          </p:cNvCxnSpPr>
          <p:nvPr/>
        </p:nvCxnSpPr>
        <p:spPr>
          <a:xfrm>
            <a:off x="6679362" y="4224936"/>
            <a:ext cx="721777" cy="353797"/>
          </a:xfrm>
          <a:prstGeom prst="straightConnector1">
            <a:avLst/>
          </a:prstGeom>
          <a:ln w="28575">
            <a:solidFill>
              <a:srgbClr val="A80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47" idx="7"/>
            <a:endCxn id="49" idx="2"/>
          </p:cNvCxnSpPr>
          <p:nvPr/>
        </p:nvCxnSpPr>
        <p:spPr>
          <a:xfrm flipV="1">
            <a:off x="6679362" y="3311460"/>
            <a:ext cx="721777" cy="458138"/>
          </a:xfrm>
          <a:prstGeom prst="straightConnector1">
            <a:avLst/>
          </a:prstGeom>
          <a:ln w="28575">
            <a:solidFill>
              <a:srgbClr val="A80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7401138" y="5348013"/>
            <a:ext cx="1300768" cy="643944"/>
          </a:xfrm>
          <a:prstGeom prst="ellipse">
            <a:avLst/>
          </a:prstGeom>
          <a:solidFill>
            <a:srgbClr val="A803DB"/>
          </a:solidFill>
          <a:ln>
            <a:solidFill>
              <a:srgbClr val="A80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Send: 3</a:t>
            </a:r>
            <a:endParaRPr lang="zh-TW" altLang="en-US" dirty="0"/>
          </a:p>
        </p:txBody>
      </p:sp>
      <p:cxnSp>
        <p:nvCxnSpPr>
          <p:cNvPr id="60" name="直線單箭頭接點 59"/>
          <p:cNvCxnSpPr>
            <a:stCxn id="48" idx="4"/>
            <a:endCxn id="52" idx="0"/>
          </p:cNvCxnSpPr>
          <p:nvPr/>
        </p:nvCxnSpPr>
        <p:spPr>
          <a:xfrm flipH="1">
            <a:off x="8051522" y="4900705"/>
            <a:ext cx="1" cy="447308"/>
          </a:xfrm>
          <a:prstGeom prst="straightConnector1">
            <a:avLst/>
          </a:prstGeom>
          <a:ln w="28575">
            <a:solidFill>
              <a:srgbClr val="A803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330225" y="3548830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/>
              <a:t>+</a:t>
            </a:r>
            <a:endParaRPr lang="zh-TW" altLang="en-US" sz="7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53826" y="3786284"/>
            <a:ext cx="787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ym typeface="Wingdings" panose="05000000000000000000" pitchFamily="2" charset="2"/>
              </a:rPr>
              <a:t>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004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Common Sense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6"/>
          <a:stretch/>
        </p:blipFill>
        <p:spPr>
          <a:xfrm>
            <a:off x="0" y="1787857"/>
            <a:ext cx="9144000" cy="4637093"/>
          </a:xfrm>
        </p:spPr>
      </p:pic>
    </p:spTree>
    <p:extLst>
      <p:ext uri="{BB962C8B-B14F-4D97-AF65-F5344CB8AC3E}">
        <p14:creationId xmlns:p14="http://schemas.microsoft.com/office/powerpoint/2010/main" val="33638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Normalized Term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000" dirty="0" smtClean="0"/>
          </a:p>
          <a:p>
            <a:r>
              <a:rPr lang="en-US" altLang="zh-TW" sz="2400" dirty="0" smtClean="0"/>
              <a:t>Map different words and phrases into a normalized term.</a:t>
            </a:r>
            <a:endParaRPr lang="en-US" altLang="zh-TW" sz="2400" dirty="0"/>
          </a:p>
          <a:p>
            <a:pPr lvl="1"/>
            <a:r>
              <a:rPr lang="en-US" altLang="zh-TW" sz="2000" dirty="0" smtClean="0"/>
              <a:t>“Create ZIP”, “Archive”, “</a:t>
            </a:r>
            <a:r>
              <a:rPr lang="zh-TW" altLang="en-US" sz="2000" dirty="0" smtClean="0"/>
              <a:t>壓縮</a:t>
            </a:r>
            <a:r>
              <a:rPr lang="en-US" altLang="zh-TW" sz="2000" dirty="0" smtClean="0"/>
              <a:t>”, etc.</a:t>
            </a:r>
            <a:r>
              <a:rPr lang="en-US" altLang="zh-TW" sz="2000" dirty="0" smtClean="0">
                <a:sym typeface="Wingdings" panose="05000000000000000000" pitchFamily="2" charset="2"/>
              </a:rPr>
              <a:t>“Compress”</a:t>
            </a:r>
          </a:p>
          <a:p>
            <a:pPr lvl="1"/>
            <a:endParaRPr lang="en-US" altLang="zh-TW" sz="2000" dirty="0">
              <a:sym typeface="Wingdings" panose="05000000000000000000" pitchFamily="2" charset="2"/>
            </a:endParaRPr>
          </a:p>
          <a:p>
            <a:r>
              <a:rPr lang="en-US" altLang="zh-TW" sz="2400" dirty="0" smtClean="0">
                <a:sym typeface="Wingdings" panose="05000000000000000000" pitchFamily="2" charset="2"/>
              </a:rPr>
              <a:t>Define sets of normalized terms </a:t>
            </a:r>
          </a:p>
          <a:p>
            <a:pPr lvl="1"/>
            <a:r>
              <a:rPr lang="en-US" altLang="zh-TW" sz="2200" dirty="0">
                <a:sym typeface="Wingdings" panose="05000000000000000000" pitchFamily="2" charset="2"/>
              </a:rPr>
              <a:t>F</a:t>
            </a:r>
            <a:r>
              <a:rPr lang="en-US" altLang="zh-TW" sz="2200" dirty="0" smtClean="0">
                <a:sym typeface="Wingdings" panose="05000000000000000000" pitchFamily="2" charset="2"/>
              </a:rPr>
              <a:t>or each kind of applications</a:t>
            </a:r>
          </a:p>
          <a:p>
            <a:pPr lvl="1"/>
            <a:r>
              <a:rPr lang="en-US" altLang="zh-TW" sz="2200" dirty="0" smtClean="0">
                <a:sym typeface="Wingdings" panose="05000000000000000000" pitchFamily="2" charset="2"/>
              </a:rPr>
              <a:t>For general functionalities and UI template.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9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SpecElicitor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0252" y="1804331"/>
            <a:ext cx="8557146" cy="4462060"/>
          </a:xfrm>
        </p:spPr>
        <p:txBody>
          <a:bodyPr>
            <a:normAutofit/>
          </a:bodyPr>
          <a:lstStyle/>
          <a:p>
            <a:endParaRPr lang="en-US" altLang="zh-TW" sz="2400" dirty="0" smtClean="0"/>
          </a:p>
          <a:p>
            <a:r>
              <a:rPr lang="en-US" altLang="zh-TW" sz="2400" dirty="0" smtClean="0"/>
              <a:t>A GUI tool to efficiently extract human concepts from an application.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A middleman between an application and a tester.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Producing a common sense model after a number of operations.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93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SpecElicitor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Flow Chart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流程圖: 結束點 3"/>
          <p:cNvSpPr/>
          <p:nvPr/>
        </p:nvSpPr>
        <p:spPr>
          <a:xfrm>
            <a:off x="105720" y="2077894"/>
            <a:ext cx="1628423" cy="648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Execute</a:t>
            </a:r>
          </a:p>
          <a:p>
            <a:pPr algn="ctr"/>
            <a:r>
              <a:rPr lang="en-US" altLang="zh-TW" sz="1600" dirty="0" smtClean="0"/>
              <a:t>SpecElicitor</a:t>
            </a:r>
            <a:endParaRPr lang="zh-TW" altLang="en-US" sz="1600" dirty="0"/>
          </a:p>
        </p:txBody>
      </p:sp>
      <p:sp>
        <p:nvSpPr>
          <p:cNvPr id="6" name="流程圖: 資料 5"/>
          <p:cNvSpPr/>
          <p:nvPr/>
        </p:nvSpPr>
        <p:spPr>
          <a:xfrm>
            <a:off x="671009" y="3535844"/>
            <a:ext cx="2069729" cy="39924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Snapshot</a:t>
            </a:r>
            <a:endParaRPr lang="zh-TW" altLang="en-US" sz="1600" dirty="0"/>
          </a:p>
        </p:txBody>
      </p:sp>
      <p:sp>
        <p:nvSpPr>
          <p:cNvPr id="7" name="流程圖: 程序 6"/>
          <p:cNvSpPr/>
          <p:nvPr/>
        </p:nvSpPr>
        <p:spPr>
          <a:xfrm>
            <a:off x="653931" y="4661459"/>
            <a:ext cx="1628424" cy="64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 the</a:t>
            </a:r>
          </a:p>
          <a:p>
            <a:pPr algn="ctr"/>
            <a:r>
              <a:rPr lang="en-US" altLang="zh-TW" sz="1600" dirty="0" smtClean="0"/>
              <a:t>Action</a:t>
            </a:r>
            <a:endParaRPr lang="zh-TW" altLang="en-US" sz="1600" dirty="0"/>
          </a:p>
        </p:txBody>
      </p:sp>
      <p:sp>
        <p:nvSpPr>
          <p:cNvPr id="9" name="流程圖: 人工輸入 8"/>
          <p:cNvSpPr/>
          <p:nvPr/>
        </p:nvSpPr>
        <p:spPr>
          <a:xfrm>
            <a:off x="2298831" y="2451246"/>
            <a:ext cx="1628424" cy="64716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Give a</a:t>
            </a:r>
          </a:p>
          <a:p>
            <a:pPr algn="ctr"/>
            <a:r>
              <a:rPr lang="en-US" altLang="zh-TW" sz="1600" dirty="0" smtClean="0"/>
              <a:t>Verdict</a:t>
            </a:r>
            <a:endParaRPr lang="zh-TW" altLang="en-US" sz="1600" dirty="0"/>
          </a:p>
        </p:txBody>
      </p:sp>
      <p:sp>
        <p:nvSpPr>
          <p:cNvPr id="10" name="流程圖: 人工輸入 9"/>
          <p:cNvSpPr/>
          <p:nvPr/>
        </p:nvSpPr>
        <p:spPr>
          <a:xfrm>
            <a:off x="4677287" y="2542446"/>
            <a:ext cx="1628424" cy="6480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Determine the</a:t>
            </a:r>
          </a:p>
          <a:p>
            <a:pPr algn="ctr"/>
            <a:r>
              <a:rPr lang="en-US" altLang="zh-TW" sz="1600" dirty="0" smtClean="0"/>
              <a:t>Screen</a:t>
            </a:r>
            <a:endParaRPr lang="zh-TW" altLang="en-US" sz="1600" dirty="0"/>
          </a:p>
        </p:txBody>
      </p:sp>
      <p:sp>
        <p:nvSpPr>
          <p:cNvPr id="11" name="流程圖: 人工輸入 10"/>
          <p:cNvSpPr/>
          <p:nvPr/>
        </p:nvSpPr>
        <p:spPr>
          <a:xfrm>
            <a:off x="2449558" y="5389693"/>
            <a:ext cx="1628424" cy="6480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Determine the</a:t>
            </a:r>
          </a:p>
          <a:p>
            <a:pPr algn="ctr"/>
            <a:r>
              <a:rPr lang="en-US" altLang="zh-TW" sz="1600" dirty="0" smtClean="0"/>
              <a:t>Action</a:t>
            </a:r>
            <a:endParaRPr lang="zh-TW" altLang="en-US" sz="1600" dirty="0"/>
          </a:p>
        </p:txBody>
      </p:sp>
      <p:sp>
        <p:nvSpPr>
          <p:cNvPr id="12" name="流程圖: 人工輸入 11"/>
          <p:cNvSpPr/>
          <p:nvPr/>
        </p:nvSpPr>
        <p:spPr>
          <a:xfrm>
            <a:off x="4813425" y="5046897"/>
            <a:ext cx="1628424" cy="6480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Choose an</a:t>
            </a:r>
          </a:p>
          <a:p>
            <a:pPr algn="ctr"/>
            <a:r>
              <a:rPr lang="en-US" altLang="zh-TW" dirty="0" smtClean="0"/>
              <a:t>Action</a:t>
            </a:r>
            <a:endParaRPr lang="zh-TW" altLang="en-US" dirty="0"/>
          </a:p>
        </p:txBody>
      </p:sp>
      <p:sp>
        <p:nvSpPr>
          <p:cNvPr id="13" name="流程圖: 決策 12"/>
          <p:cNvSpPr/>
          <p:nvPr/>
        </p:nvSpPr>
        <p:spPr>
          <a:xfrm>
            <a:off x="5915137" y="3849091"/>
            <a:ext cx="1053425" cy="5808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End?</a:t>
            </a:r>
            <a:endParaRPr lang="zh-TW" altLang="en-US" sz="1600" dirty="0"/>
          </a:p>
        </p:txBody>
      </p:sp>
      <p:sp>
        <p:nvSpPr>
          <p:cNvPr id="14" name="流程圖: 資料 13"/>
          <p:cNvSpPr/>
          <p:nvPr/>
        </p:nvSpPr>
        <p:spPr>
          <a:xfrm>
            <a:off x="7397861" y="3957693"/>
            <a:ext cx="1605678" cy="52600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Common Sense</a:t>
            </a:r>
            <a:endParaRPr lang="zh-TW" altLang="en-US" sz="1600" dirty="0"/>
          </a:p>
        </p:txBody>
      </p:sp>
      <p:sp>
        <p:nvSpPr>
          <p:cNvPr id="15" name="流程圖: 結束點 14"/>
          <p:cNvSpPr/>
          <p:nvPr/>
        </p:nvSpPr>
        <p:spPr>
          <a:xfrm>
            <a:off x="7312272" y="5309459"/>
            <a:ext cx="1628424" cy="65682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Terminate</a:t>
            </a:r>
            <a:endParaRPr lang="zh-TW" altLang="en-US" dirty="0"/>
          </a:p>
        </p:txBody>
      </p:sp>
      <p:sp>
        <p:nvSpPr>
          <p:cNvPr id="33" name="弧形 32"/>
          <p:cNvSpPr/>
          <p:nvPr/>
        </p:nvSpPr>
        <p:spPr>
          <a:xfrm rot="17824650">
            <a:off x="1732461" y="2948881"/>
            <a:ext cx="1579197" cy="1728473"/>
          </a:xfrm>
          <a:prstGeom prst="arc">
            <a:avLst>
              <a:gd name="adj1" fmla="val 16200000"/>
              <a:gd name="adj2" fmla="val 18361496"/>
            </a:avLst>
          </a:prstGeom>
          <a:ln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弧形 33"/>
          <p:cNvSpPr/>
          <p:nvPr/>
        </p:nvSpPr>
        <p:spPr>
          <a:xfrm rot="20462754">
            <a:off x="3518147" y="2622460"/>
            <a:ext cx="1579197" cy="1728473"/>
          </a:xfrm>
          <a:prstGeom prst="arc">
            <a:avLst>
              <a:gd name="adj1" fmla="val 16200000"/>
              <a:gd name="adj2" fmla="val 18361496"/>
            </a:avLst>
          </a:prstGeom>
          <a:ln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弧形 34"/>
          <p:cNvSpPr/>
          <p:nvPr/>
        </p:nvSpPr>
        <p:spPr>
          <a:xfrm rot="3183228">
            <a:off x="5003069" y="2942438"/>
            <a:ext cx="1372090" cy="1616898"/>
          </a:xfrm>
          <a:prstGeom prst="arc">
            <a:avLst>
              <a:gd name="adj1" fmla="val 16200000"/>
              <a:gd name="adj2" fmla="val 18361496"/>
            </a:avLst>
          </a:prstGeom>
          <a:ln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弧形 35"/>
          <p:cNvSpPr/>
          <p:nvPr/>
        </p:nvSpPr>
        <p:spPr>
          <a:xfrm rot="5400000">
            <a:off x="5121963" y="3858320"/>
            <a:ext cx="1342415" cy="1323958"/>
          </a:xfrm>
          <a:prstGeom prst="arc">
            <a:avLst>
              <a:gd name="adj1" fmla="val 16200000"/>
              <a:gd name="adj2" fmla="val 18361496"/>
            </a:avLst>
          </a:prstGeom>
          <a:ln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弧形 36"/>
          <p:cNvSpPr/>
          <p:nvPr/>
        </p:nvSpPr>
        <p:spPr>
          <a:xfrm rot="8817472">
            <a:off x="3431340" y="4051766"/>
            <a:ext cx="1579197" cy="1728473"/>
          </a:xfrm>
          <a:prstGeom prst="arc">
            <a:avLst>
              <a:gd name="adj1" fmla="val 16200000"/>
              <a:gd name="adj2" fmla="val 18361496"/>
            </a:avLst>
          </a:prstGeom>
          <a:ln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1554151">
            <a:off x="1637293" y="4003287"/>
            <a:ext cx="1579197" cy="1728473"/>
          </a:xfrm>
          <a:prstGeom prst="arc">
            <a:avLst>
              <a:gd name="adj1" fmla="val 16200000"/>
              <a:gd name="adj2" fmla="val 18361496"/>
            </a:avLst>
          </a:prstGeom>
          <a:ln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弧形 38"/>
          <p:cNvSpPr/>
          <p:nvPr/>
        </p:nvSpPr>
        <p:spPr>
          <a:xfrm rot="15180752">
            <a:off x="1402864" y="3472230"/>
            <a:ext cx="1579197" cy="1728473"/>
          </a:xfrm>
          <a:prstGeom prst="arc">
            <a:avLst>
              <a:gd name="adj1" fmla="val 16200000"/>
              <a:gd name="adj2" fmla="val 18361496"/>
            </a:avLst>
          </a:prstGeom>
          <a:ln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7038690" y="4160115"/>
            <a:ext cx="3866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980962" y="2841101"/>
            <a:ext cx="222422" cy="553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8126484" y="4631228"/>
            <a:ext cx="48886" cy="560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笑臉 4"/>
          <p:cNvSpPr/>
          <p:nvPr/>
        </p:nvSpPr>
        <p:spPr>
          <a:xfrm>
            <a:off x="3624151" y="3710668"/>
            <a:ext cx="1073148" cy="102409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SpecElicitor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GUI</a:t>
            </a:r>
            <a:endParaRPr lang="zh-TW" altLang="en-US" sz="6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4" name="內容版面配置區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6030" r="49275" b="7893"/>
          <a:stretch/>
        </p:blipFill>
        <p:spPr>
          <a:xfrm>
            <a:off x="2743214" y="1831626"/>
            <a:ext cx="3013152" cy="48540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47413" y="1967829"/>
            <a:ext cx="3204754" cy="3744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647413" y="2505243"/>
            <a:ext cx="3204754" cy="4000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圖說文字 8"/>
          <p:cNvSpPr/>
          <p:nvPr/>
        </p:nvSpPr>
        <p:spPr>
          <a:xfrm>
            <a:off x="6813741" y="4083332"/>
            <a:ext cx="2055223" cy="854428"/>
          </a:xfrm>
          <a:prstGeom prst="wedgeRoundRectCallout">
            <a:avLst>
              <a:gd name="adj1" fmla="val -89053"/>
              <a:gd name="adj2" fmla="val -388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Interactive Panel</a:t>
            </a:r>
          </a:p>
        </p:txBody>
      </p:sp>
      <p:sp>
        <p:nvSpPr>
          <p:cNvPr id="10" name="圓角矩形圖說文字 9"/>
          <p:cNvSpPr/>
          <p:nvPr/>
        </p:nvSpPr>
        <p:spPr>
          <a:xfrm>
            <a:off x="391886" y="2568040"/>
            <a:ext cx="2020388" cy="1324691"/>
          </a:xfrm>
          <a:prstGeom prst="wedgeRoundRectCallout">
            <a:avLst>
              <a:gd name="adj1" fmla="val 55795"/>
              <a:gd name="adj2" fmla="val -7887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Key Events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Text Input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Termination</a:t>
            </a:r>
          </a:p>
        </p:txBody>
      </p:sp>
    </p:spTree>
    <p:extLst>
      <p:ext uri="{BB962C8B-B14F-4D97-AF65-F5344CB8AC3E}">
        <p14:creationId xmlns:p14="http://schemas.microsoft.com/office/powerpoint/2010/main" val="26633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Common Sense and SpecElicitor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Conclusion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7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zh-TW" sz="4000" dirty="0" smtClean="0"/>
              <a:t>SpecElicitor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Give a Verdict</a:t>
            </a:r>
            <a:endParaRPr lang="zh-TW" altLang="en-US" dirty="0"/>
          </a:p>
        </p:txBody>
      </p:sp>
      <p:pic>
        <p:nvPicPr>
          <p:cNvPr id="11" name="內容版面配置區 7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4" t="37027" r="11463" b="38985"/>
          <a:stretch/>
        </p:blipFill>
        <p:spPr>
          <a:xfrm>
            <a:off x="2837619" y="2345374"/>
            <a:ext cx="3507730" cy="169540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20</a:t>
            </a:fld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7208575" y="2345374"/>
            <a:ext cx="212073" cy="114001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6842766" y="3585883"/>
            <a:ext cx="1288868" cy="780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267952" y="2536729"/>
            <a:ext cx="12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Start App: 1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43576" y="2863261"/>
            <a:ext cx="95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Verdict?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5" name="內容版面配置區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4" t="6523" r="49755" b="7004"/>
          <a:stretch/>
        </p:blipFill>
        <p:spPr>
          <a:xfrm>
            <a:off x="644435" y="3235040"/>
            <a:ext cx="1836054" cy="293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zh-TW" sz="4000" dirty="0" smtClean="0"/>
              <a:t>SpecElicitor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Determine the Screen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4" t="6523" r="49755" b="7004"/>
          <a:stretch/>
        </p:blipFill>
        <p:spPr>
          <a:xfrm>
            <a:off x="644435" y="3235040"/>
            <a:ext cx="1836054" cy="2939335"/>
          </a:xfrm>
        </p:spPr>
      </p:pic>
      <p:pic>
        <p:nvPicPr>
          <p:cNvPr id="13" name="內容版面配置區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0" t="20433" r="12068" b="20949"/>
          <a:stretch/>
        </p:blipFill>
        <p:spPr>
          <a:xfrm>
            <a:off x="2903834" y="2079560"/>
            <a:ext cx="3382051" cy="400319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21</a:t>
            </a:fld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7208575" y="2345374"/>
            <a:ext cx="212073" cy="114001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6842766" y="3585883"/>
            <a:ext cx="1288868" cy="780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Note List: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267952" y="2536729"/>
            <a:ext cx="12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Start App: 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443576" y="2863261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Verdict: Pass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8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zh-TW" sz="4000" dirty="0" smtClean="0"/>
              <a:t>SpecElicitor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Choose an Action </a:t>
            </a:r>
            <a:r>
              <a:rPr lang="en-US" altLang="zh-TW" sz="2000" dirty="0" smtClean="0"/>
              <a:t>or terminate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4" t="8122" r="30307" b="5177"/>
          <a:stretch/>
        </p:blipFill>
        <p:spPr>
          <a:xfrm>
            <a:off x="2904860" y="1756361"/>
            <a:ext cx="3138889" cy="5033714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257006" y="2455817"/>
            <a:ext cx="896983" cy="383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120641" y="2455816"/>
            <a:ext cx="372935" cy="383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40062" y="2455815"/>
            <a:ext cx="152400" cy="383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255934" y="2838992"/>
            <a:ext cx="372935" cy="383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255934" y="3222169"/>
            <a:ext cx="2436528" cy="496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255934" y="3718560"/>
            <a:ext cx="2436528" cy="496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172890" y="5447209"/>
            <a:ext cx="484736" cy="496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208575" y="2345374"/>
            <a:ext cx="212073" cy="114001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6842766" y="3585883"/>
            <a:ext cx="1288868" cy="780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Note List: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267952" y="2536729"/>
            <a:ext cx="12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Start App: 1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43576" y="2863261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Verdict: Pass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40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zh-TW" sz="4000" dirty="0" smtClean="0"/>
              <a:t>SpecElicitor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Determine the Action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4" t="6362" r="48975" b="7497"/>
          <a:stretch/>
        </p:blipFill>
        <p:spPr>
          <a:xfrm>
            <a:off x="695798" y="3258975"/>
            <a:ext cx="1806862" cy="2906693"/>
          </a:xfrm>
        </p:spPr>
      </p:pic>
      <p:pic>
        <p:nvPicPr>
          <p:cNvPr id="7" name="內容版面配置區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3" t="16658" r="11237" b="17960"/>
          <a:stretch/>
        </p:blipFill>
        <p:spPr>
          <a:xfrm>
            <a:off x="2899531" y="1814423"/>
            <a:ext cx="3390657" cy="4498628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23</a:t>
            </a:fld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7208575" y="2345374"/>
            <a:ext cx="212073" cy="114001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6842766" y="3585883"/>
            <a:ext cx="1288868" cy="780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Note List: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267952" y="2536729"/>
            <a:ext cx="12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Start App: 1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43576" y="2863261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Verdict: Pass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7565577" y="4466785"/>
            <a:ext cx="150217" cy="8802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636331" y="443396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Open Menu: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3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zh-TW" sz="4000" dirty="0" smtClean="0"/>
              <a:t>SpecElicitor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Give a Verdict (Again)</a:t>
            </a:r>
            <a:endParaRPr lang="zh-TW" altLang="en-US" dirty="0"/>
          </a:p>
        </p:txBody>
      </p:sp>
      <p:pic>
        <p:nvPicPr>
          <p:cNvPr id="11" name="內容版面配置區 7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4" t="37027" r="11463" b="38985"/>
          <a:stretch/>
        </p:blipFill>
        <p:spPr>
          <a:xfrm>
            <a:off x="2837619" y="2345374"/>
            <a:ext cx="3507730" cy="169540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12" name="內容版面配置區 7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6" t="6014" r="49213" b="7839"/>
          <a:stretch/>
        </p:blipFill>
        <p:spPr>
          <a:xfrm>
            <a:off x="695777" y="3232593"/>
            <a:ext cx="1840881" cy="2960977"/>
          </a:xfrm>
        </p:spPr>
      </p:pic>
      <p:cxnSp>
        <p:nvCxnSpPr>
          <p:cNvPr id="14" name="直線單箭頭接點 13"/>
          <p:cNvCxnSpPr/>
          <p:nvPr/>
        </p:nvCxnSpPr>
        <p:spPr>
          <a:xfrm>
            <a:off x="7208575" y="2345374"/>
            <a:ext cx="212073" cy="114001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842766" y="3585883"/>
            <a:ext cx="1288868" cy="780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Note List: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267952" y="2536729"/>
            <a:ext cx="12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Start App: 1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43576" y="2863261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Verdict: Pass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7565577" y="4466785"/>
            <a:ext cx="150217" cy="8802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636331" y="443396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Open Menu: 1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7156687" y="5444177"/>
            <a:ext cx="1288868" cy="780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889802" y="4756296"/>
            <a:ext cx="95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Verdict?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8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Common Sense and SpecElicitor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tx1"/>
                </a:solidFill>
              </a:rPr>
              <a:t>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9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Case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Find general behaviors of apps by overlapping models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Choose an action randomly from a node based on their weight.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  <a:p>
            <a:r>
              <a:rPr lang="en-US" altLang="zh-TW" sz="2400" dirty="0" smtClean="0"/>
              <a:t>Probability:</a:t>
            </a:r>
          </a:p>
          <a:p>
            <a:pPr lvl="1"/>
            <a:r>
              <a:rPr lang="en-US" altLang="zh-TW" sz="2000" dirty="0" smtClean="0"/>
              <a:t>Open Note: 	5/8  </a:t>
            </a:r>
          </a:p>
          <a:p>
            <a:pPr lvl="1"/>
            <a:r>
              <a:rPr lang="en-US" altLang="zh-TW" sz="2000" dirty="0" smtClean="0"/>
              <a:t>Search: 	2/8</a:t>
            </a:r>
          </a:p>
          <a:p>
            <a:pPr lvl="1"/>
            <a:r>
              <a:rPr lang="en-US" altLang="zh-TW" sz="2000" dirty="0" smtClean="0"/>
              <a:t>Configure: 	1/8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26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3522095" y="4294001"/>
            <a:ext cx="5198824" cy="1438132"/>
            <a:chOff x="3579144" y="4476985"/>
            <a:chExt cx="5784067" cy="1799272"/>
          </a:xfrm>
        </p:grpSpPr>
        <p:sp>
          <p:nvSpPr>
            <p:cNvPr id="5" name="橢圓 4"/>
            <p:cNvSpPr/>
            <p:nvPr/>
          </p:nvSpPr>
          <p:spPr>
            <a:xfrm>
              <a:off x="5618192" y="4476985"/>
              <a:ext cx="2179865" cy="688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Note List</a:t>
              </a:r>
              <a:endParaRPr lang="zh-TW" altLang="en-US" sz="2400" dirty="0"/>
            </a:p>
          </p:txBody>
        </p:sp>
        <p:cxnSp>
          <p:nvCxnSpPr>
            <p:cNvPr id="9" name="直線單箭頭接點 8"/>
            <p:cNvCxnSpPr>
              <a:stCxn id="5" idx="3"/>
            </p:cNvCxnSpPr>
            <p:nvPr/>
          </p:nvCxnSpPr>
          <p:spPr>
            <a:xfrm flipH="1">
              <a:off x="4234237" y="5065003"/>
              <a:ext cx="1703188" cy="5951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3579144" y="4870617"/>
              <a:ext cx="177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/>
                <a:t>Open Note: 5</a:t>
              </a:r>
              <a:endParaRPr lang="zh-TW" altLang="en-US" sz="2000" dirty="0"/>
            </a:p>
          </p:txBody>
        </p:sp>
        <p:cxnSp>
          <p:nvCxnSpPr>
            <p:cNvPr id="12" name="直線單箭頭接點 11"/>
            <p:cNvCxnSpPr>
              <a:stCxn id="5" idx="4"/>
            </p:cNvCxnSpPr>
            <p:nvPr/>
          </p:nvCxnSpPr>
          <p:spPr>
            <a:xfrm flipH="1">
              <a:off x="6623209" y="5165890"/>
              <a:ext cx="84916" cy="930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5" idx="5"/>
            </p:cNvCxnSpPr>
            <p:nvPr/>
          </p:nvCxnSpPr>
          <p:spPr>
            <a:xfrm>
              <a:off x="7478823" y="5065003"/>
              <a:ext cx="1884388" cy="73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5315971" y="5775672"/>
              <a:ext cx="1392154" cy="50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/>
                <a:t>Search: 2</a:t>
              </a:r>
              <a:endParaRPr lang="zh-TW" altLang="en-US" sz="20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329496" y="5556037"/>
              <a:ext cx="1840054" cy="50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/>
                <a:t>Configure: 1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8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Test Case Generation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9" y="2498502"/>
            <a:ext cx="2333532" cy="325835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61400" y="3196655"/>
            <a:ext cx="8675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dirty="0" smtClean="0">
                <a:solidFill>
                  <a:srgbClr val="FF0000"/>
                </a:solidFill>
              </a:rPr>
              <a:t>?</a:t>
            </a:r>
            <a:endParaRPr lang="zh-TW" altLang="en-US" sz="11500" dirty="0">
              <a:solidFill>
                <a:srgbClr val="FF0000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91" y="2498502"/>
            <a:ext cx="2333532" cy="3258354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3302057" y="3527514"/>
            <a:ext cx="2027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Note</a:t>
            </a:r>
            <a:endParaRPr lang="zh-TW" altLang="en-US" sz="7200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549060" y="4127679"/>
            <a:ext cx="62697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圖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93" y="2498502"/>
            <a:ext cx="2333532" cy="3258354"/>
          </a:xfrm>
          <a:prstGeom prst="rect">
            <a:avLst/>
          </a:prstGeom>
        </p:spPr>
      </p:pic>
      <p:sp>
        <p:nvSpPr>
          <p:cNvPr id="24" name="直線圖說文字 1 23"/>
          <p:cNvSpPr/>
          <p:nvPr/>
        </p:nvSpPr>
        <p:spPr>
          <a:xfrm>
            <a:off x="7228333" y="2382592"/>
            <a:ext cx="1825515" cy="357540"/>
          </a:xfrm>
          <a:prstGeom prst="borderCallout1">
            <a:avLst>
              <a:gd name="adj1" fmla="val 57212"/>
              <a:gd name="adj2" fmla="val -7398"/>
              <a:gd name="adj3" fmla="val 104808"/>
              <a:gd name="adj4" fmla="val -4186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Leave Screen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直線圖說文字 1 24"/>
          <p:cNvSpPr/>
          <p:nvPr/>
        </p:nvSpPr>
        <p:spPr>
          <a:xfrm>
            <a:off x="7228332" y="3046864"/>
            <a:ext cx="1825515" cy="357540"/>
          </a:xfrm>
          <a:prstGeom prst="borderCallout1">
            <a:avLst>
              <a:gd name="adj1" fmla="val 57212"/>
              <a:gd name="adj2" fmla="val -7398"/>
              <a:gd name="adj3" fmla="val -14060"/>
              <a:gd name="adj4" fmla="val -4186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Text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直線圖說文字 1 25"/>
          <p:cNvSpPr/>
          <p:nvPr/>
        </p:nvSpPr>
        <p:spPr>
          <a:xfrm>
            <a:off x="7224089" y="3893728"/>
            <a:ext cx="1825515" cy="704030"/>
          </a:xfrm>
          <a:prstGeom prst="borderCallout1">
            <a:avLst>
              <a:gd name="adj1" fmla="val 57212"/>
              <a:gd name="adj2" fmla="val -7398"/>
              <a:gd name="adj3" fmla="val -81369"/>
              <a:gd name="adj4" fmla="val -3974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Select Text Field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直線圖說文字 1 26"/>
          <p:cNvSpPr/>
          <p:nvPr/>
        </p:nvSpPr>
        <p:spPr>
          <a:xfrm>
            <a:off x="7224088" y="4757926"/>
            <a:ext cx="1825515" cy="357540"/>
          </a:xfrm>
          <a:prstGeom prst="borderCallout1">
            <a:avLst>
              <a:gd name="adj1" fmla="val 57212"/>
              <a:gd name="adj2" fmla="val -7398"/>
              <a:gd name="adj3" fmla="val 176850"/>
              <a:gd name="adj4" fmla="val -1575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Save Note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5485014" y="4127679"/>
            <a:ext cx="62697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2" y="2428045"/>
            <a:ext cx="2333532" cy="3258354"/>
          </a:xfrm>
          <a:prstGeom prst="rect">
            <a:avLst/>
          </a:prstGeom>
        </p:spPr>
      </p:pic>
      <p:sp>
        <p:nvSpPr>
          <p:cNvPr id="24" name="直線圖說文字 1 23"/>
          <p:cNvSpPr/>
          <p:nvPr/>
        </p:nvSpPr>
        <p:spPr>
          <a:xfrm>
            <a:off x="1594012" y="2312135"/>
            <a:ext cx="1825515" cy="357540"/>
          </a:xfrm>
          <a:prstGeom prst="borderCallout1">
            <a:avLst>
              <a:gd name="adj1" fmla="val 57212"/>
              <a:gd name="adj2" fmla="val -7398"/>
              <a:gd name="adj3" fmla="val 104808"/>
              <a:gd name="adj4" fmla="val -4186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Leave Screen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直線圖說文字 1 24"/>
          <p:cNvSpPr/>
          <p:nvPr/>
        </p:nvSpPr>
        <p:spPr>
          <a:xfrm>
            <a:off x="1594011" y="2976407"/>
            <a:ext cx="1825515" cy="357540"/>
          </a:xfrm>
          <a:prstGeom prst="borderCallout1">
            <a:avLst>
              <a:gd name="adj1" fmla="val 57212"/>
              <a:gd name="adj2" fmla="val -7398"/>
              <a:gd name="adj3" fmla="val -14060"/>
              <a:gd name="adj4" fmla="val -4186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Text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直線圖說文字 1 25"/>
          <p:cNvSpPr/>
          <p:nvPr/>
        </p:nvSpPr>
        <p:spPr>
          <a:xfrm>
            <a:off x="1589768" y="3823271"/>
            <a:ext cx="1825515" cy="704030"/>
          </a:xfrm>
          <a:prstGeom prst="borderCallout1">
            <a:avLst>
              <a:gd name="adj1" fmla="val 57212"/>
              <a:gd name="adj2" fmla="val -7398"/>
              <a:gd name="adj3" fmla="val -81369"/>
              <a:gd name="adj4" fmla="val -3974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Select Text Field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直線圖說文字 1 26"/>
          <p:cNvSpPr/>
          <p:nvPr/>
        </p:nvSpPr>
        <p:spPr>
          <a:xfrm>
            <a:off x="1589767" y="4687469"/>
            <a:ext cx="1825515" cy="357540"/>
          </a:xfrm>
          <a:prstGeom prst="borderCallout1">
            <a:avLst>
              <a:gd name="adj1" fmla="val 57212"/>
              <a:gd name="adj2" fmla="val -7398"/>
              <a:gd name="adj3" fmla="val 176850"/>
              <a:gd name="adj4" fmla="val -1575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Save Note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65" y="2428045"/>
            <a:ext cx="2333532" cy="3258354"/>
          </a:xfrm>
          <a:prstGeom prst="rect">
            <a:avLst/>
          </a:prstGeom>
        </p:spPr>
      </p:pic>
      <p:sp>
        <p:nvSpPr>
          <p:cNvPr id="17" name="直線圖說文字 1 16"/>
          <p:cNvSpPr/>
          <p:nvPr/>
        </p:nvSpPr>
        <p:spPr>
          <a:xfrm>
            <a:off x="6008608" y="2312576"/>
            <a:ext cx="2536499" cy="357540"/>
          </a:xfrm>
          <a:prstGeom prst="borderCallout1">
            <a:avLst>
              <a:gd name="adj1" fmla="val 57212"/>
              <a:gd name="adj2" fmla="val -7398"/>
              <a:gd name="adj3" fmla="val 104808"/>
              <a:gd name="adj4" fmla="val -4186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Leave Screen: </a:t>
            </a:r>
            <a:r>
              <a:rPr lang="en-US" altLang="zh-TW" sz="2400" dirty="0" smtClean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直線圖說文字 1 17"/>
          <p:cNvSpPr/>
          <p:nvPr/>
        </p:nvSpPr>
        <p:spPr>
          <a:xfrm>
            <a:off x="6008607" y="2976848"/>
            <a:ext cx="2536500" cy="357540"/>
          </a:xfrm>
          <a:prstGeom prst="borderCallout1">
            <a:avLst>
              <a:gd name="adj1" fmla="val 57212"/>
              <a:gd name="adj2" fmla="val -7398"/>
              <a:gd name="adj3" fmla="val -14060"/>
              <a:gd name="adj4" fmla="val -4186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Text:</a:t>
            </a:r>
            <a:r>
              <a:rPr lang="en-US" altLang="zh-TW" sz="2400" dirty="0" smtClean="0">
                <a:solidFill>
                  <a:srgbClr val="FF0000"/>
                </a:solidFill>
              </a:rPr>
              <a:t> 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直線圖說文字 1 20"/>
          <p:cNvSpPr/>
          <p:nvPr/>
        </p:nvSpPr>
        <p:spPr>
          <a:xfrm>
            <a:off x="6004364" y="3823712"/>
            <a:ext cx="2540743" cy="365136"/>
          </a:xfrm>
          <a:prstGeom prst="borderCallout1">
            <a:avLst>
              <a:gd name="adj1" fmla="val 57212"/>
              <a:gd name="adj2" fmla="val -7398"/>
              <a:gd name="adj3" fmla="val -162494"/>
              <a:gd name="adj4" fmla="val -4025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Select Text Field: </a:t>
            </a:r>
            <a:r>
              <a:rPr lang="en-US" altLang="zh-TW" sz="2400" dirty="0" smtClean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直線圖說文字 1 28"/>
          <p:cNvSpPr/>
          <p:nvPr/>
        </p:nvSpPr>
        <p:spPr>
          <a:xfrm>
            <a:off x="6004363" y="4687910"/>
            <a:ext cx="2540744" cy="357540"/>
          </a:xfrm>
          <a:prstGeom prst="borderCallout1">
            <a:avLst>
              <a:gd name="adj1" fmla="val 57212"/>
              <a:gd name="adj2" fmla="val -7398"/>
              <a:gd name="adj3" fmla="val 176850"/>
              <a:gd name="adj4" fmla="val -1575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Save Note: </a:t>
            </a:r>
            <a:r>
              <a:rPr lang="en-US" altLang="zh-TW" sz="2400" dirty="0" smtClean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3711392" y="3823271"/>
            <a:ext cx="62697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Test Case Generation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05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29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94303" y="2370090"/>
            <a:ext cx="8226616" cy="3258354"/>
            <a:chOff x="477672" y="2512150"/>
            <a:chExt cx="8226616" cy="3258354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72" y="2512150"/>
              <a:ext cx="2333532" cy="3258354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1236423" y="3210303"/>
              <a:ext cx="86754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500" dirty="0" smtClean="0">
                  <a:solidFill>
                    <a:srgbClr val="FF0000"/>
                  </a:solidFill>
                </a:rPr>
                <a:t>?</a:t>
              </a:r>
              <a:endParaRPr lang="zh-TW" altLang="en-US" sz="11500" dirty="0">
                <a:solidFill>
                  <a:srgbClr val="FF0000"/>
                </a:solidFill>
              </a:endParaRPr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214" y="2512150"/>
              <a:ext cx="2333532" cy="3258354"/>
            </a:xfrm>
            <a:prstGeom prst="rect">
              <a:avLst/>
            </a:prstGeom>
          </p:spPr>
        </p:pic>
        <p:cxnSp>
          <p:nvCxnSpPr>
            <p:cNvPr id="22" name="直線單箭頭接點 21"/>
            <p:cNvCxnSpPr/>
            <p:nvPr/>
          </p:nvCxnSpPr>
          <p:spPr>
            <a:xfrm>
              <a:off x="2824083" y="4141327"/>
              <a:ext cx="62697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756" y="2512150"/>
              <a:ext cx="2333532" cy="3258354"/>
            </a:xfrm>
            <a:prstGeom prst="rect">
              <a:avLst/>
            </a:prstGeom>
          </p:spPr>
        </p:pic>
        <p:cxnSp>
          <p:nvCxnSpPr>
            <p:cNvPr id="28" name="直線單箭頭接點 27"/>
            <p:cNvCxnSpPr/>
            <p:nvPr/>
          </p:nvCxnSpPr>
          <p:spPr>
            <a:xfrm>
              <a:off x="5760037" y="4141327"/>
              <a:ext cx="62697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3486888" y="3787384"/>
              <a:ext cx="2189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>
                  <a:solidFill>
                    <a:srgbClr val="FF0000"/>
                  </a:solidFill>
                </a:rPr>
                <a:t>Unknown</a:t>
              </a:r>
              <a:endParaRPr lang="zh-TW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387016" y="2637756"/>
              <a:ext cx="1166766" cy="2265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387016" y="2864279"/>
              <a:ext cx="1166766" cy="1949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387016" y="3053452"/>
              <a:ext cx="2297370" cy="9306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116983" y="5282633"/>
              <a:ext cx="1218033" cy="2265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Test Case Generation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6462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Common Sense and SpecElicitor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76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Case 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800" dirty="0" smtClean="0">
                <a:solidFill>
                  <a:srgbClr val="FF0000"/>
                </a:solidFill>
              </a:rPr>
              <a:t>Crash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 smtClean="0">
                <a:solidFill>
                  <a:srgbClr val="FF0000"/>
                </a:solidFill>
              </a:rPr>
              <a:t>Failed transition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 smtClean="0">
                <a:solidFill>
                  <a:srgbClr val="FF0000"/>
                </a:solidFill>
              </a:rPr>
              <a:t>Invalid transition</a:t>
            </a:r>
          </a:p>
          <a:p>
            <a:pPr marL="749808" lvl="1" indent="-457200"/>
            <a:r>
              <a:rPr lang="en-US" altLang="zh-TW" sz="2400" dirty="0" smtClean="0"/>
              <a:t>Defect of the model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5418823" y="3553402"/>
            <a:ext cx="1602789" cy="780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Note List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5648362" y="4392860"/>
            <a:ext cx="265247" cy="85568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832470" y="4578151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Open Note</a:t>
            </a:r>
            <a:br>
              <a:rPr lang="en-US" altLang="zh-TW" dirty="0" smtClean="0"/>
            </a:br>
            <a:r>
              <a:rPr lang="en-US" altLang="zh-TW" dirty="0" err="1" smtClean="0"/>
              <a:t>Verdict:</a:t>
            </a:r>
            <a:r>
              <a:rPr lang="en-US" altLang="zh-TW" dirty="0" err="1" smtClean="0">
                <a:solidFill>
                  <a:srgbClr val="FF0000"/>
                </a:solidFill>
              </a:rPr>
              <a:t>Fail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945035" y="4858342"/>
            <a:ext cx="1288868" cy="780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Crash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848407" y="5274027"/>
            <a:ext cx="1288868" cy="780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Search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Query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173636" y="4149662"/>
            <a:ext cx="1245187" cy="77571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809147" y="4136578"/>
            <a:ext cx="120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Open Note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7655201" y="5201609"/>
            <a:ext cx="1288868" cy="780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6981589" y="4231748"/>
            <a:ext cx="1036723" cy="90004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7257688" y="4231748"/>
            <a:ext cx="120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Open Note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Case Evaluation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20" y="2142698"/>
            <a:ext cx="2160000" cy="383999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00" y="2142698"/>
            <a:ext cx="2160000" cy="38400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693986" y="3353347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?</a:t>
            </a:r>
            <a:endParaRPr lang="zh-TW" altLang="en-US" sz="7200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489556" y="3953514"/>
            <a:ext cx="24335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329028" y="2845515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solidFill>
                  <a:srgbClr val="FF0000"/>
                </a:solidFill>
              </a:rPr>
              <a:t>?</a:t>
            </a:r>
            <a:endParaRPr lang="zh-TW" altLang="en-US" sz="60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070766" y="3353347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?</a:t>
            </a:r>
            <a:endParaRPr lang="zh-TW" alt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3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Case Evaluation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20" y="2142698"/>
            <a:ext cx="2160000" cy="383999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00" y="2142698"/>
            <a:ext cx="2160000" cy="38400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140277" y="3093201"/>
            <a:ext cx="17200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000" dirty="0" smtClean="0">
                <a:solidFill>
                  <a:srgbClr val="FF0000"/>
                </a:solidFill>
              </a:rPr>
              <a:t>Note</a:t>
            </a:r>
            <a:br>
              <a:rPr lang="en-US" altLang="zh-TW" sz="6000" dirty="0" smtClean="0">
                <a:solidFill>
                  <a:srgbClr val="FF0000"/>
                </a:solidFill>
              </a:rPr>
            </a:br>
            <a:r>
              <a:rPr lang="en-US" altLang="zh-TW" sz="6000" dirty="0" smtClean="0">
                <a:solidFill>
                  <a:srgbClr val="FF0000"/>
                </a:solidFill>
              </a:rPr>
              <a:t>List</a:t>
            </a:r>
            <a:endParaRPr lang="zh-TW" altLang="en-US" sz="60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972809" y="2506964"/>
            <a:ext cx="14318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rgbClr val="FF0000"/>
                </a:solidFill>
              </a:rPr>
              <a:t>Open</a:t>
            </a:r>
            <a:br>
              <a:rPr lang="en-US" altLang="zh-TW" sz="4400" dirty="0" smtClean="0">
                <a:solidFill>
                  <a:srgbClr val="FF0000"/>
                </a:solidFill>
              </a:rPr>
            </a:br>
            <a:r>
              <a:rPr lang="en-US" altLang="zh-TW" sz="4400" dirty="0" smtClean="0">
                <a:solidFill>
                  <a:srgbClr val="FF0000"/>
                </a:solidFill>
              </a:rPr>
              <a:t>Note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517057" y="3554865"/>
            <a:ext cx="1720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solidFill>
                  <a:srgbClr val="FF0000"/>
                </a:solidFill>
              </a:rPr>
              <a:t>Note</a:t>
            </a:r>
            <a:endParaRPr lang="zh-TW" altLang="en-US" sz="60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54534" y="4062696"/>
            <a:ext cx="146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</a:rPr>
              <a:t>Passed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489556" y="3953514"/>
            <a:ext cx="24335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3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Common Sense and SpecElicitor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</a:rPr>
              <a:t>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tx1"/>
                </a:solidFill>
              </a:rPr>
              <a:t>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3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The </a:t>
            </a:r>
            <a:r>
              <a:rPr lang="en-US" altLang="zh-TW" sz="2400" dirty="0" smtClean="0"/>
              <a:t>results of evaluation.</a:t>
            </a:r>
            <a:endParaRPr lang="en-US" altLang="zh-TW" sz="2400" dirty="0"/>
          </a:p>
          <a:p>
            <a:pPr marL="457200" lvl="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altLang="zh-TW" sz="2400" dirty="0" smtClean="0"/>
              <a:t>The proportions of actions are </a:t>
            </a:r>
            <a:r>
              <a:rPr lang="en-US" altLang="zh-TW" sz="2400" dirty="0"/>
              <a:t>in accordance with the distribution of </a:t>
            </a:r>
            <a:r>
              <a:rPr lang="en-US" altLang="zh-TW" sz="2400" dirty="0" smtClean="0"/>
              <a:t>weights </a:t>
            </a:r>
            <a:r>
              <a:rPr lang="en-US" altLang="zh-TW" sz="2400" dirty="0"/>
              <a:t>of the actions.</a:t>
            </a:r>
            <a:endParaRPr lang="zh-TW" altLang="zh-TW" sz="2400" dirty="0"/>
          </a:p>
          <a:p>
            <a:pPr marL="457200" lvl="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altLang="zh-TW" sz="2400" dirty="0" smtClean="0"/>
              <a:t>A number </a:t>
            </a:r>
            <a:r>
              <a:rPr lang="en-US" altLang="zh-TW" sz="2400" dirty="0"/>
              <a:t>of </a:t>
            </a:r>
            <a:r>
              <a:rPr lang="en-US" altLang="zh-TW" sz="2400" dirty="0" smtClean="0"/>
              <a:t>unidentifiable </a:t>
            </a:r>
            <a:r>
              <a:rPr lang="en-US" altLang="zh-TW" sz="2400" dirty="0"/>
              <a:t>screens</a:t>
            </a:r>
            <a:r>
              <a:rPr lang="en-US" altLang="zh-TW" sz="2400" dirty="0" smtClean="0"/>
              <a:t>.</a:t>
            </a:r>
            <a:endParaRPr lang="zh-TW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63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Experiment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Developed based on our Android testing framework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Programming Language and GUI Library</a:t>
            </a:r>
          </a:p>
          <a:p>
            <a:pPr lvl="1"/>
            <a:r>
              <a:rPr lang="en-US" altLang="zh-TW" sz="2000" dirty="0" smtClean="0"/>
              <a:t>Python 3.4.3</a:t>
            </a:r>
          </a:p>
          <a:p>
            <a:pPr lvl="1"/>
            <a:r>
              <a:rPr lang="en-US" altLang="zh-TW" sz="2000" dirty="0" smtClean="0"/>
              <a:t>wxPython Phoenix</a:t>
            </a:r>
          </a:p>
          <a:p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35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015160"/>
              </p:ext>
            </p:extLst>
          </p:nvPr>
        </p:nvGraphicFramePr>
        <p:xfrm>
          <a:off x="478619" y="4299382"/>
          <a:ext cx="8242300" cy="170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575"/>
                <a:gridCol w="2060575"/>
                <a:gridCol w="2060575"/>
                <a:gridCol w="2060575"/>
              </a:tblGrid>
              <a:tr h="4264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Version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r>
                        <a:rPr lang="en-US" altLang="zh-TW" baseline="0" dirty="0" smtClean="0"/>
                        <a:t> of installed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Google Play Rate</a:t>
                      </a:r>
                      <a:endParaRPr lang="zh-TW" altLang="en-US" dirty="0"/>
                    </a:p>
                  </a:txBody>
                  <a:tcPr/>
                </a:tc>
              </a:tr>
              <a:tr h="4264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Natural Notes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100,000 – 500,000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4.0</a:t>
                      </a:r>
                      <a:endParaRPr lang="zh-TW" altLang="en-US" dirty="0"/>
                    </a:p>
                  </a:txBody>
                  <a:tcPr/>
                </a:tc>
              </a:tr>
              <a:tr h="426408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Fo</a:t>
                      </a:r>
                      <a:r>
                        <a:rPr lang="en-US" altLang="zh-TW" baseline="0" dirty="0" smtClean="0"/>
                        <a:t> File Manager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1.8.6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50,000 – 100,000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4.6</a:t>
                      </a:r>
                      <a:endParaRPr lang="zh-TW" altLang="en-US" dirty="0"/>
                    </a:p>
                  </a:txBody>
                  <a:tcPr/>
                </a:tc>
              </a:tr>
              <a:tr h="426408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Omnidroid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N/A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N/A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78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Experiment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Result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36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052657"/>
              </p:ext>
            </p:extLst>
          </p:nvPr>
        </p:nvGraphicFramePr>
        <p:xfrm>
          <a:off x="536445" y="2645537"/>
          <a:ext cx="8014430" cy="243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6740"/>
                <a:gridCol w="1248172"/>
                <a:gridCol w="1286163"/>
                <a:gridCol w="1469637"/>
                <a:gridCol w="1226859"/>
                <a:gridCol w="122685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AUT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Crash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Failed Transition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Invalid Transition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Total </a:t>
                      </a:r>
                      <a:r>
                        <a:rPr lang="en-US" sz="1600" b="1" kern="100" dirty="0" smtClean="0">
                          <a:effectLst/>
                        </a:rPr>
                        <a:t>Fail</a:t>
                      </a:r>
                      <a:r>
                        <a:rPr lang="en-US" sz="1600" b="1" kern="100" baseline="0" dirty="0" smtClean="0">
                          <a:effectLst/>
                        </a:rPr>
                        <a:t> Traces</a:t>
                      </a:r>
                      <a:endParaRPr lang="zh-TW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Total Traces</a:t>
                      </a:r>
                      <a:endParaRPr lang="zh-TW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</a:tr>
              <a:tr h="11620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Natural Notes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kern="100" dirty="0">
                          <a:effectLst/>
                        </a:rPr>
                        <a:t>0</a:t>
                      </a:r>
                      <a:endParaRPr lang="zh-TW" sz="1600" b="1" i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kern="100" dirty="0">
                          <a:effectLst/>
                        </a:rPr>
                        <a:t>100</a:t>
                      </a:r>
                      <a:endParaRPr lang="zh-TW" sz="1600" b="1" i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Fo File Manager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kern="100" dirty="0">
                          <a:effectLst/>
                        </a:rPr>
                        <a:t>0</a:t>
                      </a:r>
                      <a:endParaRPr lang="zh-TW" sz="1600" b="1" i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kern="100" dirty="0">
                          <a:effectLst/>
                        </a:rPr>
                        <a:t>100</a:t>
                      </a:r>
                      <a:endParaRPr lang="zh-TW" sz="1600" b="1" i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</a:tr>
              <a:tr h="508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Omnidroid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kern="100" dirty="0">
                          <a:effectLst/>
                        </a:rPr>
                        <a:t>12</a:t>
                      </a:r>
                      <a:endParaRPr lang="zh-TW" sz="1600" b="1" i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kern="100" dirty="0">
                          <a:effectLst/>
                        </a:rPr>
                        <a:t>100</a:t>
                      </a:r>
                      <a:endParaRPr lang="zh-TW" sz="1600" b="1" i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5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61" y="1773546"/>
            <a:ext cx="2751351" cy="4891291"/>
          </a:xfr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00" y="1773546"/>
            <a:ext cx="2751351" cy="4891291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Experiment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err="1" smtClean="0"/>
              <a:t>Omnidroid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68991" y="4749421"/>
            <a:ext cx="3057099" cy="436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8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0" y="1746250"/>
          <a:ext cx="4525963" cy="467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Experiment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Action Distribution</a:t>
            </a:r>
            <a:endParaRPr lang="zh-TW" altLang="en-US" dirty="0"/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2514418"/>
              </p:ext>
            </p:extLst>
          </p:nvPr>
        </p:nvGraphicFramePr>
        <p:xfrm>
          <a:off x="4664075" y="1746250"/>
          <a:ext cx="4479925" cy="467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413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13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365" r="-54365"/>
          <a:stretch/>
        </p:blipFill>
        <p:spPr>
          <a:xfrm>
            <a:off x="-296019" y="1807662"/>
            <a:ext cx="5635040" cy="4799850"/>
          </a:xfrm>
        </p:spPr>
      </p:pic>
      <p:pic>
        <p:nvPicPr>
          <p:cNvPr id="13" name="內容版面配置區 12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236" r="-54236"/>
          <a:stretch/>
        </p:blipFill>
        <p:spPr>
          <a:xfrm>
            <a:off x="3515939" y="1807662"/>
            <a:ext cx="5628061" cy="479985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Experiment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Action Distribution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80409" y="5772606"/>
            <a:ext cx="574766" cy="522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9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Introduction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The </a:t>
            </a:r>
            <a:r>
              <a:rPr lang="en-US" altLang="zh-TW" sz="2400" dirty="0"/>
              <a:t>highly competitive market of the </a:t>
            </a:r>
            <a:r>
              <a:rPr lang="en-US" altLang="zh-TW" sz="2400" dirty="0" smtClean="0"/>
              <a:t>mobile applications.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Lack of source codes, specifications, or any test scripts.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Bringing understanding of an application </a:t>
            </a:r>
            <a:r>
              <a:rPr lang="en-US" altLang="zh-TW" sz="2400" dirty="0" smtClean="0"/>
              <a:t>into </a:t>
            </a:r>
            <a:r>
              <a:rPr lang="en-US" altLang="zh-TW" sz="2400" dirty="0" smtClean="0"/>
              <a:t>testing.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Experiment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Unidentifiable Screens</a:t>
            </a:r>
            <a:endParaRPr lang="zh-TW" altLang="en-US" dirty="0"/>
          </a:p>
        </p:txBody>
      </p:sp>
      <p:graphicFrame>
        <p:nvGraphicFramePr>
          <p:cNvPr id="26" name="內容版面配置區 2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8982590"/>
              </p:ext>
            </p:extLst>
          </p:nvPr>
        </p:nvGraphicFramePr>
        <p:xfrm>
          <a:off x="4664075" y="1746250"/>
          <a:ext cx="4479925" cy="467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內容版面配置區 2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51864399"/>
              </p:ext>
            </p:extLst>
          </p:nvPr>
        </p:nvGraphicFramePr>
        <p:xfrm>
          <a:off x="0" y="1746250"/>
          <a:ext cx="4525963" cy="467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34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Common Sense and SpecElicitor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smtClean="0">
                <a:solidFill>
                  <a:schemeClr val="bg1">
                    <a:lumMod val="85000"/>
                  </a:schemeClr>
                </a:solidFill>
              </a:rPr>
              <a:t>Application</a:t>
            </a:r>
            <a:endParaRPr lang="en-US" altLang="zh-TW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3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Conclusion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/>
              <a:t>Introducing </a:t>
            </a:r>
            <a:r>
              <a:rPr lang="en-US" altLang="zh-TW" sz="2400" dirty="0" smtClean="0"/>
              <a:t>the human common sense into software testing.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A tool extracts human knowledge from a tester.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Generating </a:t>
            </a:r>
            <a:r>
              <a:rPr lang="en-US" altLang="zh-TW" sz="2400" dirty="0" smtClean="0"/>
              <a:t>and </a:t>
            </a:r>
            <a:r>
              <a:rPr lang="en-US" altLang="zh-TW" sz="2400" dirty="0" smtClean="0"/>
              <a:t>evaluating </a:t>
            </a:r>
            <a:r>
              <a:rPr lang="en-US" altLang="zh-TW" sz="2400" dirty="0" smtClean="0"/>
              <a:t>test cases by applying common sense models.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Limitation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sz="2000" dirty="0" smtClean="0"/>
              <a:t>Labor training and fault tolerance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sz="2000" dirty="0" smtClean="0"/>
              <a:t>Techniques for identification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Conclusion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Future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800" dirty="0" smtClean="0"/>
              <a:t>Improvements of  SpecElicitor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 smtClean="0"/>
              <a:t>Test Case Generation</a:t>
            </a:r>
          </a:p>
          <a:p>
            <a:pPr lvl="1"/>
            <a:r>
              <a:rPr lang="en-US" altLang="zh-TW" sz="2400" dirty="0" smtClean="0"/>
              <a:t>Meaningful sequence of inputs</a:t>
            </a:r>
            <a:endParaRPr lang="en-US" altLang="zh-TW" sz="2400" dirty="0"/>
          </a:p>
          <a:p>
            <a:pPr marL="544068" lvl="1" indent="-3429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 smtClean="0"/>
              <a:t>Common Sense Model</a:t>
            </a:r>
          </a:p>
          <a:p>
            <a:pPr marL="749808" lvl="1" indent="-457200"/>
            <a:r>
              <a:rPr lang="en-US" altLang="zh-TW" sz="2400" dirty="0" smtClean="0"/>
              <a:t>Automatic identification and construction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3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 you !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en-US" altLang="zh-TW" sz="8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Q&amp;A</a:t>
            </a:r>
            <a:endParaRPr lang="zh-TW" altLang="en-US" sz="8000" spc="-50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0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Introduction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Purpose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A</a:t>
            </a:r>
            <a:r>
              <a:rPr lang="en-US" altLang="zh-TW" sz="2400" dirty="0" smtClean="0"/>
              <a:t> structure named “Common Sense” modeling a GUI application.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A tool called “SpecElicitor” to extract human knowledge of applications.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A systematic method to construct the model.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Testing applications with common sense database.</a:t>
            </a:r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00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tx1"/>
                </a:solidFill>
              </a:rPr>
              <a:t>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Common Sense and SpecElicitor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</a:rPr>
              <a:t>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1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A study proposes a graphical structure called “Event-Flow Graph” to model GUI applications.</a:t>
            </a:r>
          </a:p>
          <a:p>
            <a:pPr marL="749808" lvl="1" indent="-457200"/>
            <a:r>
              <a:rPr lang="en-US" altLang="zh-TW" sz="1400" i="1" dirty="0" smtClean="0"/>
              <a:t>A</a:t>
            </a:r>
            <a:r>
              <a:rPr lang="en-US" altLang="zh-TW" sz="1400" i="1" dirty="0"/>
              <a:t>. M. Memon, M. Lou </a:t>
            </a:r>
            <a:r>
              <a:rPr lang="en-US" altLang="zh-TW" sz="1400" i="1" dirty="0" err="1"/>
              <a:t>Soffa</a:t>
            </a:r>
            <a:r>
              <a:rPr lang="en-US" altLang="zh-TW" sz="1400" i="1" dirty="0"/>
              <a:t>, and M. E. </a:t>
            </a:r>
            <a:r>
              <a:rPr lang="en-US" altLang="zh-TW" sz="1400" i="1" dirty="0" smtClean="0"/>
              <a:t>Pollack(2001), </a:t>
            </a:r>
            <a:r>
              <a:rPr lang="en-US" altLang="zh-TW" sz="1400" i="1" dirty="0"/>
              <a:t>“Coverage criteria for GUI testing,” ACM SIGSOFT </a:t>
            </a:r>
            <a:r>
              <a:rPr lang="en-US" altLang="zh-TW" sz="1400" i="1" dirty="0" err="1"/>
              <a:t>Softw</a:t>
            </a:r>
            <a:r>
              <a:rPr lang="en-US" altLang="zh-TW" sz="1400" i="1" dirty="0"/>
              <a:t>. Eng. Notes, vol. 26, no. 5, p. 256, 2001</a:t>
            </a:r>
            <a:r>
              <a:rPr lang="en-US" altLang="zh-TW" sz="1400" i="1" dirty="0" smtClean="0"/>
              <a:t>.</a:t>
            </a:r>
            <a:endParaRPr lang="en-US" altLang="zh-TW" i="1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ADAutomation uses UML activity diagram to improve event-flow graph for modeling mobile applications.</a:t>
            </a:r>
          </a:p>
          <a:p>
            <a:pPr marL="640080" lvl="2" indent="-4572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altLang="zh-TW" i="1" dirty="0"/>
              <a:t>A. Li, Z. Qin, M. Chen, and J. Liu, “ADAutomation : An Activity Diagram Based Automated GUI Testing Framework for Smartphone Applications,” </a:t>
            </a:r>
            <a:r>
              <a:rPr lang="en-US" altLang="zh-TW" dirty="0"/>
              <a:t>IEEE </a:t>
            </a:r>
            <a:r>
              <a:rPr lang="en-US" altLang="zh-TW" dirty="0" smtClean="0"/>
              <a:t>International Conference on Software </a:t>
            </a:r>
            <a:r>
              <a:rPr lang="en-US" altLang="zh-TW" dirty="0"/>
              <a:t>Security and </a:t>
            </a:r>
            <a:r>
              <a:rPr lang="en-US" altLang="zh-TW" dirty="0" smtClean="0"/>
              <a:t>Reliability, </a:t>
            </a:r>
            <a:r>
              <a:rPr lang="en-US" altLang="zh-TW" i="1" dirty="0" smtClean="0"/>
              <a:t>pp</a:t>
            </a:r>
            <a:r>
              <a:rPr lang="en-US" altLang="zh-TW" i="1" dirty="0"/>
              <a:t>. 68–77, 2014.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MobiGUITAR, Dynodroid, Monkey, etc.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7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tx1"/>
                </a:solidFill>
              </a:rPr>
              <a:t>Common Sense and SpecElicitor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</a:rPr>
              <a:t>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4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30200" y="4781482"/>
            <a:ext cx="8856617" cy="1320387"/>
          </a:xfrm>
          <a:prstGeom prst="rect">
            <a:avLst/>
          </a:prstGeom>
          <a:solidFill>
            <a:srgbClr val="E11F6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30201" y="1941511"/>
            <a:ext cx="8856617" cy="1320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Sense &amp; SpecElicitor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18B-E0FE-4115-A2DB-A9A991A39DD8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3705897" y="2306594"/>
            <a:ext cx="1705232" cy="65902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SpecElicitor</a:t>
            </a:r>
            <a:endParaRPr lang="zh-TW" altLang="en-US" dirty="0"/>
          </a:p>
        </p:txBody>
      </p:sp>
      <p:sp>
        <p:nvSpPr>
          <p:cNvPr id="7" name="笑臉 6"/>
          <p:cNvSpPr/>
          <p:nvPr/>
        </p:nvSpPr>
        <p:spPr>
          <a:xfrm>
            <a:off x="7455426" y="2125361"/>
            <a:ext cx="1073180" cy="10214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磁碟 7"/>
          <p:cNvSpPr/>
          <p:nvPr/>
        </p:nvSpPr>
        <p:spPr>
          <a:xfrm>
            <a:off x="3763560" y="3530153"/>
            <a:ext cx="1589903" cy="95558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Common Sense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387001" y="2284020"/>
            <a:ext cx="1956485" cy="712569"/>
            <a:chOff x="650789" y="2275784"/>
            <a:chExt cx="1956485" cy="712569"/>
          </a:xfrm>
        </p:grpSpPr>
        <p:sp>
          <p:nvSpPr>
            <p:cNvPr id="9" name="流程圖: 資料 8"/>
            <p:cNvSpPr/>
            <p:nvPr/>
          </p:nvSpPr>
          <p:spPr>
            <a:xfrm>
              <a:off x="650789" y="2275784"/>
              <a:ext cx="1894703" cy="576648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流程圖: 資料 9"/>
            <p:cNvSpPr/>
            <p:nvPr/>
          </p:nvSpPr>
          <p:spPr>
            <a:xfrm>
              <a:off x="683741" y="2333447"/>
              <a:ext cx="1894703" cy="576648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流程圖: 資料 10"/>
            <p:cNvSpPr/>
            <p:nvPr/>
          </p:nvSpPr>
          <p:spPr>
            <a:xfrm>
              <a:off x="712571" y="2411705"/>
              <a:ext cx="1894703" cy="576648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Apps</a:t>
              </a:r>
              <a:endParaRPr lang="zh-TW" altLang="en-US" dirty="0"/>
            </a:p>
          </p:txBody>
        </p:sp>
      </p:grpSp>
      <p:sp>
        <p:nvSpPr>
          <p:cNvPr id="12" name="流程圖: 資料 11"/>
          <p:cNvSpPr/>
          <p:nvPr/>
        </p:nvSpPr>
        <p:spPr>
          <a:xfrm>
            <a:off x="280784" y="5173352"/>
            <a:ext cx="1894703" cy="57664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AUT</a:t>
            </a:r>
            <a:endParaRPr lang="zh-TW" altLang="en-US" dirty="0"/>
          </a:p>
        </p:txBody>
      </p:sp>
      <p:sp>
        <p:nvSpPr>
          <p:cNvPr id="14" name="流程圖: 程序 13"/>
          <p:cNvSpPr/>
          <p:nvPr/>
        </p:nvSpPr>
        <p:spPr>
          <a:xfrm>
            <a:off x="3394689" y="5148633"/>
            <a:ext cx="2327643" cy="65902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 Case </a:t>
            </a:r>
            <a:br>
              <a:rPr lang="en-US" altLang="zh-TW" dirty="0" smtClean="0"/>
            </a:br>
            <a:r>
              <a:rPr lang="en-US" altLang="zh-TW" dirty="0" smtClean="0"/>
              <a:t>Generator &amp; Evaluator</a:t>
            </a:r>
            <a:endParaRPr lang="zh-TW" altLang="en-US" dirty="0"/>
          </a:p>
        </p:txBody>
      </p:sp>
      <p:sp>
        <p:nvSpPr>
          <p:cNvPr id="15" name="流程圖: 文件 14"/>
          <p:cNvSpPr/>
          <p:nvPr/>
        </p:nvSpPr>
        <p:spPr>
          <a:xfrm>
            <a:off x="7248128" y="5115687"/>
            <a:ext cx="1556951" cy="69197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 Report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2400159" y="2630007"/>
            <a:ext cx="1042751" cy="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5815046" y="2630007"/>
            <a:ext cx="1272746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558512" y="3027655"/>
            <a:ext cx="0" cy="46071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4558512" y="4553412"/>
            <a:ext cx="0" cy="51756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2264110" y="5461673"/>
            <a:ext cx="996779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6010951" y="5461673"/>
            <a:ext cx="996779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8026603" y="3207436"/>
            <a:ext cx="0" cy="177787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97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7598</TotalTime>
  <Words>978</Words>
  <Application>Microsoft Office PowerPoint</Application>
  <PresentationFormat>如螢幕大小 (4:3)</PresentationFormat>
  <Paragraphs>367</Paragraphs>
  <Slides>44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2" baseType="lpstr">
      <vt:lpstr>微軟正黑體</vt:lpstr>
      <vt:lpstr>新細明體</vt:lpstr>
      <vt:lpstr>標楷體</vt:lpstr>
      <vt:lpstr>Calibri</vt:lpstr>
      <vt:lpstr>Calibri Light</vt:lpstr>
      <vt:lpstr>Times New Roman</vt:lpstr>
      <vt:lpstr>Wingdings</vt:lpstr>
      <vt:lpstr>回顧</vt:lpstr>
      <vt:lpstr>Techniques and Tools for Android Application Testing with Common Sense</vt:lpstr>
      <vt:lpstr>Outline</vt:lpstr>
      <vt:lpstr>Outline</vt:lpstr>
      <vt:lpstr>Introduction  Motivation</vt:lpstr>
      <vt:lpstr>Introduction  Purpose</vt:lpstr>
      <vt:lpstr>Outline</vt:lpstr>
      <vt:lpstr>Related Work</vt:lpstr>
      <vt:lpstr>Outline</vt:lpstr>
      <vt:lpstr>Common Sense &amp; SpecElicitor</vt:lpstr>
      <vt:lpstr>Common Sense</vt:lpstr>
      <vt:lpstr>Common Sense  Semantic Network</vt:lpstr>
      <vt:lpstr>Common Sense  Event-Flow Graph</vt:lpstr>
      <vt:lpstr>Common Sense</vt:lpstr>
      <vt:lpstr>Common Sense  Overlap</vt:lpstr>
      <vt:lpstr>Common Sense  Example</vt:lpstr>
      <vt:lpstr>Normalized Term</vt:lpstr>
      <vt:lpstr>SpecElicitor</vt:lpstr>
      <vt:lpstr>SpecElicitor  Flow Chart</vt:lpstr>
      <vt:lpstr>SpecElicitor  GUI</vt:lpstr>
      <vt:lpstr>SpecElicitor  Give a Verdict</vt:lpstr>
      <vt:lpstr>SpecElicitor  Determine the Screen</vt:lpstr>
      <vt:lpstr>SpecElicitor  Choose an Action or terminate</vt:lpstr>
      <vt:lpstr>SpecElicitor  Determine the Action</vt:lpstr>
      <vt:lpstr>SpecElicitor  Give a Verdict (Again)</vt:lpstr>
      <vt:lpstr>Outline</vt:lpstr>
      <vt:lpstr>Test Case Generation</vt:lpstr>
      <vt:lpstr>Test Case Generation</vt:lpstr>
      <vt:lpstr>Test Case Generation</vt:lpstr>
      <vt:lpstr>Test Case Generation</vt:lpstr>
      <vt:lpstr>Test Case Evaluation</vt:lpstr>
      <vt:lpstr>Test Case Evaluation</vt:lpstr>
      <vt:lpstr>Test Case Evaluation</vt:lpstr>
      <vt:lpstr>Outline</vt:lpstr>
      <vt:lpstr>Experiment</vt:lpstr>
      <vt:lpstr>Experiment  Implementation</vt:lpstr>
      <vt:lpstr>Experiment  Result</vt:lpstr>
      <vt:lpstr>Experiment  Omnidroid</vt:lpstr>
      <vt:lpstr>Experiment  Action Distribution</vt:lpstr>
      <vt:lpstr>Experiment  Action Distribution</vt:lpstr>
      <vt:lpstr>Experiment  Unidentifiable Screens</vt:lpstr>
      <vt:lpstr>Outline</vt:lpstr>
      <vt:lpstr>Conclusion  Summary</vt:lpstr>
      <vt:lpstr>Conclusion  Future Works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Techniques and Tools for Android Application Testing with Common Sense</dc:title>
  <dc:creator>羅元鴻</dc:creator>
  <cp:lastModifiedBy>羅元鴻</cp:lastModifiedBy>
  <cp:revision>362</cp:revision>
  <cp:lastPrinted>2015-07-09T08:11:33Z</cp:lastPrinted>
  <dcterms:created xsi:type="dcterms:W3CDTF">2015-06-09T09:22:32Z</dcterms:created>
  <dcterms:modified xsi:type="dcterms:W3CDTF">2015-07-09T17:22:07Z</dcterms:modified>
</cp:coreProperties>
</file>