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9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65" r:id="rId5"/>
    <p:sldId id="263" r:id="rId6"/>
    <p:sldId id="260" r:id="rId7"/>
    <p:sldId id="262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3400" y="-9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D7BDE0-2CD1-D94C-AB70-D37E67FB02AB}" type="datetimeFigureOut">
              <a:rPr lang="en-US" smtClean="0"/>
              <a:t>11/20/16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283AA7-B098-E94A-941C-72AF27E7A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8735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F0ACB3-64DA-4846-A06D-8484F7B13925}" type="datetimeFigureOut">
              <a:rPr lang="en-US" smtClean="0"/>
              <a:t>11/20/16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71CFEC-C9D4-074F-94A4-4C8DDA46C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1976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7093B-3DAD-AC4E-8D37-4D38D52FD78E}" type="datetime1">
              <a:rPr lang="en-US" smtClean="0"/>
              <a:t>11/20/16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E592D-2EB8-D048-ABF7-D8886469FB2F}" type="datetime1">
              <a:rPr lang="en-US" smtClean="0"/>
              <a:t>11/20/16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AF55D-3FCB-2547-92CF-DE37EB500C37}" type="datetime1">
              <a:rPr lang="en-US" smtClean="0"/>
              <a:t>11/20/16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96F31-FF38-E845-9C86-581225480EAC}" type="datetime1">
              <a:rPr lang="en-US" smtClean="0"/>
              <a:t>11/20/16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A7D8F-EC36-A947-A07E-96FAAC684CD1}" type="datetime1">
              <a:rPr lang="en-US" smtClean="0"/>
              <a:t>11/20/16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05948-EC01-9942-A6DA-051C25854312}" type="datetime1">
              <a:rPr lang="en-US" smtClean="0"/>
              <a:t>11/20/16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E0F87-1F3B-5449-80E6-DE977A90C68F}" type="datetime1">
              <a:rPr lang="en-US" smtClean="0"/>
              <a:t>11/20/16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1F9AB-3755-8443-8F36-58B05238DCE5}" type="datetime1">
              <a:rPr lang="en-US" smtClean="0"/>
              <a:t>11/20/16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4FCB3-4414-C445-B4CE-E489DB111A35}" type="datetime1">
              <a:rPr lang="en-US" smtClean="0"/>
              <a:t>11/20/16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AC01E-BF5B-C647-892C-CB39C344F4CB}" type="datetime1">
              <a:rPr lang="en-US" smtClean="0"/>
              <a:t>11/20/16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91077-D890-3140-A9EB-5294FB85ED25}" type="datetime1">
              <a:rPr lang="en-US" smtClean="0"/>
              <a:t>11/20/16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2B0F6B4D-A843-F046-9F94-F8C51AEDE650}" type="datetime1">
              <a:rPr lang="en-US" smtClean="0"/>
              <a:t>11/20/16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4" Type="http://schemas.openxmlformats.org/officeDocument/2006/relationships/image" Target="../media/image8.jp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DWipYowZmaU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cmusphinx.sourceforge.net/wiki/" TargetMode="External"/><Relationship Id="rId4" Type="http://schemas.openxmlformats.org/officeDocument/2006/relationships/hyperlink" Target="http://www.chokkan.org/software/crfsuite/manual.html" TargetMode="External"/><Relationship Id="rId5" Type="http://schemas.openxmlformats.org/officeDocument/2006/relationships/hyperlink" Target="https://www.yelp.com/developers/documentation/v3" TargetMode="External"/><Relationship Id="rId6" Type="http://schemas.openxmlformats.org/officeDocument/2006/relationships/hyperlink" Target="https://github.com/nltk/nltk/wiki" TargetMode="External"/><Relationship Id="rId7" Type="http://schemas.openxmlformats.org/officeDocument/2006/relationships/hyperlink" Target="http://cs229.stanford.edu/proj2014/Yun%20Xu,%20Xinhui%20Wu,%20Qinxia%20Wang,%20Sentiment%20Analysis%20of%20Yelp's%20Ratings%20Based%20on%20Text%20Reviews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ieeexplore.ieee.org/abstract/document/7041732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808819"/>
            <a:ext cx="8228013" cy="1927225"/>
          </a:xfrm>
        </p:spPr>
        <p:txBody>
          <a:bodyPr>
            <a:normAutofit fontScale="90000"/>
          </a:bodyPr>
          <a:lstStyle/>
          <a:p>
            <a:r>
              <a:rPr lang="en-US" sz="7200" i="1" dirty="0" smtClean="0">
                <a:latin typeface="Adobe Caslon Pro Bold"/>
                <a:cs typeface="Adobe Caslon Pro Bold"/>
              </a:rPr>
              <a:t>CHATBOT</a:t>
            </a:r>
            <a:r>
              <a:rPr lang="en-US" sz="4800" dirty="0">
                <a:latin typeface="Adobe Caslon Pro Bold"/>
                <a:cs typeface="Adobe Caslon Pro Bold"/>
              </a:rPr>
              <a:t/>
            </a:r>
            <a:br>
              <a:rPr lang="en-US" sz="4800" dirty="0">
                <a:latin typeface="Adobe Caslon Pro Bold"/>
                <a:cs typeface="Adobe Caslon Pro Bold"/>
              </a:rPr>
            </a:br>
            <a:r>
              <a:rPr lang="en-US" sz="3200" dirty="0" smtClean="0">
                <a:latin typeface="Adobe Caslon Pro Bold"/>
                <a:cs typeface="Adobe Caslon Pro Bold"/>
              </a:rPr>
              <a:t>Restaurant Recommendation System</a:t>
            </a:r>
            <a:r>
              <a:rPr lang="en-US" sz="4800" dirty="0" smtClean="0">
                <a:latin typeface="Adobe Caslon Pro Bold"/>
                <a:cs typeface="Adobe Caslon Pro Bold"/>
              </a:rPr>
              <a:t/>
            </a:r>
            <a:br>
              <a:rPr lang="en-US" sz="4800" dirty="0" smtClean="0">
                <a:latin typeface="Adobe Caslon Pro Bold"/>
                <a:cs typeface="Adobe Caslon Pro Bold"/>
              </a:rPr>
            </a:br>
            <a:r>
              <a:rPr lang="en-US" sz="4800" dirty="0" smtClean="0">
                <a:latin typeface="Adobe Caslon Pro Bold"/>
                <a:cs typeface="Adobe Caslon Pro Bold"/>
              </a:rPr>
              <a:t/>
            </a:r>
            <a:br>
              <a:rPr lang="en-US" sz="4800" dirty="0" smtClean="0">
                <a:latin typeface="Adobe Caslon Pro Bold"/>
                <a:cs typeface="Adobe Caslon Pro Bold"/>
              </a:rPr>
            </a:br>
            <a:r>
              <a:rPr lang="en-US" sz="3200" dirty="0" smtClean="0">
                <a:latin typeface="Adobe Caslon Pro Bold"/>
                <a:cs typeface="Adobe Caslon Pro Bold"/>
              </a:rPr>
              <a:t>Team </a:t>
            </a:r>
            <a:r>
              <a:rPr lang="en-US" sz="3200" dirty="0">
                <a:latin typeface="Adobe Caslon Pro Bold"/>
                <a:cs typeface="Adobe Caslon Pro Bold"/>
              </a:rPr>
              <a:t>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r"/>
            <a:endParaRPr lang="en-US" sz="2000" dirty="0" smtClean="0">
              <a:latin typeface="Adobe Caslon Pro Bold"/>
              <a:cs typeface="Adobe Caslon Pro Bold"/>
            </a:endParaRPr>
          </a:p>
          <a:p>
            <a:pPr algn="r"/>
            <a:r>
              <a:rPr lang="en-US" sz="2000" i="1" dirty="0" err="1" smtClean="0">
                <a:latin typeface="Adobe Caslon Pro Bold"/>
                <a:cs typeface="Adobe Caslon Pro Bold"/>
              </a:rPr>
              <a:t>Arun</a:t>
            </a:r>
            <a:r>
              <a:rPr lang="en-US" sz="2000" i="1" dirty="0" smtClean="0">
                <a:latin typeface="Adobe Caslon Pro Bold"/>
                <a:cs typeface="Adobe Caslon Pro Bold"/>
              </a:rPr>
              <a:t> </a:t>
            </a:r>
            <a:r>
              <a:rPr lang="en-US" sz="2000" i="1" dirty="0" err="1">
                <a:latin typeface="Adobe Caslon Pro Bold"/>
                <a:cs typeface="Adobe Caslon Pro Bold"/>
              </a:rPr>
              <a:t>Soundararaj</a:t>
            </a:r>
            <a:endParaRPr lang="en-US" sz="2000" i="1" dirty="0">
              <a:latin typeface="Adobe Caslon Pro Bold"/>
              <a:cs typeface="Adobe Caslon Pro Bold"/>
            </a:endParaRPr>
          </a:p>
          <a:p>
            <a:pPr algn="r"/>
            <a:r>
              <a:rPr lang="en-US" sz="2000" i="1" dirty="0" err="1">
                <a:latin typeface="Adobe Caslon Pro Bold"/>
                <a:cs typeface="Adobe Caslon Pro Bold"/>
              </a:rPr>
              <a:t>Bharath</a:t>
            </a:r>
            <a:r>
              <a:rPr lang="en-US" sz="2000" i="1" dirty="0">
                <a:latin typeface="Adobe Caslon Pro Bold"/>
                <a:cs typeface="Adobe Caslon Pro Bold"/>
              </a:rPr>
              <a:t> </a:t>
            </a:r>
            <a:r>
              <a:rPr lang="en-US" sz="2000" i="1" dirty="0" err="1">
                <a:latin typeface="Adobe Caslon Pro Bold"/>
                <a:cs typeface="Adobe Caslon Pro Bold"/>
              </a:rPr>
              <a:t>Sivaraman</a:t>
            </a:r>
            <a:endParaRPr lang="en-US" sz="2000" i="1" dirty="0">
              <a:latin typeface="Adobe Caslon Pro Bold"/>
              <a:cs typeface="Adobe Caslon Pro Bold"/>
            </a:endParaRPr>
          </a:p>
          <a:p>
            <a:pPr algn="r"/>
            <a:r>
              <a:rPr lang="en-US" sz="2000" i="1" dirty="0">
                <a:latin typeface="Adobe Caslon Pro Bold"/>
                <a:cs typeface="Adobe Caslon Pro Bold"/>
              </a:rPr>
              <a:t>Louis </a:t>
            </a:r>
            <a:r>
              <a:rPr lang="en-US" sz="2000" i="1" dirty="0" err="1">
                <a:latin typeface="Adobe Caslon Pro Bold"/>
                <a:cs typeface="Adobe Caslon Pro Bold"/>
              </a:rPr>
              <a:t>Arokiaraj</a:t>
            </a:r>
            <a:r>
              <a:rPr lang="en-US" sz="2000" i="1" dirty="0">
                <a:latin typeface="Adobe Caslon Pro Bold"/>
                <a:cs typeface="Adobe Caslon Pro Bold"/>
              </a:rPr>
              <a:t> Gilbert</a:t>
            </a:r>
          </a:p>
          <a:p>
            <a:pPr algn="r"/>
            <a:r>
              <a:rPr lang="en-US" sz="2000" i="1" u="sng" dirty="0">
                <a:latin typeface="Adobe Caslon Pro Bold"/>
                <a:cs typeface="Adobe Caslon Pro Bold"/>
              </a:rPr>
              <a:t>Vrushali Sudhir Peshave</a:t>
            </a:r>
          </a:p>
        </p:txBody>
      </p:sp>
      <p:pic>
        <p:nvPicPr>
          <p:cNvPr id="4" name="Picture 3" descr="rob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299" y="2971800"/>
            <a:ext cx="3657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79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dialogue system - </a:t>
            </a:r>
            <a:r>
              <a:rPr lang="en-US" dirty="0" err="1"/>
              <a:t>Chatbot</a:t>
            </a:r>
            <a:r>
              <a:rPr lang="en-US" dirty="0"/>
              <a:t>.</a:t>
            </a:r>
          </a:p>
          <a:p>
            <a:r>
              <a:rPr lang="en-US" dirty="0"/>
              <a:t>Recommends restaurants based on user preferences</a:t>
            </a:r>
          </a:p>
          <a:p>
            <a:pPr lvl="1"/>
            <a:r>
              <a:rPr lang="en-US" dirty="0"/>
              <a:t>Cuisine</a:t>
            </a:r>
          </a:p>
          <a:p>
            <a:pPr lvl="1"/>
            <a:r>
              <a:rPr lang="en-US" dirty="0"/>
              <a:t>Location</a:t>
            </a:r>
          </a:p>
          <a:p>
            <a:pPr lvl="1"/>
            <a:r>
              <a:rPr lang="en-US" dirty="0"/>
              <a:t>Price</a:t>
            </a:r>
          </a:p>
          <a:p>
            <a:r>
              <a:rPr lang="en-US" dirty="0"/>
              <a:t>Analysis of user reviews.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277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Cognitive assistants are the evolving technology</a:t>
            </a:r>
          </a:p>
          <a:p>
            <a:r>
              <a:rPr lang="en-US" dirty="0"/>
              <a:t>Handling of multiple NLP sub tasks</a:t>
            </a:r>
          </a:p>
          <a:p>
            <a:r>
              <a:rPr lang="en-US" dirty="0"/>
              <a:t>Involves Human-computer interaction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3</a:t>
            </a:fld>
            <a:endParaRPr lang="en-US"/>
          </a:p>
        </p:txBody>
      </p:sp>
      <p:pic>
        <p:nvPicPr>
          <p:cNvPr id="7" name="Picture 6" descr="ibm_wats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3606801"/>
            <a:ext cx="2438399" cy="2438399"/>
          </a:xfrm>
          <a:prstGeom prst="rect">
            <a:avLst/>
          </a:prstGeom>
        </p:spPr>
      </p:pic>
      <p:pic>
        <p:nvPicPr>
          <p:cNvPr id="8" name="Picture 7" descr="640_2013_08_15_18_11_4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968" y="3136900"/>
            <a:ext cx="2472266" cy="1854199"/>
          </a:xfrm>
          <a:prstGeom prst="rect">
            <a:avLst/>
          </a:prstGeom>
        </p:spPr>
      </p:pic>
      <p:pic>
        <p:nvPicPr>
          <p:cNvPr id="9" name="Picture 8" descr="Amazon-Alexa-logo_transparent12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22589">
            <a:off x="4343402" y="4888940"/>
            <a:ext cx="3733799" cy="826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6691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50244" y="2331907"/>
            <a:ext cx="832604" cy="907410"/>
            <a:chOff x="4051066" y="-125548"/>
            <a:chExt cx="832604" cy="907410"/>
          </a:xfrm>
        </p:grpSpPr>
        <p:sp>
          <p:nvSpPr>
            <p:cNvPr id="5" name="Rounded Rectangle 4"/>
            <p:cNvSpPr/>
            <p:nvPr/>
          </p:nvSpPr>
          <p:spPr>
            <a:xfrm>
              <a:off x="4051066" y="-125548"/>
              <a:ext cx="832604" cy="907410"/>
            </a:xfrm>
            <a:prstGeom prst="roundRect">
              <a:avLst/>
            </a:prstGeom>
            <a:blipFill rotWithShape="0">
              <a:blip r:embed="rId2"/>
              <a:stretch>
                <a:fillRect/>
              </a:stretch>
            </a:blipFill>
          </p:spPr>
          <p:style>
            <a:lnRef idx="3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ounded Rectangle 4"/>
            <p:cNvSpPr/>
            <p:nvPr/>
          </p:nvSpPr>
          <p:spPr>
            <a:xfrm>
              <a:off x="4091710" y="-84904"/>
              <a:ext cx="751316" cy="8261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200" kern="1200" dirty="0"/>
            </a:p>
          </p:txBody>
        </p:sp>
      </p:grpSp>
      <p:sp>
        <p:nvSpPr>
          <p:cNvPr id="7" name="TextBox 6"/>
          <p:cNvSpPr txBox="1"/>
          <p:nvPr/>
        </p:nvSpPr>
        <p:spPr>
          <a:xfrm flipH="1">
            <a:off x="1282699" y="1030895"/>
            <a:ext cx="1630388" cy="1341656"/>
          </a:xfrm>
          <a:prstGeom prst="wedgeEllipseCallout">
            <a:avLst>
              <a:gd name="adj1" fmla="val 42710"/>
              <a:gd name="adj2" fmla="val 46683"/>
            </a:avLst>
          </a:prstGeom>
          <a:noFill/>
          <a:ln w="15875">
            <a:solidFill>
              <a:schemeClr val="tx1">
                <a:alpha val="99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Suggest Italian restaurants in Seattle? </a:t>
            </a:r>
            <a:endParaRPr lang="en-US" sz="1400" dirty="0"/>
          </a:p>
        </p:txBody>
      </p:sp>
      <p:sp>
        <p:nvSpPr>
          <p:cNvPr id="10" name="Right Arrow 9"/>
          <p:cNvSpPr/>
          <p:nvPr/>
        </p:nvSpPr>
        <p:spPr>
          <a:xfrm>
            <a:off x="3955268" y="2583940"/>
            <a:ext cx="462768" cy="484632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4489450" y="2413195"/>
            <a:ext cx="1409700" cy="86676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NLU (CRF)</a:t>
            </a:r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5993618" y="2612638"/>
            <a:ext cx="1536700" cy="484632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899150" y="2110941"/>
            <a:ext cx="2120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[ Italian </a:t>
            </a:r>
            <a:r>
              <a:rPr lang="mr-IN" sz="1400" dirty="0" smtClean="0"/>
              <a:t>–</a:t>
            </a:r>
            <a:r>
              <a:rPr lang="en-US" sz="1400" dirty="0" smtClean="0"/>
              <a:t> Cuisine, </a:t>
            </a:r>
          </a:p>
          <a:p>
            <a:r>
              <a:rPr lang="en-US" sz="1400" dirty="0" smtClean="0"/>
              <a:t>Seattle </a:t>
            </a:r>
            <a:r>
              <a:rPr lang="mr-IN" sz="1400" dirty="0" smtClean="0"/>
              <a:t>–</a:t>
            </a:r>
            <a:r>
              <a:rPr lang="en-US" sz="1400" dirty="0" smtClean="0"/>
              <a:t> Location ]</a:t>
            </a:r>
            <a:endParaRPr lang="en-US" sz="1400" dirty="0"/>
          </a:p>
        </p:txBody>
      </p:sp>
      <p:sp>
        <p:nvSpPr>
          <p:cNvPr id="18" name="Bent Arrow 17"/>
          <p:cNvSpPr/>
          <p:nvPr/>
        </p:nvSpPr>
        <p:spPr>
          <a:xfrm rot="10800000">
            <a:off x="6065031" y="3540887"/>
            <a:ext cx="2476500" cy="948384"/>
          </a:xfrm>
          <a:prstGeom prst="bentArrow">
            <a:avLst>
              <a:gd name="adj1" fmla="val 25000"/>
              <a:gd name="adj2" fmla="val 29861"/>
              <a:gd name="adj3" fmla="val 25000"/>
              <a:gd name="adj4" fmla="val 43750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993618" y="3369508"/>
            <a:ext cx="2120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Ask for price. Confirm user preferences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2132818" y="2372551"/>
            <a:ext cx="1758950" cy="86676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Speech Recognizer (Pocket Sphinx)</a:t>
            </a:r>
          </a:p>
        </p:txBody>
      </p:sp>
      <p:sp>
        <p:nvSpPr>
          <p:cNvPr id="31" name="Right Arrow 30"/>
          <p:cNvSpPr/>
          <p:nvPr/>
        </p:nvSpPr>
        <p:spPr>
          <a:xfrm>
            <a:off x="1617460" y="2612638"/>
            <a:ext cx="464558" cy="484632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3230586" y="2024130"/>
            <a:ext cx="2159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O</a:t>
            </a:r>
            <a:r>
              <a:rPr lang="en-US" sz="1400" dirty="0" smtClean="0"/>
              <a:t>/P:  Speech to text</a:t>
            </a:r>
            <a:endParaRPr lang="en-US" sz="1400" dirty="0"/>
          </a:p>
        </p:txBody>
      </p:sp>
      <p:pic>
        <p:nvPicPr>
          <p:cNvPr id="33" name="Picture 32" descr="Yelp_Log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844" y="3540887"/>
            <a:ext cx="1902306" cy="974054"/>
          </a:xfrm>
          <a:prstGeom prst="rect">
            <a:avLst/>
          </a:prstGeom>
        </p:spPr>
      </p:pic>
      <p:sp>
        <p:nvSpPr>
          <p:cNvPr id="34" name="Right Arrow 33"/>
          <p:cNvSpPr/>
          <p:nvPr/>
        </p:nvSpPr>
        <p:spPr>
          <a:xfrm flipH="1">
            <a:off x="2132817" y="3894455"/>
            <a:ext cx="1758949" cy="484632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2311103" y="3540887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Top 3 restaurants</a:t>
            </a:r>
            <a:endParaRPr lang="en-US" dirty="0"/>
          </a:p>
        </p:txBody>
      </p:sp>
      <p:sp>
        <p:nvSpPr>
          <p:cNvPr id="40" name="Rounded Rectangle 39"/>
          <p:cNvSpPr/>
          <p:nvPr/>
        </p:nvSpPr>
        <p:spPr>
          <a:xfrm>
            <a:off x="7613650" y="2364643"/>
            <a:ext cx="1435100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Dialogue Manager</a:t>
            </a:r>
            <a:endParaRPr lang="en-US" dirty="0"/>
          </a:p>
        </p:txBody>
      </p:sp>
      <p:sp>
        <p:nvSpPr>
          <p:cNvPr id="41" name="Rounded Rectangle 40"/>
          <p:cNvSpPr/>
          <p:nvPr/>
        </p:nvSpPr>
        <p:spPr>
          <a:xfrm>
            <a:off x="463550" y="3648175"/>
            <a:ext cx="1409700" cy="86676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Sentiment Analyzer</a:t>
            </a:r>
            <a:endParaRPr lang="en-US" dirty="0"/>
          </a:p>
        </p:txBody>
      </p:sp>
      <p:pic>
        <p:nvPicPr>
          <p:cNvPr id="44" name="Picture 43" descr="8c67265f315a22a680a4226c0ddd0873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9593" y="4707455"/>
            <a:ext cx="1549400" cy="1549400"/>
          </a:xfrm>
          <a:prstGeom prst="rect">
            <a:avLst/>
          </a:prstGeom>
        </p:spPr>
      </p:pic>
      <p:pic>
        <p:nvPicPr>
          <p:cNvPr id="45" name="Picture 44" descr="1358835894-90cbcb344cf96ca932945176c80c5731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993" y="4821121"/>
            <a:ext cx="1068068" cy="1068068"/>
          </a:xfrm>
          <a:prstGeom prst="rect">
            <a:avLst/>
          </a:prstGeom>
        </p:spPr>
      </p:pic>
      <p:pic>
        <p:nvPicPr>
          <p:cNvPr id="46" name="Picture 45" descr="Dolce-Italian-Restaurant-logo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5031" y="4925369"/>
            <a:ext cx="1240252" cy="1033543"/>
          </a:xfrm>
          <a:prstGeom prst="rect">
            <a:avLst/>
          </a:prstGeom>
        </p:spPr>
      </p:pic>
      <p:sp>
        <p:nvSpPr>
          <p:cNvPr id="47" name="Rounded Rectangle 46"/>
          <p:cNvSpPr/>
          <p:nvPr/>
        </p:nvSpPr>
        <p:spPr>
          <a:xfrm>
            <a:off x="3099189" y="4707455"/>
            <a:ext cx="4206094" cy="1382286"/>
          </a:xfrm>
          <a:prstGeom prst="round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Bent Arrow 47"/>
          <p:cNvSpPr/>
          <p:nvPr/>
        </p:nvSpPr>
        <p:spPr>
          <a:xfrm rot="10800000" flipH="1">
            <a:off x="754162" y="4707455"/>
            <a:ext cx="2158924" cy="850900"/>
          </a:xfrm>
          <a:prstGeom prst="ben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Title 1"/>
          <p:cNvSpPr>
            <a:spLocks noGrp="1"/>
          </p:cNvSpPr>
          <p:nvPr>
            <p:ph type="title"/>
          </p:nvPr>
        </p:nvSpPr>
        <p:spPr>
          <a:xfrm>
            <a:off x="340068" y="103795"/>
            <a:ext cx="7620000" cy="1143000"/>
          </a:xfrm>
        </p:spPr>
        <p:txBody>
          <a:bodyPr/>
          <a:lstStyle/>
          <a:p>
            <a:r>
              <a:rPr lang="en-US" dirty="0" smtClean="0"/>
              <a:t>How ?</a:t>
            </a:r>
            <a:endParaRPr lang="en-US" dirty="0"/>
          </a:p>
        </p:txBody>
      </p:sp>
      <p:sp>
        <p:nvSpPr>
          <p:cNvPr id="53" name="Slide Number Placeholder 5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639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Speech Recognition </a:t>
            </a:r>
            <a:r>
              <a:rPr lang="mr-IN" dirty="0" smtClean="0"/>
              <a:t>–</a:t>
            </a:r>
            <a:r>
              <a:rPr lang="en-US" dirty="0" smtClean="0"/>
              <a:t> Word Error Rate</a:t>
            </a:r>
          </a:p>
          <a:p>
            <a:r>
              <a:rPr lang="en-US" dirty="0" smtClean="0"/>
              <a:t>Natural Language Understanding </a:t>
            </a:r>
            <a:r>
              <a:rPr lang="mr-IN" dirty="0" smtClean="0"/>
              <a:t>–</a:t>
            </a:r>
            <a:r>
              <a:rPr lang="en-US" dirty="0" smtClean="0"/>
              <a:t> Precision and Recall</a:t>
            </a:r>
          </a:p>
          <a:p>
            <a:r>
              <a:rPr lang="en-US" dirty="0" smtClean="0"/>
              <a:t>Sentimental Analysis of reviews </a:t>
            </a:r>
            <a:r>
              <a:rPr lang="mr-IN" dirty="0" smtClean="0"/>
              <a:t>–</a:t>
            </a:r>
            <a:r>
              <a:rPr lang="en-US" dirty="0" smtClean="0"/>
              <a:t> Precision and Recall</a:t>
            </a:r>
          </a:p>
          <a:p>
            <a:r>
              <a:rPr lang="en-US" dirty="0" smtClean="0"/>
              <a:t>Overall System’s Evaluation </a:t>
            </a:r>
            <a:r>
              <a:rPr lang="mr-IN" dirty="0" smtClean="0"/>
              <a:t>–</a:t>
            </a:r>
            <a:r>
              <a:rPr lang="en-US" dirty="0" smtClean="0"/>
              <a:t> Survey</a:t>
            </a:r>
          </a:p>
          <a:p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922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to </a:t>
            </a:r>
            <a:r>
              <a:rPr lang="en-US" dirty="0" smtClean="0"/>
              <a:t>speech</a:t>
            </a:r>
          </a:p>
          <a:p>
            <a:r>
              <a:rPr lang="en-US" dirty="0" smtClean="0"/>
              <a:t>Learning from previous chat sessions</a:t>
            </a:r>
          </a:p>
          <a:p>
            <a:r>
              <a:rPr lang="en-US" dirty="0" smtClean="0"/>
              <a:t>More user preferences</a:t>
            </a:r>
            <a:endParaRPr lang="en-US" dirty="0"/>
          </a:p>
          <a:p>
            <a:r>
              <a:rPr lang="en-US" dirty="0"/>
              <a:t>More refined user interactions</a:t>
            </a:r>
          </a:p>
          <a:p>
            <a:r>
              <a:rPr lang="en-US" dirty="0"/>
              <a:t>Performance Optimization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248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Demo 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 Link: </a:t>
            </a:r>
            <a:r>
              <a:rPr lang="en-US" dirty="0">
                <a:hlinkClick r:id="rId2"/>
              </a:rPr>
              <a:t>https://www.youtube.com/watch?v=DWipYowZmaU</a:t>
            </a: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167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775" y="2256413"/>
            <a:ext cx="7662864" cy="4278753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http://ieeexplore.ieee.org/abstract/document/7041732/</a:t>
            </a:r>
            <a:endParaRPr lang="en-US" dirty="0"/>
          </a:p>
          <a:p>
            <a:r>
              <a:rPr lang="en-US" dirty="0">
                <a:hlinkClick r:id="rId3"/>
              </a:rPr>
              <a:t>http://cmusphinx.sourceforge.net/wiki/</a:t>
            </a:r>
            <a:endParaRPr lang="en-US" dirty="0"/>
          </a:p>
          <a:p>
            <a:r>
              <a:rPr lang="en-US" dirty="0">
                <a:hlinkClick r:id="rId4"/>
              </a:rPr>
              <a:t>http://www.chokkan.org/software/crfsuite/manual.html</a:t>
            </a:r>
            <a:endParaRPr lang="en-US" dirty="0"/>
          </a:p>
          <a:p>
            <a:r>
              <a:rPr lang="en-US" dirty="0">
                <a:hlinkClick r:id="rId5"/>
              </a:rPr>
              <a:t>https://www.yelp.com/developers/documentation/v3</a:t>
            </a:r>
            <a:endParaRPr lang="en-US" dirty="0"/>
          </a:p>
          <a:p>
            <a:r>
              <a:rPr lang="en-US" dirty="0">
                <a:hlinkClick r:id="rId6"/>
              </a:rPr>
              <a:t>https://github.com/nltk/nltk/wiki</a:t>
            </a:r>
            <a:endParaRPr lang="en-US" dirty="0"/>
          </a:p>
          <a:p>
            <a:r>
              <a:rPr lang="en-US" dirty="0">
                <a:hlinkClick r:id="rId7"/>
              </a:rPr>
              <a:t>http://cs229.stanford.edu/proj2014/Yun%20Xu,%20Xinhui%20Wu,%20Qinxia%20Wang,%20Sentiment%20Analysis%20of%20Yelp's%20Ratings%20Based%20on%20Text%20Reviews.pdf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962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312</TotalTime>
  <Words>267</Words>
  <Application>Microsoft Macintosh PowerPoint</Application>
  <PresentationFormat>On-screen Show (4:3)</PresentationFormat>
  <Paragraphs>56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Adjacency</vt:lpstr>
      <vt:lpstr>CHATBOT Restaurant Recommendation System  Team 13</vt:lpstr>
      <vt:lpstr>What ?</vt:lpstr>
      <vt:lpstr>Why ?</vt:lpstr>
      <vt:lpstr>How ?</vt:lpstr>
      <vt:lpstr>Evaluation</vt:lpstr>
      <vt:lpstr>Future Enhancements</vt:lpstr>
      <vt:lpstr>A Quick Demo !</vt:lpstr>
      <vt:lpstr>References</vt:lpstr>
    </vt:vector>
  </TitlesOfParts>
  <Company>Amazon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13</dc:title>
  <dc:creator>Sudha Nancy Gilbert</dc:creator>
  <cp:lastModifiedBy>Sudha Nancy Gilbert</cp:lastModifiedBy>
  <cp:revision>16</cp:revision>
  <dcterms:created xsi:type="dcterms:W3CDTF">2016-11-18T03:52:42Z</dcterms:created>
  <dcterms:modified xsi:type="dcterms:W3CDTF">2016-11-21T05:36:22Z</dcterms:modified>
</cp:coreProperties>
</file>