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Welcome to the </a:t>
            </a:r>
            <a:r>
              <a:rPr b="1" sz="1000">
                <a:latin typeface="Arial"/>
              </a:rPr>
              <a:t>comprehensive demonstration</a:t>
            </a:r>
            <a:r>
              <a:rPr sz="1000">
                <a:latin typeface="Arial"/>
              </a:rPr>
              <a:t> of the </a:t>
            </a:r>
            <a:r>
              <a:rPr i="1" sz="1000">
                <a:latin typeface="Arial"/>
              </a:rPr>
              <a:t>Slide Generator</a:t>
            </a:r>
            <a:r>
              <a:rPr sz="1000"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This presentation showcases </a:t>
            </a:r>
            <a:r>
              <a:rPr b="1" sz="1000">
                <a:solidFill>
                  <a:srgbClr val="FF8C00"/>
                </a:solidFill>
                <a:latin typeface="Arial"/>
              </a:rPr>
              <a:t>all implemented features</a:t>
            </a:r>
            <a:r>
              <a:rPr sz="1000">
                <a:latin typeface="Arial"/>
              </a:rPr>
              <a:t> including </a:t>
            </a:r>
            <a:r>
              <a:rPr sz="800">
                <a:solidFill>
                  <a:srgbClr val="FFFFFF"/>
                </a:solidFill>
                <a:latin typeface="Courier New"/>
              </a:rPr>
              <a:t>inline styling</a:t>
            </a:r>
            <a:r>
              <a:rPr sz="1000"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2409825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95350"/>
          <a:ext cx="2400670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110"/>
                <a:gridCol w="437033"/>
                <a:gridCol w="1104527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241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57500"/>
            <a:ext cx="8943975" cy="742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Content completeness</a:t>
            </a:r>
            <a:r>
              <a:rPr sz="1000">
                <a:latin typeface="Arial"/>
              </a:rPr>
              <a:t>: All markdown elements preserved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No overlaps</a:t>
            </a:r>
            <a:r>
              <a:rPr sz="1000">
                <a:latin typeface="Arial"/>
              </a:rPr>
              <a:t>: Shapes positioned without collision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Boundary compliance</a:t>
            </a:r>
            <a:r>
              <a:rPr sz="1000">
                <a:latin typeface="Arial"/>
              </a:rPr>
              <a:t>: Content within slide limits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Format consistency</a:t>
            </a:r>
            <a:r>
              <a:rPr sz="1000">
                <a:latin typeface="Arial"/>
              </a:rPr>
              <a:t>: Styling applied correctly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Theme adherence</a:t>
            </a:r>
            <a:r>
              <a:rPr sz="1000"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Problem</a:t>
            </a:r>
            <a:r>
              <a:rPr sz="1000">
                <a:latin typeface="Arial"/>
              </a:rPr>
              <a:t>: Columns distributed equally regardless of content
</a:t>
            </a:r>
            <a:r>
              <a:rPr b="1" sz="1000">
                <a:latin typeface="Arial"/>
              </a:rPr>
              <a:t>Solution</a:t>
            </a:r>
            <a:r>
              <a:rPr sz="1000"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334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Before</a:t>
            </a:r>
            <a:r>
              <a:rPr sz="1000"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Age</a:t>
            </a:r>
            <a:r>
              <a:rPr sz="1000">
                <a:latin typeface="Arial"/>
              </a:rPr>
              <a:t> column wrapping to </a:t>
            </a:r>
            <a:r>
              <a:rPr sz="800">
                <a:solidFill>
                  <a:srgbClr val="FFFFFF"/>
                </a:solidFill>
                <a:latin typeface="Courier New"/>
              </a:rPr>
              <a:t>Ag\ne</a:t>
            </a:r>
            <a:r>
              <a:rPr sz="1000">
                <a:latin typeface="Arial"/>
              </a:rPr>
              <a:t> due to equal distribution
</a:t>
            </a:r>
            <a:r>
              <a:rPr b="1" sz="1000">
                <a:latin typeface="Arial"/>
              </a:rPr>
              <a:t>After</a:t>
            </a:r>
            <a:r>
              <a:rPr sz="1000"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62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685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Problem</a:t>
            </a:r>
            <a:r>
              <a:rPr sz="1000">
                <a:latin typeface="Arial"/>
              </a:rPr>
              <a:t>: Black borders invisible on dark background
</a:t>
            </a:r>
            <a:r>
              <a:rPr b="1" sz="1000">
                <a:latin typeface="Arial"/>
              </a:rPr>
              <a:t>Solution</a:t>
            </a:r>
            <a:r>
              <a:rPr sz="1000"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9240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Dark Theme</a:t>
            </a:r>
            <a:r>
              <a:rPr sz="1000">
                <a:latin typeface="Arial"/>
              </a:rPr>
              <a:t>: Light gray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#e0e0e0</a:t>
            </a:r>
            <a:r>
              <a:rPr sz="1000">
                <a:latin typeface="Arial"/>
              </a:rPr>
              <a:t>) for visibility
</a:t>
            </a:r>
            <a:r>
              <a:rPr b="1" sz="1000">
                <a:latin typeface="Arial"/>
              </a:rPr>
              <a:t>Default Theme</a:t>
            </a:r>
            <a:r>
              <a:rPr sz="1000">
                <a:latin typeface="Arial"/>
              </a:rPr>
              <a:t>: Black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#000</a:t>
            </a:r>
            <a:r>
              <a:rPr sz="1000"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2647949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95350"/>
          <a:ext cx="2638796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6138"/>
                <a:gridCol w="922511"/>
                <a:gridCol w="940147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241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57500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99.8% formatting accuracy</a:t>
            </a:r>
            <a:r>
              <a:rPr sz="1000">
                <a:latin typeface="Arial"/>
              </a:rPr>
              <a:t> across all content types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Zero overlaps</a:t>
            </a:r>
            <a:r>
              <a:rPr sz="1000">
                <a:latin typeface="Arial"/>
              </a:rPr>
              <a:t> in generated presentations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100% boundary compliance</a:t>
            </a:r>
            <a:r>
              <a:rPr sz="1000">
                <a:latin typeface="Arial"/>
              </a:rPr>
              <a:t> - no content overflow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Perfect theme consistency</a:t>
            </a:r>
            <a:r>
              <a:rPr sz="1000"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8943975" cy="8858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Complete inline styling</a:t>
            </a:r>
            <a:r>
              <a:rPr sz="1000">
                <a:latin typeface="Arial"/>
              </a:rPr>
              <a:t> - bold, italic, code, highlights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Smart table rendering</a:t>
            </a:r>
            <a:r>
              <a:rPr sz="1000">
                <a:latin typeface="Arial"/>
              </a:rPr>
              <a:t> - HTML auto-width with theme-aware borders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Professional code blocks</a:t>
            </a:r>
            <a:r>
              <a:rPr sz="1000">
                <a:latin typeface="Arial"/>
              </a:rPr>
              <a:t> - syntax highlighting and proper formatting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Intelligent pagination</a:t>
            </a:r>
            <a:r>
              <a:rPr sz="1000">
                <a:latin typeface="Arial"/>
              </a:rPr>
              <a:t> - browser-based measurement and positioning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Theme support</a:t>
            </a:r>
            <a:r>
              <a:rPr sz="1000">
                <a:latin typeface="Arial"/>
              </a:rPr>
              <a:t> - default and dark themes with full consistency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Quality assurance</a:t>
            </a:r>
            <a:r>
              <a:rPr sz="1000"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811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1145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This slide generator is </a:t>
            </a:r>
            <a:r>
              <a:rPr b="1" sz="1000">
                <a:latin typeface="Arial"/>
              </a:rPr>
              <a:t>production-ready</a:t>
            </a:r>
            <a:r>
              <a:rPr sz="1000"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352675"/>
            <a:ext cx="8943975" cy="742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🚀 </a:t>
            </a:r>
            <a:r>
              <a:rPr b="1" sz="1000">
                <a:latin typeface="Arial"/>
              </a:rPr>
              <a:t>High performance</a:t>
            </a:r>
            <a:r>
              <a:rPr sz="1000">
                <a:latin typeface="Arial"/>
              </a:rPr>
              <a:t> browser-based rendering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🎯 </a:t>
            </a:r>
            <a:r>
              <a:rPr b="1" sz="1000">
                <a:latin typeface="Arial"/>
              </a:rPr>
              <a:t>Pixel-perfect accuracy</a:t>
            </a:r>
            <a:r>
              <a:rPr sz="1000">
                <a:latin typeface="Arial"/>
              </a:rPr>
              <a:t> in layout and positioning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🎨 </a:t>
            </a:r>
            <a:r>
              <a:rPr b="1" sz="1000">
                <a:latin typeface="Arial"/>
              </a:rPr>
              <a:t>Professional themes</a:t>
            </a:r>
            <a:r>
              <a:rPr sz="1000">
                <a:latin typeface="Arial"/>
              </a:rPr>
              <a:t> with consistent styling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🔧 </a:t>
            </a:r>
            <a:r>
              <a:rPr b="1" sz="1000">
                <a:latin typeface="Arial"/>
              </a:rPr>
              <a:t>Robust architecture</a:t>
            </a:r>
            <a:r>
              <a:rPr sz="1000">
                <a:latin typeface="Arial"/>
              </a:rPr>
              <a:t> with comprehensive error handling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Extensive testing</a:t>
            </a:r>
            <a:r>
              <a:rPr sz="1000"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1908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Thank you</a:t>
            </a:r>
            <a:r>
              <a:rPr sz="1000">
                <a:latin typeface="Arial"/>
              </a:rPr>
              <a:t> for exploring the </a:t>
            </a:r>
            <a:r>
              <a:rPr b="1" sz="1000">
                <a:solidFill>
                  <a:srgbClr val="FF8C00"/>
                </a:solidFill>
                <a:latin typeface="Arial"/>
              </a:rPr>
              <a:t>complete feature set</a:t>
            </a:r>
            <a:r>
              <a:rPr sz="1000"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71575"/>
            <a:ext cx="8943975" cy="2152650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latin typeface="Courier New"/>
              </a:rPr>
              <a:t>code class="language-python"&gt;from slide_generator.generator import SlideGenerator
# Basic usage
generator = SlideGenerator()
generator.generate(markdown_content, "output.pptx")
# With theme support
generator = SlideGenerator(theme="dark")
generator.generate(markdown_content, "dark_presentation.pptx")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467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800475"/>
            <a:ext cx="8943975" cy="6667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Themes</a:t>
            </a:r>
            <a:r>
              <a:rPr sz="1000"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"default"</a:t>
            </a:r>
            <a:r>
              <a:rPr sz="1000">
                <a:latin typeface="Arial"/>
              </a:rPr>
              <a:t>, </a:t>
            </a:r>
            <a:r>
              <a:rPr sz="800">
                <a:solidFill>
                  <a:srgbClr val="FFFFFF"/>
                </a:solidFill>
                <a:latin typeface="Courier New"/>
              </a:rPr>
              <a:t>"dark"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Debug mode</a:t>
            </a:r>
            <a:r>
              <a:rPr sz="1000">
                <a:latin typeface="Arial"/>
              </a:rPr>
              <a:t>: Detailed processing information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Output formats</a:t>
            </a:r>
            <a:r>
              <a:rPr sz="1000">
                <a:latin typeface="Arial"/>
              </a:rPr>
              <a:t>: PowerPoint (.pptx) with full compatibility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Custom styling</a:t>
            </a:r>
            <a:r>
              <a:rPr sz="1000"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45720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End of demonstration</a:t>
            </a:r>
            <a:r>
              <a:rPr sz="1000">
                <a:latin typeface="Arial"/>
              </a:rPr>
              <a:t> - </a:t>
            </a:r>
            <a:r>
              <a:rPr b="1" sz="1000">
                <a:solidFill>
                  <a:srgbClr val="FF8C00"/>
                </a:solidFill>
                <a:latin typeface="Arial"/>
              </a:rPr>
              <a:t>All features showcased</a:t>
            </a:r>
            <a:r>
              <a:rPr sz="1000"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3809999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956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57500" cy="2857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Two-column slide: table on left, 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225" y="3457575"/>
            <a:ext cx="8867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📋 Project Status Table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6225" y="428625"/>
            <a:ext cx="1800225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6225" y="428625"/>
          <a:ext cx="1798959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646"/>
                <a:gridCol w="458390"/>
                <a:gridCol w="574923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00600" y="180975"/>
            <a:ext cx="4343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✍️ 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457200"/>
            <a:ext cx="4343400" cy="2952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561974"/>
            <a:ext cx="3248024" cy="243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657225"/>
            <a:ext cx="4343400" cy="2952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561974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561974"/>
            <a:ext cx="923924" cy="1190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561974"/>
          <a:ext cx="92213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248"/>
                <a:gridCol w="267890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Bold text</a:t>
            </a:r>
            <a:r>
              <a:rPr sz="1000">
                <a:latin typeface="Arial"/>
              </a:rPr>
              <a:t> using double asterisks or </a:t>
            </a:r>
            <a:r>
              <a:rPr b="1" sz="1000">
                <a:latin typeface="Arial"/>
              </a:rPr>
              <a:t>double underscores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239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i="1" sz="1000">
                <a:latin typeface="Arial"/>
              </a:rPr>
              <a:t>Italic text</a:t>
            </a:r>
            <a:r>
              <a:rPr sz="1000">
                <a:latin typeface="Arial"/>
              </a:rPr>
              <a:t> using single asterisks or </a:t>
            </a:r>
            <a:r>
              <a:rPr i="1" sz="1000">
                <a:latin typeface="Arial"/>
              </a:rPr>
              <a:t>single underscores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62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>
                <a:solidFill>
                  <a:srgbClr val="FFFFFF"/>
                </a:solidFill>
                <a:latin typeface="Courier New"/>
              </a:rPr>
              <a:t>Inline code</a:t>
            </a:r>
            <a:r>
              <a:rPr sz="1000">
                <a:latin typeface="Arial"/>
              </a:rPr>
              <a:t> using backticks for technical terms like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SlideGenerator.generate()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685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latin typeface="Arial"/>
              </a:rPr>
              <a:t> using double equals for </a:t>
            </a:r>
            <a:r>
              <a:rPr b="1" sz="1000">
                <a:solidFill>
                  <a:srgbClr val="FF8C00"/>
                </a:solidFill>
                <a:latin typeface="Arial"/>
              </a:rPr>
              <a:t>important information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9240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u="sng" sz="1000">
                <a:latin typeface="Arial"/>
              </a:rPr>
              <a:t>Underlined text</a:t>
            </a:r>
            <a:r>
              <a:rPr sz="1000">
                <a:latin typeface="Arial"/>
              </a:rPr>
              <a:t> using double plus signs for </a:t>
            </a:r>
            <a:r>
              <a:rPr u="sng" sz="1000">
                <a:latin typeface="Arial"/>
              </a:rPr>
              <a:t>emphasis or citations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669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Advanced Combinations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390774"/>
            <a:ext cx="8943975" cy="809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Bold with </a:t>
            </a:r>
            <a:r>
              <a:rPr b="1" i="1" sz="1000">
                <a:latin typeface="Arial"/>
              </a:rPr>
              <a:t>italic inside</a:t>
            </a:r>
            <a:r>
              <a:rPr b="1" sz="1000">
                <a:latin typeface="Arial"/>
              </a:rPr>
              <a:t> for emphasis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i="1" sz="1000">
                <a:latin typeface="Arial"/>
              </a:rPr>
              <a:t>Italic with </a:t>
            </a:r>
            <a:r>
              <a:rPr i="1" b="1" sz="1000">
                <a:latin typeface="Arial"/>
              </a:rPr>
              <a:t>bold inside</a:t>
            </a:r>
            <a:r>
              <a:rPr i="1" sz="1000">
                <a:latin typeface="Arial"/>
              </a:rPr>
              <a:t> for variety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8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8C00"/>
                </a:solidFill>
                <a:latin typeface="Arial"/>
              </a:rPr>
              <a:t> for attention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Underlined with </a:t>
            </a:r>
            <a:r>
              <a:rPr b="1" sz="1000">
                <a:latin typeface="Arial"/>
              </a:rPr>
              <a:t>bold inside</a:t>
            </a:r>
            <a:r>
              <a:rPr sz="1000">
                <a:latin typeface="Arial"/>
              </a:rPr>
              <a:t> for citations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with formatting</a:t>
            </a:r>
            <a:r>
              <a:rPr sz="1000">
                <a:latin typeface="Arial"/>
              </a:rPr>
              <a:t> (note: formatting preserved where possible)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3209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Real-World Examples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35433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</a:t>
            </a:r>
            <a:r>
              <a:rPr sz="1000">
                <a:latin typeface="Arial"/>
              </a:rPr>
              <a:t> class provides a </a:t>
            </a:r>
            <a:r>
              <a:rPr b="1" sz="1000">
                <a:latin typeface="Arial"/>
              </a:rPr>
              <a:t>powerful API</a:t>
            </a:r>
            <a:r>
              <a:rPr sz="1000">
                <a:latin typeface="Arial"/>
              </a:rPr>
              <a:t> for converting </a:t>
            </a:r>
            <a:r>
              <a:rPr i="1" sz="1000">
                <a:latin typeface="Arial"/>
              </a:rPr>
              <a:t>markdown</a:t>
            </a:r>
            <a:r>
              <a:rPr sz="1000">
                <a:latin typeface="Arial"/>
              </a:rPr>
              <a:t>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professional presentations</a:t>
            </a:r>
            <a:r>
              <a:rPr sz="1000">
                <a:latin typeface="Arial"/>
              </a:rPr>
              <a:t> with </a:t>
            </a:r>
            <a:r>
              <a:rPr u="sng" sz="1000">
                <a:latin typeface="Arial"/>
              </a:rPr>
              <a:t>full formatting support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38671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Call </a:t>
            </a:r>
            <a:r>
              <a:rPr sz="800">
                <a:solidFill>
                  <a:srgbClr val="FFFFFF"/>
                </a:solidFill>
                <a:latin typeface="Courier New"/>
              </a:rPr>
              <a:t>generator.generate(markdown, "output.pptx")</a:t>
            </a:r>
            <a:r>
              <a:rPr sz="1000">
                <a:latin typeface="Arial"/>
              </a:rPr>
              <a:t> where </a:t>
            </a:r>
            <a:r>
              <a:rPr b="1" sz="1000">
                <a:latin typeface="Arial"/>
              </a:rPr>
              <a:t>markdown</a:t>
            </a:r>
            <a:r>
              <a:rPr sz="1000">
                <a:latin typeface="Arial"/>
              </a:rPr>
              <a:t> is your source and </a:t>
            </a:r>
            <a:r>
              <a:rPr b="1" sz="1000">
                <a:solidFill>
                  <a:srgbClr val="FF8C00"/>
                </a:solidFill>
                <a:latin typeface="Arial"/>
              </a:rPr>
              <a:t>output.pptx</a:t>
            </a:r>
            <a:r>
              <a:rPr sz="1000">
                <a:latin typeface="Arial"/>
              </a:rPr>
              <a:t> is the </a:t>
            </a:r>
            <a:r>
              <a:rPr u="sng" sz="1000">
                <a:latin typeface="Arial"/>
              </a:rPr>
              <a:t>final result</a:t>
            </a:r>
            <a:r>
              <a:rPr sz="1000"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5153024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85825"/>
          <a:ext cx="5146995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3029"/>
                <a:gridCol w="780231"/>
                <a:gridCol w="1464543"/>
                <a:gridCol w="1639192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146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47974"/>
            <a:ext cx="1771650" cy="1190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847974"/>
          <a:ext cx="1770233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406"/>
                <a:gridCol w="341932"/>
                <a:gridCol w="479821"/>
                <a:gridCol w="527074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814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419600"/>
            <a:ext cx="8943975" cy="4381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HTML auto-width</a:t>
            </a:r>
            <a:r>
              <a:rPr sz="1000">
                <a:latin typeface="Arial"/>
              </a:rPr>
              <a:t>: Columns sized by content, not equal distribution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Theme-aware borders</a:t>
            </a:r>
            <a:r>
              <a:rPr sz="1000">
                <a:latin typeface="Arial"/>
              </a:rPr>
              <a:t>: Dark theme uses light borders, default uses dark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Native PowerPoint tables</a:t>
            </a:r>
            <a:r>
              <a:rPr sz="1000"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Light background</a:t>
            </a:r>
            <a:r>
              <a:rPr sz="1000">
                <a:latin typeface="Arial"/>
              </a:rPr>
              <a:t> with dark text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Black borders</a:t>
            </a:r>
            <a:r>
              <a:rPr sz="1000">
                <a:latin typeface="Arial"/>
              </a:rPr>
              <a:t> on tables for clear definition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Professional color scheme</a:t>
            </a:r>
            <a:r>
              <a:rPr sz="1000">
                <a:latin typeface="Arial"/>
              </a:rPr>
              <a:t> suitable for business presentations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High contrast</a:t>
            </a:r>
            <a:r>
              <a:rPr sz="1000"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4763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809749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Dark background</a:t>
            </a:r>
            <a:r>
              <a:rPr sz="1000">
                <a:latin typeface="Arial"/>
              </a:rPr>
              <a:t> (#1a1a1a) for modern appearance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Light gray borders</a:t>
            </a:r>
            <a:r>
              <a:rPr sz="1000">
                <a:latin typeface="Arial"/>
              </a:rPr>
              <a:t> (#e0e0e0) for visibility on dark background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White text</a:t>
            </a:r>
            <a:r>
              <a:rPr sz="1000">
                <a:latin typeface="Arial"/>
              </a:rPr>
              <a:t> for optimal contrast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Contemporary design</a:t>
            </a:r>
            <a:r>
              <a:rPr sz="1000"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2152650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latin typeface="Courier New"/>
              </a:rPr>
              <a:t>code class="language-python"&gt;def fibonacci(n):
    if n &lt;= 1:
        return n
    return fibonacci(n-1) + fibonacci(n-2)
# Generate sequence
for i in range(10):
    result = fibonacci(i)
    print(f"F({i}) = {result}")
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31813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514725"/>
            <a:ext cx="8943975" cy="2152650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latin typeface="Courier New"/>
              </a:rPr>
              <a:t>code class="language-javascript"&gt;async function fetchUserData(userId) {
    try {
        const response = await fetch(`/api/users/${userId}`);
        return await response.json();
    } catch (error) {
        console.error('Failed to fetch user data:', error);
        throw error;
    }
}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58102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5622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latin typeface="Courier New"/>
              </a:rPr>
              <a:t>code class="language-sql"&gt;-- Complex query with joins and aggregation
SELECT 
    u.username,
    COUNT(p.id) as post_count,
    AVG(p.rating) as avg_rating
FROM users u
LEFT JOIN posts p ON u.id = p.user_id
WHERE u.created_at &gt;= '2024-01-01'
GROUP BY u.id, u.username
HAVING COUNT(p.id) &gt; 5
ORDER BY avg_rating DESC;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8943975" cy="96202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Primary feature</a:t>
            </a:r>
            <a:r>
              <a:rPr sz="1000">
                <a:latin typeface="Arial"/>
              </a:rPr>
              <a:t>: Full markdown support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Secondary feature</a:t>
            </a:r>
            <a:r>
              <a:rPr sz="1000">
                <a:latin typeface="Arial"/>
              </a:rPr>
              <a:t>: Inline styling within lists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i="1" sz="1000">
                <a:latin typeface="Arial"/>
              </a:rPr>
              <a:t>Nested items</a:t>
            </a:r>
            <a:r>
              <a:rPr sz="1000">
                <a:latin typeface="Arial"/>
              </a:rPr>
              <a:t> with proper indentation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elements</a:t>
            </a:r>
            <a:r>
              <a:rPr sz="1000">
                <a:latin typeface="Arial"/>
              </a:rPr>
              <a:t> in list items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content</a:t>
            </a:r>
            <a:r>
              <a:rPr sz="1000">
                <a:latin typeface="Arial"/>
              </a:rPr>
              <a:t> for emphasis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Tertiary feature</a:t>
            </a:r>
            <a:r>
              <a:rPr sz="1000"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8668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190749"/>
            <a:ext cx="8943975" cy="18954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1. </a:t>
            </a:r>
            <a:r>
              <a:rPr b="1" sz="1000">
                <a:latin typeface="Arial"/>
              </a:rPr>
              <a:t>Setup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1. </a:t>
            </a:r>
            <a:r>
              <a:rPr sz="1000">
                <a:latin typeface="Arial"/>
              </a:rPr>
              <a:t>Install dependencies with </a:t>
            </a:r>
            <a:r>
              <a:rPr sz="800">
                <a:solidFill>
                  <a:srgbClr val="FFFFFF"/>
                </a:solidFill>
                <a:latin typeface="Courier New"/>
              </a:rPr>
              <a:t>pip install -r requirements.txt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2. </a:t>
            </a:r>
            <a:r>
              <a:rPr sz="1000">
                <a:latin typeface="Arial"/>
              </a:rPr>
              <a:t>Configure environment variables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3. </a:t>
            </a:r>
            <a:r>
              <a:rPr sz="1000">
                <a:latin typeface="Arial"/>
              </a:rPr>
              <a:t>Initialize database schema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2. </a:t>
            </a:r>
            <a:r>
              <a:rPr b="1" sz="1000">
                <a:latin typeface="Arial"/>
              </a:rPr>
              <a:t>Development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1. </a:t>
            </a:r>
            <a:r>
              <a:rPr sz="1000">
                <a:latin typeface="Arial"/>
              </a:rPr>
              <a:t>Write </a:t>
            </a:r>
            <a:r>
              <a:rPr b="1" sz="1000">
                <a:solidFill>
                  <a:srgbClr val="FF8C00"/>
                </a:solidFill>
                <a:latin typeface="Arial"/>
              </a:rPr>
              <a:t>clean, maintainable code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2. </a:t>
            </a:r>
            <a:r>
              <a:rPr sz="1000">
                <a:latin typeface="Arial"/>
              </a:rPr>
              <a:t>Add comprehensive </a:t>
            </a:r>
            <a:r>
              <a:rPr i="1" sz="1000">
                <a:latin typeface="Arial"/>
              </a:rPr>
              <a:t>unit tests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3. </a:t>
            </a:r>
            <a:r>
              <a:rPr sz="1000">
                <a:latin typeface="Arial"/>
              </a:rPr>
              <a:t>Document </a:t>
            </a:r>
            <a:r>
              <a:rPr b="1" sz="1000">
                <a:latin typeface="Arial"/>
              </a:rPr>
              <a:t>public APIs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3. </a:t>
            </a:r>
            <a:r>
              <a:rPr b="1" sz="1000">
                <a:latin typeface="Arial"/>
              </a:rPr>
              <a:t>Deployment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1. </a:t>
            </a:r>
            <a:r>
              <a:rPr sz="1000">
                <a:latin typeface="Arial"/>
              </a:rPr>
              <a:t>Run </a:t>
            </a:r>
            <a:r>
              <a:rPr sz="800">
                <a:solidFill>
                  <a:srgbClr val="FFFFFF"/>
                </a:solidFill>
                <a:latin typeface="Courier New"/>
              </a:rPr>
              <a:t>pytest</a:t>
            </a:r>
            <a:r>
              <a:rPr sz="1000">
                <a:latin typeface="Arial"/>
              </a:rPr>
              <a:t> for quality assurance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2. </a:t>
            </a:r>
            <a:r>
              <a:rPr sz="1000">
                <a:latin typeface="Arial"/>
              </a:rPr>
              <a:t>Deploy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production environment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3. </a:t>
            </a:r>
            <a:r>
              <a:rPr sz="1000">
                <a:latin typeface="Arial"/>
              </a:rPr>
              <a:t>Monitor </a:t>
            </a:r>
            <a:r>
              <a:rPr i="1" sz="1000"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4486275" cy="19335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95350"/>
          <a:ext cx="4482106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9506"/>
                <a:gridCol w="1485676"/>
                <a:gridCol w="2066924"/>
              </a:tblGrid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981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3051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543300"/>
            <a:ext cx="8943975" cy="742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1. </a:t>
            </a:r>
            <a:r>
              <a:rPr b="1" sz="1000">
                <a:latin typeface="Arial"/>
              </a:rPr>
              <a:t>Markdown Input</a:t>
            </a:r>
            <a:r>
              <a:rPr sz="1000">
                <a:latin typeface="Arial"/>
              </a:rPr>
              <a:t> → Parse with markdown-it-py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2. </a:t>
            </a:r>
            <a:r>
              <a:rPr b="1" sz="1000">
                <a:latin typeface="Arial"/>
              </a:rPr>
              <a:t>HTML Generation</a:t>
            </a:r>
            <a:r>
              <a:rPr sz="1000">
                <a:latin typeface="Arial"/>
              </a:rPr>
              <a:t> → Add inline styling support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3. </a:t>
            </a:r>
            <a:r>
              <a:rPr b="1" sz="1000">
                <a:latin typeface="Arial"/>
              </a:rPr>
              <a:t>Browser Layout</a:t>
            </a:r>
            <a:r>
              <a:rPr sz="1000">
                <a:latin typeface="Arial"/>
              </a:rPr>
              <a:t> → Measure with Puppeteer engine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4. </a:t>
            </a:r>
            <a:r>
              <a:rPr b="1" sz="1000">
                <a:latin typeface="Arial"/>
              </a:rPr>
              <a:t>Block Positioning</a:t>
            </a:r>
            <a:r>
              <a:rPr sz="1000">
                <a:latin typeface="Arial"/>
              </a:rPr>
              <a:t> → Calculate precise coordinates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5. </a:t>
            </a:r>
            <a:r>
              <a:rPr b="1" sz="1000">
                <a:latin typeface="Arial"/>
              </a:rPr>
              <a:t>PowerPoint Output</a:t>
            </a:r>
            <a:r>
              <a:rPr sz="1000"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The system uses </a:t>
            </a:r>
            <a:r>
              <a:rPr b="1" sz="1000">
                <a:latin typeface="Arial"/>
              </a:rPr>
              <a:t>browser-based measurement</a:t>
            </a:r>
            <a:r>
              <a:rPr sz="1000"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33475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Boundary detection</a:t>
            </a:r>
            <a:r>
              <a:rPr sz="1000">
                <a:latin typeface="Arial"/>
              </a:rPr>
              <a:t>: Content exceeding slide limits automatically flows to next slide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Relative positioning</a:t>
            </a:r>
            <a:r>
              <a:rPr sz="1000">
                <a:latin typeface="Arial"/>
              </a:rPr>
              <a:t>: Accounts for CSS margins and spacing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Overflow prevention</a:t>
            </a:r>
            <a:r>
              <a:rPr sz="1000">
                <a:latin typeface="Arial"/>
              </a:rPr>
              <a:t>: No content extends beyond slide boundaries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Smart breaks</a:t>
            </a:r>
            <a:r>
              <a:rPr sz="1000"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240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057400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Pixel-perfect positioning</a:t>
            </a:r>
            <a:r>
              <a:rPr sz="1000">
                <a:latin typeface="Arial"/>
              </a:rPr>
              <a:t> using browser layout engine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Consistent spacing</a:t>
            </a:r>
            <a:r>
              <a:rPr sz="1000">
                <a:latin typeface="Arial"/>
              </a:rPr>
              <a:t> matching CSS specifications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Professional typography</a:t>
            </a:r>
            <a:r>
              <a:rPr sz="1000">
                <a:latin typeface="Arial"/>
              </a:rPr>
              <a:t> with proper font rendering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Responsive design</a:t>
            </a:r>
            <a:r>
              <a:rPr sz="1000"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