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📊 Advanced Business Analytics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Quarterly Performance Review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457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Presented by: </a:t>
            </a:r>
            <a:r>
              <a:rPr b="1" sz="1000">
                <a:solidFill>
                  <a:srgbClr val="000000"/>
                </a:solidFill>
                <a:latin typeface="Arial"/>
              </a:rPr>
              <a:t>Analytics Team</a:t>
            </a:r>
            <a:r>
              <a:rPr sz="1000">
                <a:solidFill>
                  <a:srgbClr val="000000"/>
                </a:solidFill>
              </a:rPr>
              <a:t>
</a:t>
            </a:r>
            <a:r>
              <a:rPr sz="1000">
                <a:solidFill>
                  <a:srgbClr val="000000"/>
                </a:solidFill>
                <a:latin typeface="Arial"/>
              </a:rPr>
              <a:t> Date: December 2024</a:t>
            </a:r>
            <a:r>
              <a:rPr sz="1000">
                <a:solidFill>
                  <a:srgbClr val="000000"/>
                </a:solidFill>
              </a:rPr>
              <a:t>
</a:t>
            </a:r>
            <a:r>
              <a:rPr sz="1000">
                <a:solidFill>
                  <a:srgbClr val="000000"/>
                </a:solidFill>
                <a:latin typeface="Arial"/>
              </a:rPr>
              <a:t> Quarter: Q4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Comprehensive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7649" y="571500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Performance Metrics</a:t>
            </a:r>
          </a:p>
        </p:txBody>
      </p:sp>
      <p:pic>
        <p:nvPicPr>
          <p:cNvPr id="4" name="Picture 3" descr="slide_d082fbf5_create_sales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" y="838200"/>
            <a:ext cx="5067299" cy="3152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7649" y="8534399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Key Highlights: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7649" y="8762999"/>
            <a:ext cx="8896350" cy="40576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Revenue: $4.05M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Growth: 12.6%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24524" y="691514"/>
            <a:ext cx="341947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Quarterly Summary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24524" y="958215"/>
            <a:ext cx="2114550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724524" y="958215"/>
          <a:ext cx="2317818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556617"/>
                <a:gridCol w="451924"/>
                <a:gridCol w="490559"/>
                <a:gridCol w="818718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Quarter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Sales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Target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Performance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Q1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Good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Q2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92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Excellent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Q3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78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Fair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Q4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95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90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9900"/>
                          </a:solidFill>
                          <a:latin typeface="Arial"/>
                        </a:rPr>
                        <a:t>Excellent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24524" y="2586990"/>
            <a:ext cx="341947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Status:</a:t>
            </a:r>
            <a:r>
              <a:rPr sz="1000">
                <a:solidFill>
                  <a:srgbClr val="000000"/>
                </a:solidFill>
                <a:latin typeface="Arial"/>
              </a:rPr>
              <a:t> </a:t>
            </a:r>
            <a:r>
              <a:rPr b="1" sz="1000">
                <a:solidFill>
                  <a:srgbClr val="009900"/>
                </a:solidFill>
                <a:latin typeface="Arial"/>
              </a:rPr>
              <a:t>On Track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Action Items &amp;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Immediate 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85825"/>
            <a:ext cx="8943975" cy="40576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1. </a:t>
            </a:r>
            <a:r>
              <a:rPr sz="1000">
                <a:solidFill>
                  <a:srgbClr val="000000"/>
                </a:solidFill>
                <a:latin typeface="Arial"/>
              </a:rPr>
              <a:t>Implement growth strategy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2. </a:t>
            </a:r>
            <a:r>
              <a:rPr sz="1000">
                <a:solidFill>
                  <a:srgbClr val="000000"/>
                </a:solidFill>
                <a:latin typeface="Arial"/>
              </a:rPr>
              <a:t>Target: 10.0% improvement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9633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Success Metrics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501140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Overall growth target: 18.0%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Customer satisfaction: 95.0%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Market share goal: 38%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Inline Formatting Test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This slide tests various inline formatting options: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00100"/>
            <a:ext cx="8943975" cy="95059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Bold text</a:t>
            </a:r>
            <a:r>
              <a:rPr sz="1000">
                <a:solidFill>
                  <a:srgbClr val="000000"/>
                </a:solidFill>
                <a:latin typeface="Arial"/>
              </a:rPr>
              <a:t> and </a:t>
            </a:r>
            <a:r>
              <a:rPr i="1" sz="1000">
                <a:solidFill>
                  <a:srgbClr val="000000"/>
                </a:solidFill>
                <a:latin typeface="Arial"/>
              </a:rPr>
              <a:t>italic text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FF0000"/>
                </a:solidFill>
                <a:latin typeface="Arial"/>
              </a:rPr>
              <a:t>Red text</a:t>
            </a:r>
            <a:r>
              <a:rPr sz="1000">
                <a:solidFill>
                  <a:srgbClr val="000000"/>
                </a:solidFill>
                <a:latin typeface="Arial"/>
              </a:rPr>
              <a:t> and </a:t>
            </a:r>
            <a:r>
              <a:rPr b="1" sz="1000">
                <a:solidFill>
                  <a:srgbClr val="0066CC"/>
                </a:solidFill>
                <a:latin typeface="Arial"/>
              </a:rPr>
              <a:t>Blue text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Regular underline with </a:t>
            </a:r>
            <a:r>
              <a:rPr u="sng" sz="1000">
                <a:solidFill>
                  <a:srgbClr val="000000"/>
                </a:solidFill>
                <a:latin typeface="Arial"/>
              </a:rPr>
              <a:t>underline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u="wavy" sz="1000">
                <a:solidFill>
                  <a:srgbClr val="000000"/>
                </a:solidFill>
                <a:latin typeface="Arial"/>
              </a:rPr>
              <a:t>Wavy underlined text</a:t>
            </a:r>
            <a:r>
              <a:rPr u="wavy" sz="1000">
                <a:solidFill>
                  <a:srgbClr val="000000"/>
                </a:solidFill>
                <a:latin typeface="Arial"/>
              </a:rPr>
              <a:t> using double caret for </a:t>
            </a:r>
            <a:r>
              <a:rPr u="wavy" sz="1000">
                <a:solidFill>
                  <a:srgbClr val="000000"/>
                </a:solidFill>
                <a:latin typeface="Arial"/>
              </a:rPr>
              <a:t>emphasized information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trike="sngStrike" sz="1000">
                <a:solidFill>
                  <a:srgbClr val="000000"/>
                </a:solidFill>
                <a:latin typeface="Arial"/>
              </a:rPr>
              <a:t>Strikethrough text</a:t>
            </a:r>
            <a:r>
              <a:rPr sz="1000">
                <a:solidFill>
                  <a:srgbClr val="000000"/>
                </a:solidFill>
                <a:latin typeface="Arial"/>
              </a:rPr>
              <a:t> for deleted content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FF8C00"/>
                </a:solidFill>
                <a:latin typeface="Arial"/>
              </a:rPr>
              <a:t>Highlighted text</a:t>
            </a:r>
            <a:r>
              <a:rPr sz="1000">
                <a:solidFill>
                  <a:srgbClr val="000000"/>
                </a:solidFill>
                <a:latin typeface="Arial"/>
              </a:rPr>
              <a:t> for important notes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75069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All formatting should render correctly in both HTML and PowerPoint.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Executive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Key Achievements This Quarter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Revenue Growth</a:t>
            </a:r>
            <a:r>
              <a:rPr sz="1000">
                <a:solidFill>
                  <a:srgbClr val="000000"/>
                </a:solidFill>
                <a:latin typeface="Arial"/>
              </a:rPr>
              <a:t>: 15.2% increase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Market Position</a:t>
            </a:r>
            <a:r>
              <a:rPr sz="1000">
                <a:solidFill>
                  <a:srgbClr val="000000"/>
                </a:solidFill>
                <a:latin typeface="Arial"/>
              </a:rPr>
              <a:t>: 2nd in industry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Customer Satisfaction</a:t>
            </a:r>
            <a:r>
              <a:rPr sz="1000">
                <a:solidFill>
                  <a:srgbClr val="000000"/>
                </a:solidFill>
                <a:latin typeface="Arial"/>
              </a:rPr>
              <a:t>: 91.2%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Target Achievement</a:t>
            </a:r>
            <a:r>
              <a:rPr sz="1000">
                <a:solidFill>
                  <a:srgbClr val="000000"/>
                </a:solidFill>
                <a:latin typeface="Arial"/>
              </a:rPr>
              <a:t>: 108.0%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025" y="1611629"/>
            <a:ext cx="7981949" cy="4191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p data-bid="b17"&gt;</a:t>
            </a:r>
            <a:r>
              <a:rPr i="1" sz="1000">
                <a:solidFill>
                  <a:srgbClr val="000000"/>
                </a:solidFill>
                <a:latin typeface="Arial"/>
              </a:rPr>
              <a:t>TechCorp Solutions</a:t>
            </a:r>
            <a:r>
              <a:rPr sz="1000">
                <a:solidFill>
                  <a:srgbClr val="000000"/>
                </a:solidFill>
                <a:latin typeface="Arial"/>
              </a:rPr>
              <a:t> continues to lead in innovation and customer satisfaction.</a:t>
            </a:r>
            <a:r>
              <a:rPr sz="1000">
                <a:solidFill>
                  <a:srgbClr val="000000"/>
                </a:solidFill>
                <a:latin typeface="Arial"/>
              </a:rPr>
              <a:t>/p&gt;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Sales Performance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Our quarterly sales performance shows consistent improvement:</a:t>
            </a:r>
          </a:p>
        </p:txBody>
      </p:sp>
      <p:pic>
        <p:nvPicPr>
          <p:cNvPr id="4" name="Picture 3" descr="slide_d082fbf5_create_sales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800100"/>
            <a:ext cx="6419850" cy="39814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Key Insights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495299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9900"/>
                </a:solidFill>
                <a:latin typeface="Arial"/>
              </a:rPr>
              <a:t>Q4 exceeded targets</a:t>
            </a:r>
            <a:r>
              <a:rPr sz="1000">
                <a:solidFill>
                  <a:srgbClr val="000000"/>
                </a:solidFill>
                <a:latin typeface="Arial"/>
              </a:rPr>
              <a:t> by 5.6%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Average performance: 87.5%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i="1" sz="1000">
                <a:solidFill>
                  <a:srgbClr val="0066CC"/>
                </a:solidFill>
                <a:latin typeface="Arial"/>
              </a:rPr>
              <a:t>Trend is positive</a:t>
            </a:r>
            <a:r>
              <a:rPr sz="1000">
                <a:solidFill>
                  <a:srgbClr val="000000"/>
                </a:solidFill>
                <a:latin typeface="Arial"/>
              </a:rPr>
              <a:t> across all quarters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Market Position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Our market share remains strong in the competitive landscape:</a:t>
            </a:r>
          </a:p>
        </p:txBody>
      </p:sp>
      <p:pic>
        <p:nvPicPr>
          <p:cNvPr id="4" name="Picture 3" descr="slide_ea63ce94_create_market_sha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800100"/>
            <a:ext cx="4257675" cy="39814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5" y="102679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Strategic Advantages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1. </a:t>
            </a:r>
            <a:r>
              <a:rPr b="1" sz="1000">
                <a:solidFill>
                  <a:srgbClr val="009900"/>
                </a:solidFill>
                <a:latin typeface="Arial"/>
              </a:rPr>
              <a:t>Market Leader</a:t>
            </a:r>
            <a:r>
              <a:rPr sz="1000">
                <a:solidFill>
                  <a:srgbClr val="000000"/>
                </a:solidFill>
                <a:latin typeface="Arial"/>
              </a:rPr>
              <a:t>: 35% market share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2. </a:t>
            </a:r>
            <a:r>
              <a:rPr sz="1000">
                <a:solidFill>
                  <a:srgbClr val="000000"/>
                </a:solidFill>
                <a:latin typeface="Arial"/>
              </a:rPr>
              <a:t>Strong brand recognition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3. </a:t>
            </a:r>
            <a:r>
              <a:rPr sz="1000">
                <a:solidFill>
                  <a:srgbClr val="000000"/>
                </a:solidFill>
                <a:latin typeface="Arial"/>
              </a:rPr>
              <a:t>Customer loyalty: 84.7%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Regional Performance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Performance by Region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2247899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76299"/>
          <a:ext cx="2464912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533206"/>
                <a:gridCol w="614898"/>
                <a:gridCol w="544830"/>
                <a:gridCol w="771978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Region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Revenue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Growth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Satisfaction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North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9900"/>
                          </a:solidFill>
                          <a:latin typeface="Arial"/>
                        </a:rPr>
                        <a:t>1200000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9900"/>
                          </a:solidFill>
                          <a:latin typeface="Arial"/>
                        </a:rPr>
                        <a:t>12.5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4.2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East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1100000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15.2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66CC"/>
                          </a:solidFill>
                          <a:latin typeface="Arial"/>
                        </a:rPr>
                        <a:t>4.5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South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950000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8.3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3.8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West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800000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u="sng" sz="800">
                          <a:solidFill>
                            <a:srgbClr val="FF0000"/>
                          </a:solidFill>
                          <a:latin typeface="Arial"/>
                        </a:rPr>
                        <a:t>6.7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3.6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050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Regional Insights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771775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North</a:t>
            </a:r>
            <a:r>
              <a:rPr sz="1000">
                <a:solidFill>
                  <a:srgbClr val="000000"/>
                </a:solidFill>
                <a:latin typeface="Arial"/>
              </a:rPr>
              <a:t> leads in revenue with $1.20M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East</a:t>
            </a:r>
            <a:r>
              <a:rPr sz="1000">
                <a:solidFill>
                  <a:srgbClr val="000000"/>
                </a:solidFill>
                <a:latin typeface="Arial"/>
              </a:rPr>
              <a:t> shows highest growth at 15.2%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West region requires attention for growth improvement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Growth Trajectory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Monthly Growth Analysis</a:t>
            </a:r>
          </a:p>
        </p:txBody>
      </p:sp>
      <p:pic>
        <p:nvPicPr>
          <p:cNvPr id="4" name="Picture 3" descr="slide_0ddb9336_create_growth_tr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876299"/>
            <a:ext cx="6562725" cy="3914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Growth Drivers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438149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Product Innovation</a:t>
            </a:r>
            <a:r>
              <a:rPr sz="1000">
                <a:solidFill>
                  <a:srgbClr val="000000"/>
                </a:solidFill>
                <a:latin typeface="Arial"/>
              </a:rPr>
              <a:t>: 32.0% impact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Market Expansion</a:t>
            </a:r>
            <a:r>
              <a:rPr sz="1000">
                <a:solidFill>
                  <a:srgbClr val="000000"/>
                </a:solidFill>
                <a:latin typeface="Arial"/>
              </a:rPr>
              <a:t>: 28.0% contribution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Customer Acquisition</a:t>
            </a:r>
            <a:r>
              <a:rPr sz="1000">
                <a:solidFill>
                  <a:srgbClr val="000000"/>
                </a:solidFill>
                <a:latin typeface="Arial"/>
              </a:rPr>
              <a:t>: 15.0% new customers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980122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i="1" sz="1000">
                <a:solidFill>
                  <a:srgbClr val="009900"/>
                </a:solidFill>
                <a:latin typeface="Arial"/>
              </a:rPr>
              <a:t>Sustained growth expected into next quarter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