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📊 Advanced Business Analytics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Quarterly Performance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Presented by: </a:t>
            </a:r>
            <a:r>
              <a:rPr b="1" sz="1000">
                <a:solidFill>
                  <a:srgbClr val="E0E0E0"/>
                </a:solidFill>
                <a:latin typeface="Arial"/>
              </a:rPr>
              <a:t>Analytics Team</a:t>
            </a:r>
            <a:r>
              <a:rPr sz="1000">
                <a:solidFill>
                  <a:srgbClr val="E0E0E0"/>
                </a:solidFill>
              </a:rPr>
              <a:t>
</a:t>
            </a:r>
            <a:r>
              <a:rPr sz="1000">
                <a:solidFill>
                  <a:srgbClr val="E0E0E0"/>
                </a:solidFill>
                <a:latin typeface="Arial"/>
              </a:rPr>
              <a:t> Date: December 2024</a:t>
            </a:r>
            <a:r>
              <a:rPr sz="1000">
                <a:solidFill>
                  <a:srgbClr val="E0E0E0"/>
                </a:solidFill>
              </a:rPr>
              <a:t>
</a:t>
            </a:r>
            <a:r>
              <a:rPr sz="1000">
                <a:solidFill>
                  <a:srgbClr val="E0E0E0"/>
                </a:solidFill>
                <a:latin typeface="Arial"/>
              </a:rPr>
              <a:t> Quarter: Q4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Comprehensive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Performance Metrics</a:t>
            </a:r>
          </a:p>
        </p:txBody>
      </p:sp>
      <p:pic>
        <p:nvPicPr>
          <p:cNvPr id="4" name="Picture 3" descr="slide_b2380a51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800100"/>
            <a:ext cx="5067299" cy="3152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49" y="84963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Highlights: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49" y="8724900"/>
            <a:ext cx="8896350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Revenue: $4.05M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Growth: 12.6%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524" y="662939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Quarterly Summary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524" y="920114"/>
            <a:ext cx="21145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24524" y="920114"/>
          <a:ext cx="231781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617"/>
                <a:gridCol w="451924"/>
                <a:gridCol w="490559"/>
                <a:gridCol w="81871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Quarter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Target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Performance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Good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Fair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24524" y="2548890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Status:</a:t>
            </a:r>
            <a:r>
              <a:rPr sz="1000">
                <a:solidFill>
                  <a:srgbClr val="E0E0E0"/>
                </a:solidFill>
                <a:latin typeface="Arial"/>
              </a:rPr>
              <a:t> </a:t>
            </a:r>
            <a:r>
              <a:rPr b="1" sz="1000">
                <a:solidFill>
                  <a:srgbClr val="009900"/>
                </a:solidFill>
                <a:latin typeface="Arial"/>
              </a:rPr>
              <a:t>On Track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Action Items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Immediate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Implement growth strategy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Target: 10.0% improvement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6776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Success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47256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Overall growth target: 18.0%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Customer satisfaction: 95.0%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Market share goal: 38%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Inline Formatting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slide tests various inline formatting options: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text</a:t>
            </a:r>
            <a:r>
              <a:rPr sz="1000">
                <a:solidFill>
                  <a:srgbClr val="E0E0E0"/>
                </a:solidFill>
                <a:latin typeface="Arial"/>
              </a:rPr>
              <a:t> and </a:t>
            </a:r>
            <a:r>
              <a:rPr i="1" sz="1000">
                <a:solidFill>
                  <a:srgbClr val="E0E0E0"/>
                </a:solidFill>
                <a:latin typeface="Arial"/>
              </a:rPr>
              <a:t>italic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FF0000"/>
                </a:solidFill>
                <a:latin typeface="Arial"/>
              </a:rPr>
              <a:t>Red text</a:t>
            </a:r>
            <a:r>
              <a:rPr sz="1000">
                <a:solidFill>
                  <a:srgbClr val="E0E0E0"/>
                </a:solidFill>
                <a:latin typeface="Arial"/>
              </a:rPr>
              <a:t> and </a:t>
            </a:r>
            <a:r>
              <a:rPr b="1" sz="1000">
                <a:solidFill>
                  <a:srgbClr val="0066CC"/>
                </a:solidFill>
                <a:latin typeface="Arial"/>
              </a:rPr>
              <a:t>Blue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Regular underline with </a:t>
            </a:r>
            <a:r>
              <a:rPr u="sng" sz="1000">
                <a:solidFill>
                  <a:srgbClr val="E0E0E0"/>
                </a:solidFill>
                <a:latin typeface="Arial"/>
              </a:rPr>
              <a:t>underline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u="wavy" sz="10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E0E0E0"/>
                </a:solidFill>
                <a:latin typeface="Arial"/>
              </a:rPr>
              <a:t>emphasized information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trike="sngStrike" sz="10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E0E0E0"/>
                </a:solidFill>
                <a:latin typeface="Arial"/>
              </a:rPr>
              <a:t> for deleted content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E0E0E0"/>
                </a:solidFill>
                <a:latin typeface="Arial"/>
              </a:rPr>
              <a:t> for important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2212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formatting should render correctly in both HTML and PowerPoint.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Achievements This Quarter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Revenue Growth</a:t>
            </a:r>
            <a:r>
              <a:rPr sz="1000">
                <a:solidFill>
                  <a:srgbClr val="E0E0E0"/>
                </a:solidFill>
                <a:latin typeface="Arial"/>
              </a:rPr>
              <a:t>: 15.2% increase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Market Position</a:t>
            </a:r>
            <a:r>
              <a:rPr sz="1000">
                <a:solidFill>
                  <a:srgbClr val="E0E0E0"/>
                </a:solidFill>
                <a:latin typeface="Arial"/>
              </a:rPr>
              <a:t>: 2nd in industry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Customer Satisfaction</a:t>
            </a:r>
            <a:r>
              <a:rPr sz="1000">
                <a:solidFill>
                  <a:srgbClr val="E0E0E0"/>
                </a:solidFill>
                <a:latin typeface="Arial"/>
              </a:rPr>
              <a:t>: 91.2%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Target Achievement</a:t>
            </a:r>
            <a:r>
              <a:rPr sz="1000">
                <a:solidFill>
                  <a:srgbClr val="E0E0E0"/>
                </a:solidFill>
                <a:latin typeface="Arial"/>
              </a:rPr>
              <a:t>: 108.0%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025" y="1583054"/>
            <a:ext cx="7981949" cy="419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 data-bid="b17"&gt;</a:t>
            </a:r>
            <a:r>
              <a:rPr i="1" sz="1000">
                <a:solidFill>
                  <a:srgbClr val="E0E0E0"/>
                </a:solidFill>
                <a:latin typeface="Arial"/>
              </a:rPr>
              <a:t>TechCorp Solutions</a:t>
            </a:r>
            <a:r>
              <a:rPr sz="1000">
                <a:solidFill>
                  <a:srgbClr val="E0E0E0"/>
                </a:solidFill>
                <a:latin typeface="Arial"/>
              </a:rPr>
              <a:t> continues to lead in innovation and customer satisfaction.</a:t>
            </a:r>
            <a:r>
              <a:rPr sz="1000">
                <a:solidFill>
                  <a:srgbClr val="E0E0E0"/>
                </a:solidFill>
                <a:latin typeface="Arial"/>
              </a:rPr>
              <a:t>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Sales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Our quarterly sales performance shows consistent improvement:</a:t>
            </a:r>
          </a:p>
        </p:txBody>
      </p:sp>
      <p:pic>
        <p:nvPicPr>
          <p:cNvPr id="4" name="Picture 3" descr="slide_b2380a51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71525"/>
            <a:ext cx="6457950" cy="4010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952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009900"/>
                </a:solidFill>
                <a:latin typeface="Arial"/>
              </a:rPr>
              <a:t>Q4 exceeded targets</a:t>
            </a:r>
            <a:r>
              <a:rPr sz="1000">
                <a:solidFill>
                  <a:srgbClr val="E0E0E0"/>
                </a:solidFill>
                <a:latin typeface="Arial"/>
              </a:rPr>
              <a:t> by 5.6%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Average performance: 87.5%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0066CC"/>
                </a:solidFill>
                <a:latin typeface="Arial"/>
              </a:rPr>
              <a:t>Trend is positive</a:t>
            </a:r>
            <a:r>
              <a:rPr sz="1000">
                <a:solidFill>
                  <a:srgbClr val="E0E0E0"/>
                </a:solidFill>
                <a:latin typeface="Arial"/>
              </a:rPr>
              <a:t> across all quarters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Market 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Our market share remains strong in the competitive landscape:</a:t>
            </a:r>
          </a:p>
        </p:txBody>
      </p:sp>
      <p:pic>
        <p:nvPicPr>
          <p:cNvPr id="4" name="Picture 3" descr="slide_232aaf6b_create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71525"/>
            <a:ext cx="4286250" cy="4010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102393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Strategic Advantages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009900"/>
                </a:solidFill>
                <a:latin typeface="Arial"/>
              </a:rPr>
              <a:t>Market Leader</a:t>
            </a:r>
            <a:r>
              <a:rPr sz="1000">
                <a:solidFill>
                  <a:srgbClr val="E0E0E0"/>
                </a:solidFill>
                <a:latin typeface="Arial"/>
              </a:rPr>
              <a:t>: 35% market share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Strong brand recognition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Customer loyalty: 84.7%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Regional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Performance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24789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464912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06"/>
                <a:gridCol w="614898"/>
                <a:gridCol w="544830"/>
                <a:gridCol w="77197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Growth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Satisfaction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North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1200000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12.5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East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1100000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15.2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South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950000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West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u="sng" sz="800">
                          <a:solidFill>
                            <a:srgbClr val="FF0000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Regional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4320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North</a:t>
            </a:r>
            <a:r>
              <a:rPr sz="1000">
                <a:solidFill>
                  <a:srgbClr val="E0E0E0"/>
                </a:solidFill>
                <a:latin typeface="Arial"/>
              </a:rPr>
              <a:t> leads in revenue with $1.20M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East</a:t>
            </a:r>
            <a:r>
              <a:rPr sz="1000">
                <a:solidFill>
                  <a:srgbClr val="E0E0E0"/>
                </a:solidFill>
                <a:latin typeface="Arial"/>
              </a:rPr>
              <a:t> shows highest growth at 15.2%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West region requires attention for growth improvement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Growth Trajectory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Monthly Growth Analysis</a:t>
            </a:r>
          </a:p>
        </p:txBody>
      </p:sp>
      <p:pic>
        <p:nvPicPr>
          <p:cNvPr id="4" name="Picture 3" descr="slide_00cb9dae_create_growth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57250"/>
            <a:ext cx="6610349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Growth Drivers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476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Product Innovation</a:t>
            </a:r>
            <a:r>
              <a:rPr sz="1000">
                <a:solidFill>
                  <a:srgbClr val="E0E0E0"/>
                </a:solidFill>
                <a:latin typeface="Arial"/>
              </a:rPr>
              <a:t>: 32.0% impact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Market Expansion</a:t>
            </a:r>
            <a:r>
              <a:rPr sz="1000">
                <a:solidFill>
                  <a:srgbClr val="E0E0E0"/>
                </a:solidFill>
                <a:latin typeface="Arial"/>
              </a:rPr>
              <a:t>: 28.0% contribution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Customer Acquisition</a:t>
            </a:r>
            <a:r>
              <a:rPr sz="1000">
                <a:solidFill>
                  <a:srgbClr val="E0E0E0"/>
                </a:solidFill>
                <a:latin typeface="Arial"/>
              </a:rPr>
              <a:t>: 15.0% new customers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8964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i="1" sz="1000">
                <a:solidFill>
                  <a:srgbClr val="009900"/>
                </a:solidFill>
                <a:latin typeface="Arial"/>
              </a:rPr>
              <a:t>Sustained growth expected into next quarter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