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E0E0E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of the </a:t>
            </a:r>
            <a:r>
              <a:rPr i="1" sz="1000">
                <a:solidFill>
                  <a:srgbClr val="E0E0E0"/>
                </a:solidFill>
                <a:latin typeface="Arial"/>
              </a:rPr>
              <a:t>Slide Generator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C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E0E0E0"/>
                </a:solidFill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49" y="6191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4809" y="619124"/>
            <a:ext cx="4063365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6300" y="6191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823460" y="619124"/>
            <a:ext cx="4063365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4486275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4930317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56"/>
                <a:gridCol w="1634244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95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09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3852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 Input</a:t>
            </a:r>
            <a:r>
              <a:rPr sz="1000">
                <a:solidFill>
                  <a:srgbClr val="E0E0E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HTML Generation</a:t>
            </a:r>
            <a:r>
              <a:rPr sz="1000">
                <a:solidFill>
                  <a:srgbClr val="E0E0E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 Layout</a:t>
            </a:r>
            <a:r>
              <a:rPr sz="1000">
                <a:solidFill>
                  <a:srgbClr val="E0E0E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4. </a:t>
            </a:r>
            <a:r>
              <a:rPr b="1" sz="1000">
                <a:solidFill>
                  <a:srgbClr val="E0E0E0"/>
                </a:solidFill>
                <a:latin typeface="Arial"/>
              </a:rPr>
              <a:t>Block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5. </a:t>
            </a:r>
            <a:r>
              <a:rPr b="1" sz="1000">
                <a:solidFill>
                  <a:srgbClr val="E0E0E0"/>
                </a:solidFill>
                <a:latin typeface="Arial"/>
              </a:rPr>
              <a:t>PowerPoint Output</a:t>
            </a:r>
            <a:r>
              <a:rPr sz="1000">
                <a:solidFill>
                  <a:srgbClr val="E0E0E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E0E0E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E0E0E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E0E0E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E0E0E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breaks</a:t>
            </a:r>
            <a:r>
              <a:rPr sz="1000">
                <a:solidFill>
                  <a:srgbClr val="E0E0E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6877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98310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E0E0E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Responsive design</a:t>
            </a:r>
            <a:r>
              <a:rPr sz="1000">
                <a:solidFill>
                  <a:srgbClr val="E0E0E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4098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64073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021"/>
                <a:gridCol w="480737"/>
                <a:gridCol w="121498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E0E0E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 overlaps</a:t>
            </a:r>
            <a:r>
              <a:rPr sz="1000">
                <a:solidFill>
                  <a:srgbClr val="E0E0E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E0E0E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adherence</a:t>
            </a:r>
            <a:r>
              <a:rPr sz="1000">
                <a:solidFill>
                  <a:srgbClr val="E0E0E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Before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1000">
                <a:solidFill>
                  <a:srgbClr val="E0E0E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Ag\\ne</a:t>
            </a:r>
            <a:r>
              <a:rPr sz="1000">
                <a:solidFill>
                  <a:srgbClr val="E0E0E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E0E0E0"/>
                </a:solidFill>
                <a:latin typeface="Arial"/>
              </a:rPr>
              <a:t>After</a:t>
            </a:r>
            <a:r>
              <a:rPr sz="1000">
                <a:solidFill>
                  <a:srgbClr val="E0E0E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287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71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Dark Theme</a:t>
            </a:r>
            <a:r>
              <a:rPr sz="1000">
                <a:solidFill>
                  <a:srgbClr val="E0E0E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1000">
                <a:solidFill>
                  <a:srgbClr val="E0E0E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E0E0E0"/>
                </a:solidFill>
                <a:latin typeface="Arial"/>
              </a:rPr>
              <a:t>Default Theme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1000">
                <a:solidFill>
                  <a:srgbClr val="E0E0E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6479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90267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752"/>
                <a:gridCol w="1014762"/>
                <a:gridCol w="1034161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Zero overlaps</a:t>
            </a:r>
            <a:r>
              <a:rPr sz="1000">
                <a:solidFill>
                  <a:srgbClr val="E0E0E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E0E0E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E0E0E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E0E0E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support</a:t>
            </a:r>
            <a:r>
              <a:rPr sz="1000">
                <a:solidFill>
                  <a:srgbClr val="E0E0E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Quality assurance</a:t>
            </a:r>
            <a:r>
              <a:rPr sz="1000">
                <a:solidFill>
                  <a:srgbClr val="E0E0E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1259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2692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production-ready</a:t>
            </a:r>
            <a:r>
              <a:rPr sz="1000">
                <a:solidFill>
                  <a:srgbClr val="E0E0E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5552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🚀 </a:t>
            </a:r>
            <a:r>
              <a:rPr b="1" sz="1000">
                <a:solidFill>
                  <a:srgbClr val="E0E0E0"/>
                </a:solidFill>
                <a:latin typeface="Arial"/>
              </a:rPr>
              <a:t>High performance</a:t>
            </a:r>
            <a:r>
              <a:rPr sz="1000">
                <a:solidFill>
                  <a:srgbClr val="E0E0E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🎯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E0E0E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🎨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E0E0E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🔧 </a:t>
            </a:r>
            <a:r>
              <a:rPr b="1" sz="1000">
                <a:solidFill>
                  <a:srgbClr val="E0E0E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E0E0E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Extensive testing</a:t>
            </a:r>
            <a:r>
              <a:rPr sz="1000">
                <a:solidFill>
                  <a:srgbClr val="E0E0E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6990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Thank you</a:t>
            </a:r>
            <a:r>
              <a:rPr sz="1000">
                <a:solidFill>
                  <a:srgbClr val="E0E0E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C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2394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95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09925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Themes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1000">
                <a:solidFill>
                  <a:srgbClr val="E0E0E0"/>
                </a:solidFill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Debug mode</a:t>
            </a:r>
            <a:r>
              <a:rPr sz="1000">
                <a:solidFill>
                  <a:srgbClr val="E0E0E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Output formats</a:t>
            </a:r>
            <a:r>
              <a:rPr sz="1000">
                <a:solidFill>
                  <a:srgbClr val="E0E0E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 styling</a:t>
            </a:r>
            <a:r>
              <a:rPr sz="1000">
                <a:solidFill>
                  <a:srgbClr val="E0E0E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9762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- </a:t>
            </a:r>
            <a:r>
              <a:rPr b="1" sz="1000">
                <a:solidFill>
                  <a:srgbClr val="FFC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E0E0E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🧮 Math Equations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slide generator now supports LaTeX math equations using KaTeX rendering.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6762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Inline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9905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You can include inline math like </a:t>
            </a:r>
            <a:r>
              <a:rPr sz="1000">
                <a:solidFill>
                  <a:srgbClr val="E0E0E0"/>
                </a:solidFill>
                <a:latin typeface="Arial"/>
              </a:rPr>
              <a:t>$E=mc^2$</a:t>
            </a:r>
            <a:r>
              <a:rPr sz="1000">
                <a:solidFill>
                  <a:srgbClr val="E0E0E0"/>
                </a:solidFill>
                <a:latin typeface="Arial"/>
              </a:rPr>
              <a:t> or </a:t>
            </a:r>
            <a:r>
              <a:rPr sz="1000">
                <a:solidFill>
                  <a:srgbClr val="E0E0E0"/>
                </a:solidFill>
                <a:latin typeface="Arial"/>
              </a:rPr>
              <a:t>$\alpha + \beta = \gamma$</a:t>
            </a:r>
            <a:r>
              <a:rPr sz="1000">
                <a:solidFill>
                  <a:srgbClr val="E0E0E0"/>
                </a:solidFill>
                <a:latin typeface="Arial"/>
              </a:rPr>
              <a:t> directly in your text.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19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quadratic formula is </a:t>
            </a:r>
            <a:r>
              <a:rPr sz="1000">
                <a:solidFill>
                  <a:srgbClr val="E0E0E0"/>
                </a:solidFill>
                <a:latin typeface="Arial"/>
              </a:rPr>
              <a:t>$x = \frac{-b \pm \sqrt{b^2-4ac}}{2a}$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3525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Block Math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6668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For display math, use double dollar signs:</a:t>
            </a:r>
          </a:p>
        </p:txBody>
      </p:sp>
      <p:pic>
        <p:nvPicPr>
          <p:cNvPr id="9" name="Picture 8" descr="98d66b88d1dd5d5aa7595eb2cd154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3075"/>
            <a:ext cx="7467599" cy="466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24288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Euler's famous identity:</a:t>
            </a:r>
          </a:p>
        </p:txBody>
      </p:sp>
      <p:pic>
        <p:nvPicPr>
          <p:cNvPr id="11" name="Picture 10" descr="a9d2ba54b06d18626aa73df549f0a9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6025"/>
            <a:ext cx="7467599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025" y="29432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Complex Equations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248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More complex equations like matrices are also supported:</a:t>
            </a:r>
          </a:p>
        </p:txBody>
      </p:sp>
      <p:pic>
        <p:nvPicPr>
          <p:cNvPr id="14" name="Picture 13" descr="c517a3c10966ea397e30bfc9599eec7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67075"/>
            <a:ext cx="7467599" cy="447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025" y="3990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Math equations are automatically cached for performance and work in both themes!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19499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Sample bar chart demonstrating data visualization with proper scaling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8480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E0E0E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  <a:r>
              <a:rPr sz="1000">
                <a:solidFill>
                  <a:srgbClr val="E0E0E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E0E0E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04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1000">
                <a:solidFill>
                  <a:srgbClr val="E0E0E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C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71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E0E0E0"/>
                </a:solidFill>
                <a:latin typeface="Arial"/>
              </a:rPr>
              <a:t>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E0E0E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00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deleted text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28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  <a:r>
              <a:rPr u="wavy"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574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E0E0E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686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E0E0E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33724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E0E0E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i="1" sz="1000">
                <a:solidFill>
                  <a:srgbClr val="E0E0E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C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C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u="sng" sz="1000">
                <a:solidFill>
                  <a:srgbClr val="E0E0E0"/>
                </a:solidFill>
                <a:latin typeface="Arial"/>
              </a:rPr>
              <a:t>Underlined with </a:t>
            </a:r>
            <a:r>
              <a:rPr u="sng"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u="sng" sz="1000">
                <a:solidFill>
                  <a:srgbClr val="E0E0E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E0E0E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6238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671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E0E0E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E0E0E0"/>
                </a:solidFill>
                <a:latin typeface="Arial"/>
              </a:rPr>
              <a:t>powerful API</a:t>
            </a:r>
            <a:r>
              <a:rPr sz="1000">
                <a:solidFill>
                  <a:srgbClr val="E0E0E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E0E0E0"/>
                </a:solidFill>
                <a:latin typeface="Arial"/>
              </a:rPr>
              <a:t>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40531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E0E0E0"/>
                </a:solidFill>
                <a:latin typeface="Arial"/>
              </a:rPr>
              <a:t> where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CC00"/>
                </a:solidFill>
                <a:latin typeface="Arial"/>
              </a:rPr>
              <a:t>output.pptx</a:t>
            </a:r>
            <a:r>
              <a:rPr sz="1000">
                <a:solidFill>
                  <a:srgbClr val="E0E0E0"/>
                </a:solidFill>
                <a:latin typeface="Arial"/>
              </a:rPr>
              <a:t> is the ++final result++.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124200"/>
            <a:ext cx="28670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Distribution chart showing proportional data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32575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Advanced Jinja2 Template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35718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You can also use the new template syntax for dynamic figures: {% figure "bar_chart" width=0.7 caption="Generated using Jinja2 template syntax" %}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705224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slide: table on left, </a:t>
            </a:r>
            <a:r>
              <a:rPr u="wavy" sz="1600" b="1">
                <a:solidFill>
                  <a:srgbClr val="0066CC"/>
                </a:solidFill>
                <a:latin typeface="Arial"/>
              </a:rPr>
              <a:t>text on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4067174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649" y="4324349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7649" y="4324349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u="sng" sz="800">
                          <a:solidFill>
                            <a:srgbClr val="0099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86300" y="4086225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6300" y="4343400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final testing. </a:t>
            </a:r>
            <a:r>
              <a:rPr b="1" sz="1000">
                <a:solidFill>
                  <a:srgbClr val="0066CC"/>
                </a:solidFill>
                <a:latin typeface="Arial"/>
              </a:rPr>
              <a:t>Performance</a:t>
            </a:r>
            <a:r>
              <a:rPr sz="1000">
                <a:solidFill>
                  <a:srgbClr val="E0E0E0"/>
                </a:solidFill>
                <a:latin typeface="Arial"/>
              </a:rPr>
              <a:t> metrics are excellent.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42925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649" y="3486150"/>
            <a:ext cx="38099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Task completion progress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524" y="657225"/>
            <a:ext cx="3419474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4292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6300" y="542925"/>
            <a:ext cx="923924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6300" y="542925"/>
          <a:ext cx="1014352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73"/>
                <a:gridCol w="294679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001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0010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24524" y="561974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524" y="819149"/>
            <a:ext cx="3419474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001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0010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0" y="561974"/>
            <a:ext cx="6858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819149"/>
            <a:ext cx="6858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51530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566169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332"/>
                <a:gridCol w="858254"/>
                <a:gridCol w="1610997"/>
                <a:gridCol w="180311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177165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790824"/>
          <a:ext cx="1947258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547"/>
                <a:gridCol w="376125"/>
                <a:gridCol w="527804"/>
                <a:gridCol w="57978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243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529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HTML auto-width</a:t>
            </a:r>
            <a:r>
              <a:rPr sz="1000">
                <a:solidFill>
                  <a:srgbClr val="E0E0E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E0E0E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E0E0E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background</a:t>
            </a:r>
            <a:r>
              <a:rPr sz="1000">
                <a:solidFill>
                  <a:srgbClr val="E0E0E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Black borders</a:t>
            </a:r>
            <a:r>
              <a:rPr sz="1000">
                <a:solidFill>
                  <a:srgbClr val="E0E0E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E0E0E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High contrast</a:t>
            </a:r>
            <a:r>
              <a:rPr sz="1000">
                <a:solidFill>
                  <a:srgbClr val="E0E0E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3065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4498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Dark background</a:t>
            </a:r>
            <a:r>
              <a:rPr sz="1000">
                <a:solidFill>
                  <a:srgbClr val="E0E0E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E0E0E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White text</a:t>
            </a:r>
            <a:r>
              <a:rPr sz="1000">
                <a:solidFill>
                  <a:srgbClr val="E0E0E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E0E0E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6193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3369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053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19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55149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Nested items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indentation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E0E0E0"/>
                </a:solidFill>
                <a:latin typeface="Arial"/>
              </a:rPr>
              <a:t> in list items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E0E0E0"/>
                </a:solidFill>
                <a:latin typeface="Arial"/>
              </a:rPr>
              <a:t> for emphasis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31349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27822"/>
            <a:ext cx="8943975" cy="55149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Configure environment variables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Initialize database schema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33424"/>
            <a:ext cx="137160" cy="466724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33424"/>
            <a:ext cx="8606790" cy="466724"/>
          </a:xfrm>
          <a:prstGeom prst="rect">
            <a:avLst/>
          </a:prstGeom>
          <a:solidFill>
            <a:srgbClr val="3747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42A5F5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04925"/>
            <a:ext cx="137160" cy="466724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04925"/>
            <a:ext cx="8606790" cy="466724"/>
          </a:xfrm>
          <a:prstGeom prst="rect">
            <a:avLst/>
          </a:prstGeom>
          <a:solidFill>
            <a:srgbClr val="3552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9B6F6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8764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876424"/>
            <a:ext cx="8606790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479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479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194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194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5909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5909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624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624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4A3F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B3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