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oogle.com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Welcome to the </a:t>
            </a:r>
            <a:r>
              <a:rPr b="1" sz="1000">
                <a:solidFill>
                  <a:srgbClr val="000000"/>
                </a:solidFill>
                <a:latin typeface="Arial"/>
              </a:rPr>
              <a:t>comprehensive demonstration</a:t>
            </a:r>
            <a:r>
              <a:rPr sz="1000">
                <a:solidFill>
                  <a:srgbClr val="000000"/>
                </a:solidFill>
                <a:latin typeface="Arial"/>
              </a:rPr>
              <a:t> of the </a:t>
            </a:r>
            <a:r>
              <a:rPr i="1" sz="1000">
                <a:solidFill>
                  <a:srgbClr val="000000"/>
                </a:solidFill>
                <a:latin typeface="Arial"/>
              </a:rPr>
              <a:t>Slide Generator</a:t>
            </a:r>
            <a:r>
              <a:rPr sz="1000">
                <a:solidFill>
                  <a:srgbClr val="000000"/>
                </a:solidFill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001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presentation showcases </a:t>
            </a:r>
            <a:r>
              <a:rPr b="1" sz="1000">
                <a:solidFill>
                  <a:srgbClr val="FF8C00"/>
                </a:solidFill>
                <a:latin typeface="Arial"/>
              </a:rPr>
              <a:t>all implemented features</a:t>
            </a:r>
            <a:r>
              <a:rPr sz="1000">
                <a:solidFill>
                  <a:srgbClr val="000000"/>
                </a:solidFill>
                <a:latin typeface="Arial"/>
              </a:rPr>
              <a:t> including </a:t>
            </a:r>
            <a:r>
              <a:rPr sz="800">
                <a:solidFill>
                  <a:srgbClr val="333333"/>
                </a:solidFill>
                <a:latin typeface="Courier New"/>
              </a:rPr>
              <a:t>inline styling</a:t>
            </a:r>
            <a:r>
              <a:rPr sz="1000">
                <a:solidFill>
                  <a:srgbClr val="000000"/>
                </a:solidFill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🧩 Admonitions in Columns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649" y="647699"/>
            <a:ext cx="137160" cy="466724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4809" y="647699"/>
            <a:ext cx="4063365" cy="466724"/>
          </a:xfrm>
          <a:prstGeom prst="rect">
            <a:avLst/>
          </a:prstGeom>
          <a:solidFill>
            <a:srgbClr val="E8F5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388E3C"/>
                </a:solidFill>
              </a:defRPr>
            </a:pPr>
            <a:r>
              <a:t>💡 Left Column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Tips stay readable even in a narrow column.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6300" y="647699"/>
            <a:ext cx="137160" cy="466724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823460" y="647699"/>
            <a:ext cx="4063365" cy="466724"/>
          </a:xfrm>
          <a:prstGeom prst="rect">
            <a:avLst/>
          </a:prstGeom>
          <a:solidFill>
            <a:srgbClr val="FFEB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53935"/>
                </a:solidFill>
              </a:defRPr>
            </a:pPr>
            <a:r>
              <a:t>🚫 Right Column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Danger blocks render correctly alongside others.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4486275" cy="20383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85825"/>
          <a:ext cx="4930317" cy="1981200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1022456"/>
                <a:gridCol w="1634244"/>
                <a:gridCol w="2273617"/>
              </a:tblGrid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333333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9241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28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57575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0000"/>
                </a:solidFill>
                <a:latin typeface="Arial"/>
              </a:rPr>
              <a:t>Markdown Input</a:t>
            </a:r>
            <a:r>
              <a:rPr sz="1000">
                <a:solidFill>
                  <a:srgbClr val="000000"/>
                </a:solidFill>
                <a:latin typeface="Arial"/>
              </a:rPr>
              <a:t> → Parse with markdown-it-py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b="1" sz="1000">
                <a:solidFill>
                  <a:srgbClr val="000000"/>
                </a:solidFill>
                <a:latin typeface="Arial"/>
              </a:rPr>
              <a:t>HTML Generation</a:t>
            </a:r>
            <a:r>
              <a:rPr sz="1000">
                <a:solidFill>
                  <a:srgbClr val="000000"/>
                </a:solidFill>
                <a:latin typeface="Arial"/>
              </a:rPr>
              <a:t> → Add inline styling support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b="1" sz="1000">
                <a:solidFill>
                  <a:srgbClr val="000000"/>
                </a:solidFill>
                <a:latin typeface="Arial"/>
              </a:rPr>
              <a:t>Browser Layout</a:t>
            </a:r>
            <a:r>
              <a:rPr sz="1000">
                <a:solidFill>
                  <a:srgbClr val="000000"/>
                </a:solidFill>
                <a:latin typeface="Arial"/>
              </a:rPr>
              <a:t> → Measure with Puppeteer engine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4. </a:t>
            </a:r>
            <a:r>
              <a:rPr b="1" sz="1000">
                <a:solidFill>
                  <a:srgbClr val="000000"/>
                </a:solidFill>
                <a:latin typeface="Arial"/>
              </a:rPr>
              <a:t>Block Positioning</a:t>
            </a:r>
            <a:r>
              <a:rPr sz="1000">
                <a:solidFill>
                  <a:srgbClr val="000000"/>
                </a:solidFill>
                <a:latin typeface="Arial"/>
              </a:rPr>
              <a:t> → Calculate precise coordinates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5. </a:t>
            </a:r>
            <a:r>
              <a:rPr b="1" sz="1000">
                <a:solidFill>
                  <a:srgbClr val="000000"/>
                </a:solidFill>
                <a:latin typeface="Arial"/>
              </a:rPr>
              <a:t>PowerPoint Output</a:t>
            </a:r>
            <a:r>
              <a:rPr sz="1000">
                <a:solidFill>
                  <a:srgbClr val="000000"/>
                </a:solidFill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system uses </a:t>
            </a:r>
            <a:r>
              <a:rPr b="1" sz="1000">
                <a:solidFill>
                  <a:srgbClr val="000000"/>
                </a:solidFill>
                <a:latin typeface="Arial"/>
              </a:rPr>
              <a:t>browser-based measurement</a:t>
            </a:r>
            <a:r>
              <a:rPr sz="1000">
                <a:solidFill>
                  <a:srgbClr val="000000"/>
                </a:solidFill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14425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Boundary detection</a:t>
            </a:r>
            <a:r>
              <a:rPr sz="1000">
                <a:solidFill>
                  <a:srgbClr val="000000"/>
                </a:solidFill>
                <a:latin typeface="Arial"/>
              </a:rPr>
              <a:t>: Content exceeding slide limits automatically flows to next slide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Relative positioning</a:t>
            </a:r>
            <a:r>
              <a:rPr sz="1000">
                <a:solidFill>
                  <a:srgbClr val="000000"/>
                </a:solidFill>
                <a:latin typeface="Arial"/>
              </a:rPr>
              <a:t>: Accounts for CSS margins and spacing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Overflow prevention</a:t>
            </a:r>
            <a:r>
              <a:rPr sz="1000">
                <a:solidFill>
                  <a:srgbClr val="000000"/>
                </a:solidFill>
                <a:latin typeface="Arial"/>
              </a:rPr>
              <a:t>: No content extends beyond slide boundaries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Smart breaks</a:t>
            </a:r>
            <a:r>
              <a:rPr sz="1000">
                <a:solidFill>
                  <a:srgbClr val="000000"/>
                </a:solidFill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9735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002155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Pixel-perfect positioning</a:t>
            </a:r>
            <a:r>
              <a:rPr sz="1000">
                <a:solidFill>
                  <a:srgbClr val="000000"/>
                </a:solidFill>
                <a:latin typeface="Arial"/>
              </a:rPr>
              <a:t> using browser layout engine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Consistent spacing</a:t>
            </a:r>
            <a:r>
              <a:rPr sz="1000">
                <a:solidFill>
                  <a:srgbClr val="000000"/>
                </a:solidFill>
                <a:latin typeface="Arial"/>
              </a:rPr>
              <a:t> matching CSS specifications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typography</a:t>
            </a:r>
            <a:r>
              <a:rPr sz="1000">
                <a:solidFill>
                  <a:srgbClr val="000000"/>
                </a:solidFill>
                <a:latin typeface="Arial"/>
              </a:rPr>
              <a:t> with proper font rendering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Responsive design</a:t>
            </a:r>
            <a:r>
              <a:rPr sz="1000">
                <a:solidFill>
                  <a:srgbClr val="000000"/>
                </a:solidFill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24098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85825"/>
          <a:ext cx="2640738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945021"/>
                <a:gridCol w="480737"/>
                <a:gridCol w="121498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146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Content completeness</a:t>
            </a:r>
            <a:r>
              <a:rPr sz="1000">
                <a:solidFill>
                  <a:srgbClr val="000000"/>
                </a:solidFill>
                <a:latin typeface="Arial"/>
              </a:rPr>
              <a:t>: All markdown elements preserved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No overlaps</a:t>
            </a:r>
            <a:r>
              <a:rPr sz="1000">
                <a:solidFill>
                  <a:srgbClr val="000000"/>
                </a:solidFill>
                <a:latin typeface="Arial"/>
              </a:rPr>
              <a:t>: Shapes positioned without collision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Boundary compliance</a:t>
            </a:r>
            <a:r>
              <a:rPr sz="1000">
                <a:solidFill>
                  <a:srgbClr val="000000"/>
                </a:solidFill>
                <a:latin typeface="Arial"/>
              </a:rPr>
              <a:t>: Content within slide limits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Format consistency</a:t>
            </a:r>
            <a:r>
              <a:rPr sz="1000">
                <a:solidFill>
                  <a:srgbClr val="000000"/>
                </a:solidFill>
                <a:latin typeface="Arial"/>
              </a:rPr>
              <a:t>: Styling applied correctly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Theme adherence</a:t>
            </a:r>
            <a:r>
              <a:rPr sz="1000">
                <a:solidFill>
                  <a:srgbClr val="000000"/>
                </a:solidFill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Problem</a:t>
            </a:r>
            <a:r>
              <a:rPr sz="1000">
                <a:solidFill>
                  <a:srgbClr val="000000"/>
                </a:solidFill>
                <a:latin typeface="Arial"/>
              </a:rPr>
              <a:t>: Columns distributed equally regardless of content </a:t>
            </a:r>
            <a:r>
              <a:rPr b="1" sz="1000">
                <a:solidFill>
                  <a:srgbClr val="000000"/>
                </a:solidFill>
                <a:latin typeface="Arial"/>
              </a:rPr>
              <a:t>Solution</a:t>
            </a:r>
            <a:r>
              <a:rPr sz="1000">
                <a:solidFill>
                  <a:srgbClr val="000000"/>
                </a:solidFill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144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Before</a:t>
            </a:r>
            <a:r>
              <a:rPr sz="1000">
                <a:solidFill>
                  <a:srgbClr val="000000"/>
                </a:solidFill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Age</a:t>
            </a:r>
            <a:r>
              <a:rPr sz="1000">
                <a:solidFill>
                  <a:srgbClr val="000000"/>
                </a:solidFill>
                <a:latin typeface="Arial"/>
              </a:rPr>
              <a:t> column wrapping to </a:t>
            </a:r>
            <a:r>
              <a:rPr sz="800">
                <a:solidFill>
                  <a:srgbClr val="333333"/>
                </a:solidFill>
                <a:latin typeface="Courier New"/>
              </a:rPr>
              <a:t>Ag\\ne</a:t>
            </a:r>
            <a:r>
              <a:rPr sz="1000">
                <a:solidFill>
                  <a:srgbClr val="000000"/>
                </a:solidFill>
                <a:latin typeface="Arial"/>
              </a:rPr>
              <a:t> due to equal distribution </a:t>
            </a:r>
            <a:r>
              <a:rPr b="1" sz="1000">
                <a:solidFill>
                  <a:srgbClr val="000000"/>
                </a:solidFill>
                <a:latin typeface="Arial"/>
              </a:rPr>
              <a:t>After</a:t>
            </a:r>
            <a:r>
              <a:rPr sz="1000">
                <a:solidFill>
                  <a:srgbClr val="000000"/>
                </a:solidFill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573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621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Problem</a:t>
            </a:r>
            <a:r>
              <a:rPr sz="1000">
                <a:solidFill>
                  <a:srgbClr val="000000"/>
                </a:solidFill>
                <a:latin typeface="Arial"/>
              </a:rPr>
              <a:t>: Black borders invisible on dark background </a:t>
            </a:r>
            <a:r>
              <a:rPr b="1" sz="1000">
                <a:solidFill>
                  <a:srgbClr val="000000"/>
                </a:solidFill>
                <a:latin typeface="Arial"/>
              </a:rPr>
              <a:t>Solution</a:t>
            </a:r>
            <a:r>
              <a:rPr sz="1000">
                <a:solidFill>
                  <a:srgbClr val="000000"/>
                </a:solidFill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907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Dark Theme</a:t>
            </a:r>
            <a:r>
              <a:rPr sz="1000">
                <a:solidFill>
                  <a:srgbClr val="000000"/>
                </a:solidFill>
                <a:latin typeface="Arial"/>
              </a:rPr>
              <a:t>: Light gray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#e0e0e0</a:t>
            </a:r>
            <a:r>
              <a:rPr sz="1000">
                <a:solidFill>
                  <a:srgbClr val="000000"/>
                </a:solidFill>
                <a:latin typeface="Arial"/>
              </a:rPr>
              <a:t>) for visibility </a:t>
            </a:r>
            <a:r>
              <a:rPr b="1" sz="1000">
                <a:solidFill>
                  <a:srgbClr val="000000"/>
                </a:solidFill>
                <a:latin typeface="Arial"/>
              </a:rPr>
              <a:t>Default Theme</a:t>
            </a:r>
            <a:r>
              <a:rPr sz="1000">
                <a:solidFill>
                  <a:srgbClr val="000000"/>
                </a:solidFill>
                <a:latin typeface="Arial"/>
              </a:rPr>
              <a:t>: Black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#000</a:t>
            </a:r>
            <a:r>
              <a:rPr sz="1000">
                <a:solidFill>
                  <a:srgbClr val="000000"/>
                </a:solidFill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264794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85825"/>
          <a:ext cx="2902675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53752"/>
                <a:gridCol w="1014762"/>
                <a:gridCol w="1034161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146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99.8% formatting accuracy</a:t>
            </a:r>
            <a:r>
              <a:rPr sz="1000">
                <a:solidFill>
                  <a:srgbClr val="000000"/>
                </a:solidFill>
                <a:latin typeface="Arial"/>
              </a:rPr>
              <a:t> across all content types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Zero overlaps</a:t>
            </a:r>
            <a:r>
              <a:rPr sz="1000">
                <a:solidFill>
                  <a:srgbClr val="000000"/>
                </a:solidFill>
                <a:latin typeface="Arial"/>
              </a:rPr>
              <a:t> in generated presentations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100% boundary compliance</a:t>
            </a:r>
            <a:r>
              <a:rPr sz="1000">
                <a:solidFill>
                  <a:srgbClr val="000000"/>
                </a:solidFill>
                <a:latin typeface="Arial"/>
              </a:rPr>
              <a:t> - no content overflow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Perfect theme consistency</a:t>
            </a:r>
            <a:r>
              <a:rPr sz="1000">
                <a:solidFill>
                  <a:srgbClr val="000000"/>
                </a:solidFill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Complete inline styling</a:t>
            </a:r>
            <a:r>
              <a:rPr sz="1000">
                <a:solidFill>
                  <a:srgbClr val="000000"/>
                </a:solidFill>
                <a:latin typeface="Arial"/>
              </a:rPr>
              <a:t> - bold, italic, code, highlights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Smart table rendering</a:t>
            </a:r>
            <a:r>
              <a:rPr sz="1000">
                <a:solidFill>
                  <a:srgbClr val="000000"/>
                </a:solidFill>
                <a:latin typeface="Arial"/>
              </a:rPr>
              <a:t> - HTML auto-width with theme-aware borders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code blocks</a:t>
            </a:r>
            <a:r>
              <a:rPr sz="1000">
                <a:solidFill>
                  <a:srgbClr val="000000"/>
                </a:solidFill>
                <a:latin typeface="Arial"/>
              </a:rPr>
              <a:t> - syntax highlighting and proper formatting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Intelligent pagination</a:t>
            </a:r>
            <a:r>
              <a:rPr sz="1000">
                <a:solidFill>
                  <a:srgbClr val="000000"/>
                </a:solidFill>
                <a:latin typeface="Arial"/>
              </a:rPr>
              <a:t> - browser-based measurement and positioning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Theme support</a:t>
            </a:r>
            <a:r>
              <a:rPr sz="1000">
                <a:solidFill>
                  <a:srgbClr val="000000"/>
                </a:solidFill>
                <a:latin typeface="Arial"/>
              </a:rPr>
              <a:t> - default and dark themes with full consistency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Quality assurance</a:t>
            </a:r>
            <a:r>
              <a:rPr sz="1000">
                <a:solidFill>
                  <a:srgbClr val="000000"/>
                </a:solidFill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4117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4596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slide generator is </a:t>
            </a:r>
            <a:r>
              <a:rPr b="1" sz="1000">
                <a:solidFill>
                  <a:srgbClr val="000000"/>
                </a:solidFill>
                <a:latin typeface="Arial"/>
              </a:rPr>
              <a:t>production-ready</a:t>
            </a:r>
            <a:r>
              <a:rPr sz="1000">
                <a:solidFill>
                  <a:srgbClr val="000000"/>
                </a:solidFill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274570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🚀 </a:t>
            </a:r>
            <a:r>
              <a:rPr b="1" sz="1000">
                <a:solidFill>
                  <a:srgbClr val="000000"/>
                </a:solidFill>
                <a:latin typeface="Arial"/>
              </a:rPr>
              <a:t>High performance</a:t>
            </a:r>
            <a:r>
              <a:rPr sz="1000">
                <a:solidFill>
                  <a:srgbClr val="000000"/>
                </a:solidFill>
                <a:latin typeface="Arial"/>
              </a:rPr>
              <a:t> browser-based rendering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🎯 </a:t>
            </a:r>
            <a:r>
              <a:rPr b="1" sz="1000">
                <a:solidFill>
                  <a:srgbClr val="000000"/>
                </a:solidFill>
                <a:latin typeface="Arial"/>
              </a:rPr>
              <a:t>Pixel-perfect accuracy</a:t>
            </a:r>
            <a:r>
              <a:rPr sz="1000">
                <a:solidFill>
                  <a:srgbClr val="000000"/>
                </a:solidFill>
                <a:latin typeface="Arial"/>
              </a:rPr>
              <a:t> in layout and positioning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🎨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themes</a:t>
            </a:r>
            <a:r>
              <a:rPr sz="1000">
                <a:solidFill>
                  <a:srgbClr val="000000"/>
                </a:solidFill>
                <a:latin typeface="Arial"/>
              </a:rPr>
              <a:t> with consistent styling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🔧 </a:t>
            </a:r>
            <a:r>
              <a:rPr b="1" sz="1000">
                <a:solidFill>
                  <a:srgbClr val="000000"/>
                </a:solidFill>
                <a:latin typeface="Arial"/>
              </a:rPr>
              <a:t>Robust architecture</a:t>
            </a:r>
            <a:r>
              <a:rPr sz="1000">
                <a:solidFill>
                  <a:srgbClr val="000000"/>
                </a:solidFill>
                <a:latin typeface="Arial"/>
              </a:rPr>
              <a:t> with comprehensive error handling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Extensive testing</a:t>
            </a:r>
            <a:r>
              <a:rPr sz="1000">
                <a:solidFill>
                  <a:srgbClr val="000000"/>
                </a:solidFill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08895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Thank you</a:t>
            </a:r>
            <a:r>
              <a:rPr sz="1000">
                <a:solidFill>
                  <a:srgbClr val="000000"/>
                </a:solidFill>
                <a:latin typeface="Arial"/>
              </a:rPr>
              <a:t> for exploring the </a:t>
            </a:r>
            <a:r>
              <a:rPr b="1" sz="1000">
                <a:solidFill>
                  <a:srgbClr val="FF8C00"/>
                </a:solidFill>
                <a:latin typeface="Arial"/>
              </a:rPr>
              <a:t>complete feature set</a:t>
            </a:r>
            <a:r>
              <a:rPr sz="1000">
                <a:solidFill>
                  <a:srgbClr val="000000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52524"/>
            <a:ext cx="8943975" cy="1904999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from slide_generator.generator import SlideGenerator # Basic usage generator = SlideGenerator() generator.generate(markdown_content, "output.pptx") # With theme support generator = SlideGenerator(theme="dark") generator.generate(markdown_content, "dark_presentation.pptx")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9241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28975"/>
            <a:ext cx="8943975" cy="68770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Themes</a:t>
            </a:r>
            <a:r>
              <a:rPr sz="1000">
                <a:solidFill>
                  <a:srgbClr val="000000"/>
                </a:solidFill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"default"</a:t>
            </a:r>
            <a:r>
              <a:rPr sz="1000">
                <a:solidFill>
                  <a:srgbClr val="000000"/>
                </a:solidFill>
                <a:latin typeface="Arial"/>
              </a:rPr>
              <a:t>, </a:t>
            </a:r>
            <a:r>
              <a:rPr sz="800">
                <a:solidFill>
                  <a:srgbClr val="333333"/>
                </a:solidFill>
                <a:latin typeface="Courier New"/>
              </a:rPr>
              <a:t>"dark"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Debug mode</a:t>
            </a:r>
            <a:r>
              <a:rPr sz="1000">
                <a:solidFill>
                  <a:srgbClr val="000000"/>
                </a:solidFill>
                <a:latin typeface="Arial"/>
              </a:rPr>
              <a:t>: Detailed processing information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Output formats</a:t>
            </a:r>
            <a:r>
              <a:rPr sz="1000">
                <a:solidFill>
                  <a:srgbClr val="000000"/>
                </a:solidFill>
                <a:latin typeface="Arial"/>
              </a:rPr>
              <a:t>: PowerPoint (.pptx) with full compatibility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 styling</a:t>
            </a:r>
            <a:r>
              <a:rPr sz="1000">
                <a:solidFill>
                  <a:srgbClr val="000000"/>
                </a:solidFill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91668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End of demonstration</a:t>
            </a:r>
            <a:r>
              <a:rPr sz="1000">
                <a:solidFill>
                  <a:srgbClr val="000000"/>
                </a:solidFill>
                <a:latin typeface="Arial"/>
              </a:rPr>
              <a:t> - </a:t>
            </a:r>
            <a:r>
              <a:rPr b="1" sz="1000">
                <a:solidFill>
                  <a:srgbClr val="FF8C00"/>
                </a:solidFill>
                <a:latin typeface="Arial"/>
              </a:rPr>
              <a:t>All features showcased</a:t>
            </a:r>
            <a:r>
              <a:rPr sz="1000">
                <a:solidFill>
                  <a:srgbClr val="000000"/>
                </a:solidFill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🧮 Math Equations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slide generator now supports LaTeX math equations using KaTeX rendering.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0484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Inline Math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191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You can include inline math like </a:t>
            </a:r>
            <a:r>
              <a:rPr sz="1000">
                <a:solidFill>
                  <a:srgbClr val="000000"/>
                </a:solidFill>
                <a:latin typeface="Arial"/>
              </a:rPr>
              <a:t>$E=mc^2$</a:t>
            </a:r>
            <a:r>
              <a:rPr sz="1000">
                <a:solidFill>
                  <a:srgbClr val="000000"/>
                </a:solidFill>
                <a:latin typeface="Arial"/>
              </a:rPr>
              <a:t> or </a:t>
            </a:r>
            <a:r>
              <a:rPr sz="1000">
                <a:solidFill>
                  <a:srgbClr val="000000"/>
                </a:solidFill>
                <a:latin typeface="Arial"/>
              </a:rPr>
              <a:t>$\alpha + \beta = \gamma$</a:t>
            </a:r>
            <a:r>
              <a:rPr sz="1000">
                <a:solidFill>
                  <a:srgbClr val="000000"/>
                </a:solidFill>
                <a:latin typeface="Arial"/>
              </a:rPr>
              <a:t> directly in your text.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477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quadratic formula is </a:t>
            </a:r>
            <a:r>
              <a:rPr sz="1000">
                <a:solidFill>
                  <a:srgbClr val="000000"/>
                </a:solidFill>
                <a:latin typeface="Arial"/>
              </a:rPr>
              <a:t>$x = \frac{-b \pm \sqrt{b^2-4ac}}{2a}$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38112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Block Math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685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For display math, use double dollar signs:</a:t>
            </a:r>
          </a:p>
        </p:txBody>
      </p:sp>
      <p:pic>
        <p:nvPicPr>
          <p:cNvPr id="9" name="Picture 8" descr="98d66b88d1dd5d5aa7595eb2cd154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125"/>
            <a:ext cx="7467599" cy="4667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025" y="24479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Euler's famous identity:</a:t>
            </a:r>
          </a:p>
        </p:txBody>
      </p:sp>
      <p:pic>
        <p:nvPicPr>
          <p:cNvPr id="11" name="Picture 10" descr="a9d2ba54b06d18626aa73df549f0a9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5074"/>
            <a:ext cx="7467599" cy="228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025" y="29622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Complex Equations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32765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More complex equations like matrices are also supported:</a:t>
            </a:r>
          </a:p>
        </p:txBody>
      </p:sp>
      <p:pic>
        <p:nvPicPr>
          <p:cNvPr id="14" name="Picture 13" descr="c517a3c10966ea397e30bfc9599eec7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95650"/>
            <a:ext cx="7467599" cy="4476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025" y="40195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Math equations are automatically cached for performance and work in both themes!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445770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48074"/>
            <a:ext cx="44577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Sample bar chart demonstrating data visualization with proper scaling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8766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Bold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asterisks or </a:t>
            </a:r>
            <a:r>
              <a:rPr b="1" sz="1000">
                <a:solidFill>
                  <a:srgbClr val="000000"/>
                </a:solidFill>
                <a:latin typeface="Arial"/>
              </a:rPr>
              <a:t>double underscores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049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i="1" sz="1000">
                <a:solidFill>
                  <a:srgbClr val="000000"/>
                </a:solidFill>
                <a:latin typeface="Arial"/>
              </a:rPr>
              <a:t>Italic text</a:t>
            </a:r>
            <a:r>
              <a:rPr sz="1000">
                <a:solidFill>
                  <a:srgbClr val="000000"/>
                </a:solidFill>
                <a:latin typeface="Arial"/>
              </a:rPr>
              <a:t> using single asterisks or </a:t>
            </a:r>
            <a:r>
              <a:rPr i="1" sz="1000">
                <a:solidFill>
                  <a:srgbClr val="000000"/>
                </a:solidFill>
                <a:latin typeface="Arial"/>
              </a:rPr>
              <a:t>single underscores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33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333333"/>
                </a:solidFill>
                <a:latin typeface="Courier New"/>
              </a:rPr>
              <a:t>Inline code</a:t>
            </a:r>
            <a:r>
              <a:rPr sz="1000">
                <a:solidFill>
                  <a:srgbClr val="000000"/>
                </a:solidFill>
                <a:latin typeface="Arial"/>
              </a:rPr>
              <a:t> using backticks for technical terms like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SlideGenerator.generate()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71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equals for </a:t>
            </a:r>
            <a:r>
              <a:rPr b="1" sz="1000">
                <a:solidFill>
                  <a:srgbClr val="FF8C00"/>
                </a:solidFill>
                <a:latin typeface="Arial"/>
              </a:rPr>
              <a:t>important information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8002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u="sng" sz="1000">
                <a:solidFill>
                  <a:srgbClr val="000000"/>
                </a:solidFill>
                <a:latin typeface="Arial"/>
              </a:rPr>
              <a:t>Underlined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plus signs for </a:t>
            </a:r>
            <a:r>
              <a:rPr u="sng" sz="1000">
                <a:solidFill>
                  <a:srgbClr val="000000"/>
                </a:solidFill>
                <a:latin typeface="Arial"/>
              </a:rPr>
              <a:t>emphasis or citations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28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trike="sngStrike" sz="1000">
                <a:solidFill>
                  <a:srgbClr val="00000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tilde for </a:t>
            </a:r>
            <a:r>
              <a:rPr strike="sngStrike" sz="1000">
                <a:solidFill>
                  <a:srgbClr val="000000"/>
                </a:solidFill>
                <a:latin typeface="Arial"/>
              </a:rPr>
              <a:t>deleted text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2574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u="wavy" sz="1000">
                <a:solidFill>
                  <a:srgbClr val="000000"/>
                </a:solidFill>
                <a:latin typeface="Arial"/>
              </a:rPr>
              <a:t>wavy underlined text</a:t>
            </a:r>
            <a:r>
              <a:rPr u="wavy" sz="1000">
                <a:solidFill>
                  <a:srgbClr val="00000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000000"/>
                </a:solidFill>
                <a:latin typeface="Arial"/>
              </a:rPr>
              <a:t>emphasized information</a:t>
            </a:r>
            <a:r>
              <a:rPr u="wavy"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24860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 sentence with a </a:t>
            </a:r>
            <a:r>
              <a:rPr u="sng" sz="1000">
                <a:solidFill>
                  <a:srgbClr val="0066CC"/>
                </a:solidFill>
                <a:latin typeface="Arial"/>
                <a:hlinkClick r:id="rId2"/>
              </a:rPr>
              <a:t>Google</a:t>
            </a:r>
            <a:r>
              <a:rPr sz="1000">
                <a:solidFill>
                  <a:srgbClr val="000000"/>
                </a:solidFill>
                <a:latin typeface="Arial"/>
              </a:rPr>
              <a:t> hyperlink embedded.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2714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FF0000"/>
                </a:solidFill>
                <a:latin typeface="Arial"/>
              </a:rPr>
              <a:t>Colorful text</a:t>
            </a:r>
            <a:r>
              <a:rPr sz="1000">
                <a:solidFill>
                  <a:srgbClr val="000000"/>
                </a:solidFill>
                <a:latin typeface="Arial"/>
              </a:rPr>
              <a:t> demonstrates inline color customization.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8479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Advanced Combinations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3162299"/>
            <a:ext cx="8943975" cy="82391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Bold with </a:t>
            </a:r>
            <a:r>
              <a:rPr b="1" i="1" sz="1000">
                <a:solidFill>
                  <a:srgbClr val="000000"/>
                </a:solidFill>
                <a:latin typeface="Arial"/>
              </a:rPr>
              <a:t>italic inside</a:t>
            </a:r>
            <a:r>
              <a:rPr b="1" sz="1000">
                <a:solidFill>
                  <a:srgbClr val="00000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0000"/>
                </a:solidFill>
                <a:latin typeface="Arial"/>
              </a:rPr>
              <a:t>Italic with </a:t>
            </a:r>
            <a:r>
              <a:rPr i="1" b="1" sz="1000">
                <a:solidFill>
                  <a:srgbClr val="000000"/>
                </a:solidFill>
                <a:latin typeface="Arial"/>
              </a:rPr>
              <a:t>bold inside</a:t>
            </a:r>
            <a:r>
              <a:rPr i="1" sz="1000">
                <a:solidFill>
                  <a:srgbClr val="000000"/>
                </a:solidFill>
                <a:latin typeface="Arial"/>
              </a:rPr>
              <a:t> for variety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8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8C00"/>
                </a:solidFill>
                <a:latin typeface="Arial"/>
              </a:rPr>
              <a:t> for attention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u="sng" sz="1000">
                <a:solidFill>
                  <a:srgbClr val="000000"/>
                </a:solidFill>
                <a:latin typeface="Arial"/>
              </a:rPr>
              <a:t>Underlined with </a:t>
            </a:r>
            <a:r>
              <a:rPr u="sng" b="1" sz="1000">
                <a:solidFill>
                  <a:srgbClr val="000000"/>
                </a:solidFill>
                <a:latin typeface="Arial"/>
              </a:rPr>
              <a:t>bold inside</a:t>
            </a:r>
            <a:r>
              <a:rPr u="sng" sz="1000">
                <a:solidFill>
                  <a:srgbClr val="000000"/>
                </a:solidFill>
                <a:latin typeface="Arial"/>
              </a:rPr>
              <a:t> for citations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with formatting</a:t>
            </a:r>
            <a:r>
              <a:rPr sz="1000">
                <a:solidFill>
                  <a:srgbClr val="000000"/>
                </a:solidFill>
                <a:latin typeface="Arial"/>
              </a:rPr>
              <a:t> (note: formatting preserved where possible)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025" y="3890962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Real-World 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025" y="419576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</a:t>
            </a:r>
            <a:r>
              <a:rPr sz="1000">
                <a:solidFill>
                  <a:srgbClr val="000000"/>
                </a:solidFill>
                <a:latin typeface="Arial"/>
              </a:rPr>
              <a:t> class provides a </a:t>
            </a:r>
            <a:r>
              <a:rPr b="1" sz="1000">
                <a:solidFill>
                  <a:srgbClr val="000000"/>
                </a:solidFill>
                <a:latin typeface="Arial"/>
              </a:rPr>
              <a:t>powerful API</a:t>
            </a:r>
            <a:r>
              <a:rPr sz="1000">
                <a:solidFill>
                  <a:srgbClr val="000000"/>
                </a:solidFill>
                <a:latin typeface="Arial"/>
              </a:rPr>
              <a:t> for converting </a:t>
            </a:r>
            <a:r>
              <a:rPr i="1" sz="1000">
                <a:solidFill>
                  <a:srgbClr val="000000"/>
                </a:solidFill>
                <a:latin typeface="Arial"/>
              </a:rPr>
              <a:t>markdown</a:t>
            </a:r>
            <a:r>
              <a:rPr sz="1000">
                <a:solidFill>
                  <a:srgbClr val="000000"/>
                </a:solidFill>
                <a:latin typeface="Arial"/>
              </a:rPr>
              <a:t>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professional presentations</a:t>
            </a:r>
            <a:r>
              <a:rPr sz="1000">
                <a:solidFill>
                  <a:srgbClr val="000000"/>
                </a:solidFill>
                <a:latin typeface="Arial"/>
              </a:rPr>
              <a:t> with </a:t>
            </a:r>
            <a:r>
              <a:rPr u="sng" sz="1000">
                <a:solidFill>
                  <a:srgbClr val="000000"/>
                </a:solidFill>
                <a:latin typeface="Arial"/>
              </a:rPr>
              <a:t>full formatting support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25" y="443388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Call </a:t>
            </a:r>
            <a:r>
              <a:rPr sz="800">
                <a:solidFill>
                  <a:srgbClr val="333333"/>
                </a:solidFill>
                <a:latin typeface="Courier New"/>
              </a:rPr>
              <a:t>generator.generate(markdown, "output.pptx")</a:t>
            </a:r>
            <a:r>
              <a:rPr sz="1000">
                <a:solidFill>
                  <a:srgbClr val="000000"/>
                </a:solidFill>
                <a:latin typeface="Arial"/>
              </a:rPr>
              <a:t> where </a:t>
            </a:r>
            <a:r>
              <a:rPr b="1" sz="1000">
                <a:solidFill>
                  <a:srgbClr val="000000"/>
                </a:solidFill>
                <a:latin typeface="Arial"/>
              </a:rPr>
              <a:t>markdown</a:t>
            </a:r>
            <a:r>
              <a:rPr sz="1000">
                <a:solidFill>
                  <a:srgbClr val="000000"/>
                </a:solidFill>
                <a:latin typeface="Arial"/>
              </a:rPr>
              <a:t> is your source and </a:t>
            </a:r>
            <a:r>
              <a:rPr b="1" sz="1000">
                <a:solidFill>
                  <a:srgbClr val="FF8C00"/>
                </a:solidFill>
                <a:latin typeface="Arial"/>
              </a:rPr>
              <a:t>output.pptx</a:t>
            </a:r>
            <a:r>
              <a:rPr sz="1000">
                <a:solidFill>
                  <a:srgbClr val="000000"/>
                </a:solidFill>
                <a:latin typeface="Arial"/>
              </a:rPr>
              <a:t> is the ++final result++.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702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124200"/>
            <a:ext cx="286702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Distribution chart showing proportional data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32575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Advanced Jinja2 Template Examples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35718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You can also use the new template syntax for dynamic figures: {% figure "bar_chart" width=0.7 caption="Generated using Jinja2 template syntax" %}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705224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slide: table on left, </a:t>
            </a:r>
            <a:r>
              <a:rPr u="wavy" sz="1600" b="1">
                <a:solidFill>
                  <a:srgbClr val="0066CC"/>
                </a:solidFill>
                <a:latin typeface="Arial"/>
              </a:rPr>
              <a:t>text on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649" y="4095749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649" y="4352924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7649" y="4352924"/>
          <a:ext cx="1978854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u="sng" sz="800">
                          <a:solidFill>
                            <a:srgbClr val="0099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86300" y="4114800"/>
            <a:ext cx="44577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86300" y="4371975"/>
            <a:ext cx="44577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final testing. </a:t>
            </a:r>
            <a:r>
              <a:rPr b="1" sz="1000">
                <a:solidFill>
                  <a:srgbClr val="0066CC"/>
                </a:solidFill>
                <a:latin typeface="Arial"/>
              </a:rPr>
              <a:t>Performance</a:t>
            </a:r>
            <a:r>
              <a:rPr sz="1000">
                <a:solidFill>
                  <a:srgbClr val="000000"/>
                </a:solidFill>
                <a:latin typeface="Arial"/>
              </a:rPr>
              <a:t> metrics are excellent.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71500"/>
            <a:ext cx="3809999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7649" y="3514725"/>
            <a:ext cx="380999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Task completion progress 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4524" y="685800"/>
            <a:ext cx="3419474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71500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6300" y="571500"/>
            <a:ext cx="923924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86300" y="571500"/>
          <a:ext cx="1014352" cy="1285872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19673"/>
                <a:gridCol w="294679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715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828675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828675"/>
          <a:ext cx="1978854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24524" y="590549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524" y="847724"/>
            <a:ext cx="3419474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715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828675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828675"/>
          <a:ext cx="1978854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0" y="590549"/>
            <a:ext cx="68580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847724"/>
            <a:ext cx="68580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5153024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5661695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1389332"/>
                <a:gridCol w="858254"/>
                <a:gridCol w="1610997"/>
                <a:gridCol w="1803112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1771650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819399"/>
          <a:ext cx="1947258" cy="1285872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463547"/>
                <a:gridCol w="376125"/>
                <a:gridCol w="527804"/>
                <a:gridCol w="579782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528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3814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HTML auto-width</a:t>
            </a:r>
            <a:r>
              <a:rPr sz="1000">
                <a:solidFill>
                  <a:srgbClr val="000000"/>
                </a:solidFill>
                <a:latin typeface="Arial"/>
              </a:rPr>
              <a:t>: Columns sized by content, not equal distribution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Theme-aware borders</a:t>
            </a:r>
            <a:r>
              <a:rPr sz="1000">
                <a:solidFill>
                  <a:srgbClr val="000000"/>
                </a:solidFill>
                <a:latin typeface="Arial"/>
              </a:rPr>
              <a:t>: Dark theme uses light borders, default uses dark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Native PowerPoint tables</a:t>
            </a:r>
            <a:r>
              <a:rPr sz="1000">
                <a:solidFill>
                  <a:srgbClr val="000000"/>
                </a:solidFill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Light background</a:t>
            </a:r>
            <a:r>
              <a:rPr sz="1000">
                <a:solidFill>
                  <a:srgbClr val="000000"/>
                </a:solidFill>
                <a:latin typeface="Arial"/>
              </a:rPr>
              <a:t> with dark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Black borders</a:t>
            </a:r>
            <a:r>
              <a:rPr sz="1000">
                <a:solidFill>
                  <a:srgbClr val="000000"/>
                </a:solidFill>
                <a:latin typeface="Arial"/>
              </a:rPr>
              <a:t> on tables for clear definition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color scheme</a:t>
            </a:r>
            <a:r>
              <a:rPr sz="1000">
                <a:solidFill>
                  <a:srgbClr val="000000"/>
                </a:solidFill>
                <a:latin typeface="Arial"/>
              </a:rPr>
              <a:t> suitable for business presentations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High contrast</a:t>
            </a:r>
            <a:r>
              <a:rPr sz="1000">
                <a:solidFill>
                  <a:srgbClr val="000000"/>
                </a:solidFill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45923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773555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Dark background</a:t>
            </a:r>
            <a:r>
              <a:rPr sz="1000">
                <a:solidFill>
                  <a:srgbClr val="000000"/>
                </a:solidFill>
                <a:latin typeface="Arial"/>
              </a:rPr>
              <a:t> (#1a1a1a) for modern appearance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Light gray borders</a:t>
            </a:r>
            <a:r>
              <a:rPr sz="1000">
                <a:solidFill>
                  <a:srgbClr val="000000"/>
                </a:solidFill>
                <a:latin typeface="Arial"/>
              </a:rPr>
              <a:t> (#e0e0e0) for visibility on dark background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White text</a:t>
            </a:r>
            <a:r>
              <a:rPr sz="1000">
                <a:solidFill>
                  <a:srgbClr val="000000"/>
                </a:solidFill>
                <a:latin typeface="Arial"/>
              </a:rPr>
              <a:t> for optimal contrast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Contemporary design</a:t>
            </a:r>
            <a:r>
              <a:rPr sz="1000">
                <a:solidFill>
                  <a:srgbClr val="000000"/>
                </a:solidFill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1904999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def fibonacci(n):     if n &lt;= 1:         return n     return fibonacci(n-1) + fibonacci(n-2) # Generate sequence for i in range(10):     result = fibonacci(i)     print(f"F({i}) = {result}")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64794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962274"/>
            <a:ext cx="8943975" cy="1904999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async function fetchUserData(userId) {     try {         const response = await fetch(`/api/users/${userId}`);         return await response.json();     } catch (error) {         console.error('Failed to fetch user data:', error);         throw error;     }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733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21932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-- Complex query with joins and aggregation SELECT      u.username,     COUNT(p.id) as post_count,     AVG(p.rating) as avg_rating FROM users u LEFT JOIN posts p ON u.id = p.user_id WHERE u.created_at &gt;= '2024-01-01' GROUP BY u.id, u.username HAVING COUNT(p.id) &gt; 5 ORDER BY avg_rating DESC;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55149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0000"/>
                </a:solidFill>
                <a:latin typeface="Arial"/>
              </a:rPr>
              <a:t>Nested items</a:t>
            </a:r>
            <a:r>
              <a:rPr sz="1000">
                <a:solidFill>
                  <a:srgbClr val="000000"/>
                </a:solidFill>
                <a:latin typeface="Arial"/>
              </a:rPr>
              <a:t> with proper indentation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elements</a:t>
            </a:r>
            <a:r>
              <a:rPr sz="1000">
                <a:solidFill>
                  <a:srgbClr val="000000"/>
                </a:solidFill>
                <a:latin typeface="Arial"/>
              </a:rPr>
              <a:t> in list items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content</a:t>
            </a:r>
            <a:r>
              <a:rPr sz="1000">
                <a:solidFill>
                  <a:srgbClr val="000000"/>
                </a:solidFill>
                <a:latin typeface="Arial"/>
              </a:rPr>
              <a:t> for emphasis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332547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46872"/>
            <a:ext cx="8943975" cy="55149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Install dependencies with </a:t>
            </a:r>
            <a:r>
              <a:rPr sz="800">
                <a:solidFill>
                  <a:srgbClr val="333333"/>
                </a:solidFill>
                <a:latin typeface="Courier New"/>
              </a:rPr>
              <a:t>pip install -r requirements.txt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Configure environment variables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Initialize database schema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⚠️ Admonition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Below are examples of every admonition style currently supported by the slide generator: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025" y="761999"/>
            <a:ext cx="137160" cy="466724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37185" y="761999"/>
            <a:ext cx="8606790" cy="466724"/>
          </a:xfrm>
          <a:prstGeom prst="rect">
            <a:avLst/>
          </a:prstGeom>
          <a:solidFill>
            <a:srgbClr val="E8F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2196F3"/>
                </a:solidFill>
              </a:defRPr>
            </a:pPr>
            <a:r>
              <a:t>📌 Note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This is a friendly note.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025" y="1333500"/>
            <a:ext cx="137160" cy="466724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337185" y="1333500"/>
            <a:ext cx="8606790" cy="466724"/>
          </a:xfrm>
          <a:prstGeom prst="rect">
            <a:avLst/>
          </a:prstGeom>
          <a:solidFill>
            <a:srgbClr val="E0F7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039BE5"/>
                </a:solidFill>
              </a:defRPr>
            </a:pPr>
            <a:r>
              <a:t>ℹ️ Information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Additional information for the reader.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025" y="1904999"/>
            <a:ext cx="137160" cy="466724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37185" y="1904999"/>
            <a:ext cx="8606790" cy="466724"/>
          </a:xfrm>
          <a:prstGeom prst="rect">
            <a:avLst/>
          </a:prstGeom>
          <a:solidFill>
            <a:srgbClr val="E8F5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388E3C"/>
                </a:solidFill>
              </a:defRPr>
            </a:pPr>
            <a:r>
              <a:t>💡 Tip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Quick pro-tip to speed up your workflow.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025" y="2476499"/>
            <a:ext cx="137160" cy="466724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337185" y="2476499"/>
            <a:ext cx="8606790" cy="466724"/>
          </a:xfrm>
          <a:prstGeom prst="rect">
            <a:avLst/>
          </a:prstGeom>
          <a:solidFill>
            <a:srgbClr val="FFF9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B8C00"/>
                </a:solidFill>
              </a:defRPr>
            </a:pPr>
            <a:r>
              <a:t>⚠️ Watch Out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Something risky here. Proceed with caution when performing this step.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0025" y="3047999"/>
            <a:ext cx="137160" cy="466724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37185" y="3047999"/>
            <a:ext cx="8606790" cy="466724"/>
          </a:xfrm>
          <a:prstGeom prst="rect">
            <a:avLst/>
          </a:prstGeom>
          <a:solidFill>
            <a:srgbClr val="FFF9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B8C00"/>
                </a:solidFill>
              </a:defRPr>
            </a:pPr>
            <a:r>
              <a:t>⚠️ Caution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Be careful — this operation cannot be undone.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3619499"/>
            <a:ext cx="137160" cy="466724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337185" y="3619499"/>
            <a:ext cx="8606790" cy="466724"/>
          </a:xfrm>
          <a:prstGeom prst="rect">
            <a:avLst/>
          </a:prstGeom>
          <a:solidFill>
            <a:srgbClr val="FFEB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53935"/>
                </a:solidFill>
              </a:defRPr>
            </a:pPr>
            <a:r>
              <a:t>🚫 Danger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Serious danger ahead. Backup your data first!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0025" y="4190999"/>
            <a:ext cx="137160" cy="466724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337185" y="4190999"/>
            <a:ext cx="8606790" cy="466724"/>
          </a:xfrm>
          <a:prstGeom prst="rect">
            <a:avLst/>
          </a:prstGeom>
          <a:solidFill>
            <a:srgbClr val="FFEB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D32F2F"/>
                </a:solidFill>
              </a:defRPr>
            </a:pPr>
            <a:r>
              <a:t>❌ Error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The system encountered a fatal error.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00025" y="180975"/>
            <a:ext cx="137160" cy="46672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337185" y="180975"/>
            <a:ext cx="8606790" cy="466724"/>
          </a:xfrm>
          <a:prstGeom prst="rect">
            <a:avLst/>
          </a:prstGeom>
          <a:solidFill>
            <a:srgbClr val="FFF9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A000"/>
                </a:solidFill>
              </a:defRPr>
            </a:pPr>
            <a:r>
              <a:t>👀 Attention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Eye-catching message for important updates.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