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google.com" TargetMode="Externa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🚀 Slide Generator - Complete Feature Demo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Welcome to the </a:t>
            </a:r>
            <a:r>
              <a:rPr b="1" sz="1000">
                <a:solidFill>
                  <a:srgbClr val="000000"/>
                </a:solidFill>
                <a:latin typeface="Arial"/>
              </a:rPr>
              <a:t>comprehensive demonstration</a:t>
            </a:r>
            <a:r>
              <a:rPr sz="1000">
                <a:solidFill>
                  <a:srgbClr val="000000"/>
                </a:solidFill>
                <a:latin typeface="Arial"/>
              </a:rPr>
              <a:t> of the </a:t>
            </a:r>
            <a:r>
              <a:rPr i="1" sz="1000">
                <a:solidFill>
                  <a:srgbClr val="000000"/>
                </a:solidFill>
                <a:latin typeface="Arial"/>
              </a:rPr>
              <a:t>Slide Generator</a:t>
            </a:r>
            <a:r>
              <a:rPr sz="1000">
                <a:solidFill>
                  <a:srgbClr val="000000"/>
                </a:solidFill>
                <a:latin typeface="Arial"/>
              </a:rPr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001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This presentation showcases </a:t>
            </a:r>
            <a:r>
              <a:rPr b="1" sz="1000">
                <a:solidFill>
                  <a:srgbClr val="FF8C00"/>
                </a:solidFill>
                <a:latin typeface="Arial"/>
              </a:rPr>
              <a:t>all implemented features</a:t>
            </a:r>
            <a:r>
              <a:rPr sz="1000">
                <a:solidFill>
                  <a:srgbClr val="000000"/>
                </a:solidFill>
                <a:latin typeface="Arial"/>
              </a:rPr>
              <a:t> including </a:t>
            </a:r>
            <a:r>
              <a:rPr sz="800">
                <a:solidFill>
                  <a:srgbClr val="333333"/>
                </a:solidFill>
                <a:latin typeface="Courier New"/>
              </a:rPr>
              <a:t>inline styling</a:t>
            </a:r>
            <a:r>
              <a:rPr sz="1000">
                <a:solidFill>
                  <a:srgbClr val="000000"/>
                </a:solidFill>
                <a:latin typeface="Arial"/>
              </a:rPr>
              <a:t>, tables, themes, and more.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🧩 Admonitions in Columns</a:t>
            </a:r>
          </a:p>
        </p:txBody>
      </p:sp>
      <p:sp>
        <p:nvSpPr>
          <p:cNvPr id="3" name="Rectangle 2"/>
          <p:cNvSpPr/>
          <p:nvPr/>
        </p:nvSpPr>
        <p:spPr>
          <a:xfrm>
            <a:off x="247649" y="647699"/>
            <a:ext cx="137160" cy="466724"/>
          </a:xfrm>
          <a:prstGeom prst="rect">
            <a:avLst/>
          </a:prstGeom>
          <a:solidFill>
            <a:srgbClr val="388E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84809" y="647699"/>
            <a:ext cx="4139565" cy="466724"/>
          </a:xfrm>
          <a:prstGeom prst="rect">
            <a:avLst/>
          </a:prstGeom>
          <a:solidFill>
            <a:srgbClr val="E8F5E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45720" rIns="45720" tIns="18288" bIns="18288"/>
          <a:lstStyle/>
          <a:p>
            <a:pPr algn="l">
              <a:defRPr b="1" sz="1000">
                <a:solidFill>
                  <a:srgbClr val="388E3C"/>
                </a:solidFill>
              </a:defRPr>
            </a:pPr>
            <a:r>
              <a:t>💡 Left Column</a:t>
            </a:r>
          </a:p>
          <a:p>
            <a:pPr algn="l">
              <a:defRPr sz="1000">
                <a:solidFill>
                  <a:srgbClr val="000000"/>
                </a:solidFill>
              </a:defRPr>
            </a:pPr>
            <a:r>
              <a:t>Tips stay readable even in a narrow column.</a:t>
            </a:r>
          </a:p>
        </p:txBody>
      </p:sp>
      <p:sp>
        <p:nvSpPr>
          <p:cNvPr id="5" name="Rectangle 4"/>
          <p:cNvSpPr/>
          <p:nvPr/>
        </p:nvSpPr>
        <p:spPr>
          <a:xfrm>
            <a:off x="4619625" y="647699"/>
            <a:ext cx="137160" cy="466724"/>
          </a:xfrm>
          <a:prstGeom prst="rect">
            <a:avLst/>
          </a:prstGeom>
          <a:solidFill>
            <a:srgbClr val="E539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4756785" y="647699"/>
            <a:ext cx="4139565" cy="466724"/>
          </a:xfrm>
          <a:prstGeom prst="rect">
            <a:avLst/>
          </a:prstGeom>
          <a:solidFill>
            <a:srgbClr val="FFEBE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45720" rIns="45720" tIns="18288" bIns="18288"/>
          <a:lstStyle/>
          <a:p>
            <a:pPr algn="l">
              <a:defRPr b="1" sz="1000">
                <a:solidFill>
                  <a:srgbClr val="E53935"/>
                </a:solidFill>
              </a:defRPr>
            </a:pPr>
            <a:r>
              <a:t>🚫 Right Column</a:t>
            </a:r>
          </a:p>
          <a:p>
            <a:pPr algn="l">
              <a:defRPr sz="1000">
                <a:solidFill>
                  <a:srgbClr val="000000"/>
                </a:solidFill>
              </a:defRPr>
            </a:pPr>
            <a:r>
              <a:t>Danger blocks render correctly alongside others.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🔧 Technical Architecture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Core Components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76299"/>
            <a:ext cx="4495799" cy="2038349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76299"/>
          <a:ext cx="4934902" cy="1981200"/>
        </p:xfrm>
        <a:graphic>
          <a:graphicData uri="http://schemas.openxmlformats.org/drawingml/2006/table">
            <a:tbl>
              <a:tblPr>
                <a:tblBorders>
                  <a:lnL w="12700">
                    <a:solidFill>
                      <a:srgbClr val="000"/>
                    </a:solidFill>
                  </a:lnL>
                  <a:lnR w="12700">
                    <a:solidFill>
                      <a:srgbClr val="000"/>
                    </a:solidFill>
                  </a:lnR>
                  <a:lnT w="12700">
                    <a:solidFill>
                      <a:srgbClr val="000"/>
                    </a:solidFill>
                  </a:lnT>
                  <a:lnB w="12700">
                    <a:solidFill>
                      <a:srgbClr val="000"/>
                    </a:solidFill>
                  </a:lnB>
                  <a:lnInsideH w="12700">
                    <a:solidFill>
                      <a:srgbClr val="000"/>
                    </a:solidFill>
                  </a:lnInsideH>
                  <a:lnInsideV w="12700">
                    <a:solidFill>
                      <a:srgbClr val="000"/>
                    </a:solidFill>
                  </a:lnInsideV>
                </a:tblBorders>
              </a:tblPr>
              <a:tblGrid>
                <a:gridCol w="1026795"/>
                <a:gridCol w="1634490"/>
                <a:gridCol w="2273617"/>
              </a:tblGrid>
              <a:tr h="39624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Component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Responsibility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Key Features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24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MarkdownParser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Parse markdown to HTML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Enhanced with </a:t>
                      </a:r>
                      <a:r>
                        <a:rPr sz="800">
                          <a:solidFill>
                            <a:srgbClr val="000000"/>
                          </a:solidFill>
                          <a:latin typeface="Courier New"/>
                        </a:rPr>
                        <a:t>markdown-it-py</a:t>
                      </a: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, custom syntax support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24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LayoutEngine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Measure and position elements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Browser-based measurement, accurate pagination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24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PPTXRenderer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Generate PowerPoint files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Native table support, theme-aware styling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24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ThemeLoader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Manage visual themes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CSS-based configuration, font size synchronization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91465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Processing Pipeline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321944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The system processes content through these stages: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3448049"/>
            <a:ext cx="8943975" cy="814387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1. </a:t>
            </a:r>
            <a:r>
              <a:rPr b="1" sz="1000">
                <a:solidFill>
                  <a:srgbClr val="000000"/>
                </a:solidFill>
                <a:latin typeface="Arial"/>
              </a:rPr>
              <a:t>Markdown Input</a:t>
            </a:r>
            <a:r>
              <a:rPr sz="1000">
                <a:solidFill>
                  <a:srgbClr val="000000"/>
                </a:solidFill>
                <a:latin typeface="Arial"/>
              </a:rPr>
              <a:t> → Parse with markdown-it-py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2. </a:t>
            </a:r>
            <a:r>
              <a:rPr b="1" sz="1000">
                <a:solidFill>
                  <a:srgbClr val="000000"/>
                </a:solidFill>
                <a:latin typeface="Arial"/>
              </a:rPr>
              <a:t>HTML Generation</a:t>
            </a:r>
            <a:r>
              <a:rPr sz="1000">
                <a:solidFill>
                  <a:srgbClr val="000000"/>
                </a:solidFill>
                <a:latin typeface="Arial"/>
              </a:rPr>
              <a:t> → Add inline styling support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3. </a:t>
            </a:r>
            <a:r>
              <a:rPr b="1" sz="1000">
                <a:solidFill>
                  <a:srgbClr val="000000"/>
                </a:solidFill>
                <a:latin typeface="Arial"/>
              </a:rPr>
              <a:t>Browser Layout</a:t>
            </a:r>
            <a:r>
              <a:rPr sz="1000">
                <a:solidFill>
                  <a:srgbClr val="000000"/>
                </a:solidFill>
                <a:latin typeface="Arial"/>
              </a:rPr>
              <a:t> → Measure with Puppeteer engine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4. </a:t>
            </a:r>
            <a:r>
              <a:rPr b="1" sz="1000">
                <a:solidFill>
                  <a:srgbClr val="000000"/>
                </a:solidFill>
                <a:latin typeface="Arial"/>
              </a:rPr>
              <a:t>Block Positioning</a:t>
            </a:r>
            <a:r>
              <a:rPr sz="1000">
                <a:solidFill>
                  <a:srgbClr val="000000"/>
                </a:solidFill>
                <a:latin typeface="Arial"/>
              </a:rPr>
              <a:t> → Calculate precise coordinates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5. </a:t>
            </a:r>
            <a:r>
              <a:rPr b="1" sz="1000">
                <a:solidFill>
                  <a:srgbClr val="000000"/>
                </a:solidFill>
                <a:latin typeface="Arial"/>
              </a:rPr>
              <a:t>PowerPoint Output</a:t>
            </a:r>
            <a:r>
              <a:rPr sz="1000">
                <a:solidFill>
                  <a:srgbClr val="000000"/>
                </a:solidFill>
                <a:latin typeface="Arial"/>
              </a:rPr>
              <a:t> → Generate native PPTX format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📏 Pagination &amp; Layout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Intelligent Pagination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7629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The system uses </a:t>
            </a:r>
            <a:r>
              <a:rPr b="1" sz="1000">
                <a:solidFill>
                  <a:srgbClr val="000000"/>
                </a:solidFill>
                <a:latin typeface="Arial"/>
              </a:rPr>
              <a:t>browser-based measurement</a:t>
            </a:r>
            <a:r>
              <a:rPr sz="1000">
                <a:solidFill>
                  <a:srgbClr val="000000"/>
                </a:solidFill>
                <a:latin typeface="Arial"/>
              </a:rPr>
              <a:t> for accurate pagination: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104900"/>
            <a:ext cx="8943975" cy="67818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Boundary detection</a:t>
            </a:r>
            <a:r>
              <a:rPr sz="1000">
                <a:solidFill>
                  <a:srgbClr val="000000"/>
                </a:solidFill>
                <a:latin typeface="Arial"/>
              </a:rPr>
              <a:t>: Content exceeding slide limits automatically flows to next slide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Relative positioning</a:t>
            </a:r>
            <a:r>
              <a:rPr sz="1000">
                <a:solidFill>
                  <a:srgbClr val="000000"/>
                </a:solidFill>
                <a:latin typeface="Arial"/>
              </a:rPr>
              <a:t>: Accounts for CSS margins and spacing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Overflow prevention</a:t>
            </a:r>
            <a:r>
              <a:rPr sz="1000">
                <a:solidFill>
                  <a:srgbClr val="000000"/>
                </a:solidFill>
                <a:latin typeface="Arial"/>
              </a:rPr>
              <a:t>: No content extends beyond slide boundaries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Smart breaks</a:t>
            </a:r>
            <a:r>
              <a:rPr sz="1000">
                <a:solidFill>
                  <a:srgbClr val="000000"/>
                </a:solidFill>
                <a:latin typeface="Arial"/>
              </a:rPr>
              <a:t>: Preserves logical content grouping where possible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68783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Layout Quality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1992629"/>
            <a:ext cx="8943975" cy="67818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Pixel-perfect positioning</a:t>
            </a:r>
            <a:r>
              <a:rPr sz="1000">
                <a:solidFill>
                  <a:srgbClr val="000000"/>
                </a:solidFill>
                <a:latin typeface="Arial"/>
              </a:rPr>
              <a:t> using browser layout engine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Consistent spacing</a:t>
            </a:r>
            <a:r>
              <a:rPr sz="1000">
                <a:solidFill>
                  <a:srgbClr val="000000"/>
                </a:solidFill>
                <a:latin typeface="Arial"/>
              </a:rPr>
              <a:t> matching CSS specifications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Professional typography</a:t>
            </a:r>
            <a:r>
              <a:rPr sz="1000">
                <a:solidFill>
                  <a:srgbClr val="000000"/>
                </a:solidFill>
                <a:latin typeface="Arial"/>
              </a:rPr>
              <a:t> with proper font rendering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Responsive design</a:t>
            </a:r>
            <a:r>
              <a:rPr sz="1000">
                <a:solidFill>
                  <a:srgbClr val="000000"/>
                </a:solidFill>
                <a:latin typeface="Arial"/>
              </a:rPr>
              <a:t> adapting to different content types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🎯 Quality Assurance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Test Coverage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76299"/>
            <a:ext cx="2419349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76299"/>
          <a:ext cx="2650807" cy="1571625"/>
        </p:xfrm>
        <a:graphic>
          <a:graphicData uri="http://schemas.openxmlformats.org/drawingml/2006/table">
            <a:tbl>
              <a:tblPr>
                <a:tblBorders>
                  <a:lnL w="12700">
                    <a:solidFill>
                      <a:srgbClr val="000"/>
                    </a:solidFill>
                  </a:lnL>
                  <a:lnR w="12700">
                    <a:solidFill>
                      <a:srgbClr val="000"/>
                    </a:solidFill>
                  </a:lnR>
                  <a:lnT w="12700">
                    <a:solidFill>
                      <a:srgbClr val="000"/>
                    </a:solidFill>
                  </a:lnT>
                  <a:lnB w="12700">
                    <a:solidFill>
                      <a:srgbClr val="000"/>
                    </a:solidFill>
                  </a:lnB>
                  <a:lnInsideH w="12700">
                    <a:solidFill>
                      <a:srgbClr val="000"/>
                    </a:solidFill>
                  </a:lnInsideH>
                  <a:lnInsideV w="12700">
                    <a:solidFill>
                      <a:srgbClr val="000"/>
                    </a:solidFill>
                  </a:lnInsideV>
                </a:tblBorders>
              </a:tblPr>
              <a:tblGrid>
                <a:gridCol w="953452"/>
                <a:gridCol w="481965"/>
                <a:gridCol w="1215390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Test Category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Count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Coverage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Unit Tests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51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Core functionality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Integration Tests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15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End-to-end workflows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Visual Tests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Appearance validation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Boundary Tests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8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Edge case handling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505074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Validation Features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809875"/>
            <a:ext cx="8943975" cy="814387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Content completeness</a:t>
            </a:r>
            <a:r>
              <a:rPr sz="1000">
                <a:solidFill>
                  <a:srgbClr val="000000"/>
                </a:solidFill>
                <a:latin typeface="Arial"/>
              </a:rPr>
              <a:t>: All markdown elements preserved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No overlaps</a:t>
            </a:r>
            <a:r>
              <a:rPr sz="1000">
                <a:solidFill>
                  <a:srgbClr val="000000"/>
                </a:solidFill>
                <a:latin typeface="Arial"/>
              </a:rPr>
              <a:t>: Shapes positioned without collision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Boundary compliance</a:t>
            </a:r>
            <a:r>
              <a:rPr sz="1000">
                <a:solidFill>
                  <a:srgbClr val="000000"/>
                </a:solidFill>
                <a:latin typeface="Arial"/>
              </a:rPr>
              <a:t>: Content within slide limits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Format consistency</a:t>
            </a:r>
            <a:r>
              <a:rPr sz="1000">
                <a:solidFill>
                  <a:srgbClr val="000000"/>
                </a:solidFill>
                <a:latin typeface="Arial"/>
              </a:rPr>
              <a:t>: Styling applied correctly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Theme adherence</a:t>
            </a:r>
            <a:r>
              <a:rPr sz="1000">
                <a:solidFill>
                  <a:srgbClr val="000000"/>
                </a:solidFill>
                <a:latin typeface="Arial"/>
              </a:rPr>
              <a:t>: Colors and fonts match specifications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🌟 Recent Improvements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Table Column Width Fix ✅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7629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000000"/>
                </a:solidFill>
                <a:latin typeface="Arial"/>
              </a:rPr>
              <a:t>Problem</a:t>
            </a:r>
            <a:r>
              <a:rPr sz="1000">
                <a:solidFill>
                  <a:srgbClr val="000000"/>
                </a:solidFill>
                <a:latin typeface="Arial"/>
              </a:rPr>
              <a:t>: Columns distributed equally regardless of content </a:t>
            </a:r>
            <a:r>
              <a:rPr b="1" sz="1000">
                <a:solidFill>
                  <a:srgbClr val="000000"/>
                </a:solidFill>
                <a:latin typeface="Arial"/>
              </a:rPr>
              <a:t>Solution</a:t>
            </a:r>
            <a:r>
              <a:rPr sz="1000">
                <a:solidFill>
                  <a:srgbClr val="000000"/>
                </a:solidFill>
                <a:latin typeface="Arial"/>
              </a:rPr>
              <a:t>: HTML auto-width calculation with proper PowerPoint integration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1049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000000"/>
                </a:solidFill>
                <a:latin typeface="Arial"/>
              </a:rPr>
              <a:t>Before</a:t>
            </a:r>
            <a:r>
              <a:rPr sz="1000">
                <a:solidFill>
                  <a:srgbClr val="000000"/>
                </a:solidFill>
                <a:latin typeface="Arial"/>
              </a:rPr>
              <a:t>: </a:t>
            </a:r>
            <a:r>
              <a:rPr sz="800">
                <a:solidFill>
                  <a:srgbClr val="333333"/>
                </a:solidFill>
                <a:latin typeface="Courier New"/>
              </a:rPr>
              <a:t>Age</a:t>
            </a:r>
            <a:r>
              <a:rPr sz="1000">
                <a:solidFill>
                  <a:srgbClr val="000000"/>
                </a:solidFill>
                <a:latin typeface="Arial"/>
              </a:rPr>
              <a:t> column wrapping to </a:t>
            </a:r>
            <a:r>
              <a:rPr sz="800">
                <a:solidFill>
                  <a:srgbClr val="333333"/>
                </a:solidFill>
                <a:latin typeface="Courier New"/>
              </a:rPr>
              <a:t>Ag\ne</a:t>
            </a:r>
            <a:r>
              <a:rPr sz="1000">
                <a:solidFill>
                  <a:srgbClr val="000000"/>
                </a:solidFill>
                <a:latin typeface="Arial"/>
              </a:rPr>
              <a:t> due to equal distribution </a:t>
            </a:r>
            <a:r>
              <a:rPr b="1" sz="1000">
                <a:solidFill>
                  <a:srgbClr val="000000"/>
                </a:solidFill>
                <a:latin typeface="Arial"/>
              </a:rPr>
              <a:t>After</a:t>
            </a:r>
            <a:r>
              <a:rPr sz="1000">
                <a:solidFill>
                  <a:srgbClr val="000000"/>
                </a:solidFill>
                <a:latin typeface="Arial"/>
              </a:rPr>
              <a:t>: Smart width allocation based on content (60px, 47px, 51px)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24777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Dark Theme Border Fix ✅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155257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000000"/>
                </a:solidFill>
                <a:latin typeface="Arial"/>
              </a:rPr>
              <a:t>Problem</a:t>
            </a:r>
            <a:r>
              <a:rPr sz="1000">
                <a:solidFill>
                  <a:srgbClr val="000000"/>
                </a:solidFill>
                <a:latin typeface="Arial"/>
              </a:rPr>
              <a:t>: Black borders invisible on dark background </a:t>
            </a:r>
            <a:r>
              <a:rPr b="1" sz="1000">
                <a:solidFill>
                  <a:srgbClr val="000000"/>
                </a:solidFill>
                <a:latin typeface="Arial"/>
              </a:rPr>
              <a:t>Solution</a:t>
            </a:r>
            <a:r>
              <a:rPr sz="1000">
                <a:solidFill>
                  <a:srgbClr val="000000"/>
                </a:solidFill>
                <a:latin typeface="Arial"/>
              </a:rPr>
              <a:t>: Theme-aware border colors with XML manipulation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178117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000000"/>
                </a:solidFill>
                <a:latin typeface="Arial"/>
              </a:rPr>
              <a:t>Dark Theme</a:t>
            </a:r>
            <a:r>
              <a:rPr sz="1000">
                <a:solidFill>
                  <a:srgbClr val="000000"/>
                </a:solidFill>
                <a:latin typeface="Arial"/>
              </a:rPr>
              <a:t>: Light gray borders (</a:t>
            </a:r>
            <a:r>
              <a:rPr sz="800">
                <a:solidFill>
                  <a:srgbClr val="333333"/>
                </a:solidFill>
                <a:latin typeface="Courier New"/>
              </a:rPr>
              <a:t>#e0e0e0</a:t>
            </a:r>
            <a:r>
              <a:rPr sz="1000">
                <a:solidFill>
                  <a:srgbClr val="000000"/>
                </a:solidFill>
                <a:latin typeface="Arial"/>
              </a:rPr>
              <a:t>) for visibility </a:t>
            </a:r>
            <a:r>
              <a:rPr b="1" sz="1000">
                <a:solidFill>
                  <a:srgbClr val="000000"/>
                </a:solidFill>
                <a:latin typeface="Arial"/>
              </a:rPr>
              <a:t>Default Theme</a:t>
            </a:r>
            <a:r>
              <a:rPr sz="1000">
                <a:solidFill>
                  <a:srgbClr val="000000"/>
                </a:solidFill>
                <a:latin typeface="Arial"/>
              </a:rPr>
              <a:t>: Black borders (</a:t>
            </a:r>
            <a:r>
              <a:rPr sz="800">
                <a:solidFill>
                  <a:srgbClr val="333333"/>
                </a:solidFill>
                <a:latin typeface="Courier New"/>
              </a:rPr>
              <a:t>#000</a:t>
            </a:r>
            <a:r>
              <a:rPr sz="1000">
                <a:solidFill>
                  <a:srgbClr val="000000"/>
                </a:solidFill>
                <a:latin typeface="Arial"/>
              </a:rPr>
              <a:t>) for definition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📈 Performance Metrics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Processing Speed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76299"/>
            <a:ext cx="2657475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76299"/>
          <a:ext cx="2912744" cy="1571625"/>
        </p:xfrm>
        <a:graphic>
          <a:graphicData uri="http://schemas.openxmlformats.org/drawingml/2006/table">
            <a:tbl>
              <a:tblPr>
                <a:tblBorders>
                  <a:lnL w="12700">
                    <a:solidFill>
                      <a:srgbClr val="000"/>
                    </a:solidFill>
                  </a:lnL>
                  <a:lnR w="12700">
                    <a:solidFill>
                      <a:srgbClr val="000"/>
                    </a:solidFill>
                  </a:lnR>
                  <a:lnT w="12700">
                    <a:solidFill>
                      <a:srgbClr val="000"/>
                    </a:solidFill>
                  </a:lnT>
                  <a:lnB w="12700">
                    <a:solidFill>
                      <a:srgbClr val="000"/>
                    </a:solidFill>
                  </a:lnB>
                  <a:lnInsideH w="12700">
                    <a:solidFill>
                      <a:srgbClr val="000"/>
                    </a:solidFill>
                  </a:lnInsideH>
                  <a:lnInsideV w="12700">
                    <a:solidFill>
                      <a:srgbClr val="000"/>
                    </a:solidFill>
                  </a:lnInsideV>
                </a:tblBorders>
              </a:tblPr>
              <a:tblGrid>
                <a:gridCol w="859155"/>
                <a:gridCol w="1016317"/>
                <a:gridCol w="1037272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Content Type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Processing Time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Slides Generated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Simple Text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~0.5 seconds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1-2 slides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With Tables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~1.2 seconds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2-3 slides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Code Heavy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~0.8 seconds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2-4 slides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Mixed Content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~1.5 seconds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3-5 slides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505074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Quality Metrics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809875"/>
            <a:ext cx="8943975" cy="67818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99.8% formatting accuracy</a:t>
            </a:r>
            <a:r>
              <a:rPr sz="1000">
                <a:solidFill>
                  <a:srgbClr val="000000"/>
                </a:solidFill>
                <a:latin typeface="Arial"/>
              </a:rPr>
              <a:t> across all content types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Zero overlaps</a:t>
            </a:r>
            <a:r>
              <a:rPr sz="1000">
                <a:solidFill>
                  <a:srgbClr val="000000"/>
                </a:solidFill>
                <a:latin typeface="Arial"/>
              </a:rPr>
              <a:t> in generated presentations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100% boundary compliance</a:t>
            </a:r>
            <a:r>
              <a:rPr sz="1000">
                <a:solidFill>
                  <a:srgbClr val="000000"/>
                </a:solidFill>
                <a:latin typeface="Arial"/>
              </a:rPr>
              <a:t> - no content overflow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Perfect theme consistency</a:t>
            </a:r>
            <a:r>
              <a:rPr sz="1000">
                <a:solidFill>
                  <a:srgbClr val="000000"/>
                </a:solidFill>
                <a:latin typeface="Arial"/>
              </a:rPr>
              <a:t> across all elements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🎉 Summary &amp; Next Steps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What You've Experienced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76299"/>
            <a:ext cx="8943975" cy="95059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Complete inline styling</a:t>
            </a:r>
            <a:r>
              <a:rPr sz="1000">
                <a:solidFill>
                  <a:srgbClr val="000000"/>
                </a:solidFill>
                <a:latin typeface="Arial"/>
              </a:rPr>
              <a:t> - bold, italic, code, highlights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Smart table rendering</a:t>
            </a:r>
            <a:r>
              <a:rPr sz="1000">
                <a:solidFill>
                  <a:srgbClr val="000000"/>
                </a:solidFill>
                <a:latin typeface="Arial"/>
              </a:rPr>
              <a:t> - HTML auto-width with theme-aware borders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Professional code blocks</a:t>
            </a:r>
            <a:r>
              <a:rPr sz="1000">
                <a:solidFill>
                  <a:srgbClr val="000000"/>
                </a:solidFill>
                <a:latin typeface="Arial"/>
              </a:rPr>
              <a:t> - syntax highlighting and proper formatting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Intelligent pagination</a:t>
            </a:r>
            <a:r>
              <a:rPr sz="1000">
                <a:solidFill>
                  <a:srgbClr val="000000"/>
                </a:solidFill>
                <a:latin typeface="Arial"/>
              </a:rPr>
              <a:t> - browser-based measurement and positioning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Theme support</a:t>
            </a:r>
            <a:r>
              <a:rPr sz="1000">
                <a:solidFill>
                  <a:srgbClr val="000000"/>
                </a:solidFill>
                <a:latin typeface="Arial"/>
              </a:rPr>
              <a:t> - default and dark themes with full consistency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Quality assurance</a:t>
            </a:r>
            <a:r>
              <a:rPr sz="1000">
                <a:solidFill>
                  <a:srgbClr val="000000"/>
                </a:solidFill>
                <a:latin typeface="Arial"/>
              </a:rPr>
              <a:t> - comprehensive testing and validation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73164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Ready for Production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203644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This slide generator is </a:t>
            </a:r>
            <a:r>
              <a:rPr b="1" sz="1000">
                <a:solidFill>
                  <a:srgbClr val="000000"/>
                </a:solidFill>
                <a:latin typeface="Arial"/>
              </a:rPr>
              <a:t>production-ready</a:t>
            </a:r>
            <a:r>
              <a:rPr sz="1000">
                <a:solidFill>
                  <a:srgbClr val="000000"/>
                </a:solidFill>
                <a:latin typeface="Arial"/>
              </a:rPr>
              <a:t> with: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265045"/>
            <a:ext cx="8943975" cy="814387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🚀 </a:t>
            </a:r>
            <a:r>
              <a:rPr b="1" sz="1000">
                <a:solidFill>
                  <a:srgbClr val="000000"/>
                </a:solidFill>
                <a:latin typeface="Arial"/>
              </a:rPr>
              <a:t>High performance</a:t>
            </a:r>
            <a:r>
              <a:rPr sz="1000">
                <a:solidFill>
                  <a:srgbClr val="000000"/>
                </a:solidFill>
                <a:latin typeface="Arial"/>
              </a:rPr>
              <a:t> browser-based rendering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🎯 </a:t>
            </a:r>
            <a:r>
              <a:rPr b="1" sz="1000">
                <a:solidFill>
                  <a:srgbClr val="000000"/>
                </a:solidFill>
                <a:latin typeface="Arial"/>
              </a:rPr>
              <a:t>Pixel-perfect accuracy</a:t>
            </a:r>
            <a:r>
              <a:rPr sz="1000">
                <a:solidFill>
                  <a:srgbClr val="000000"/>
                </a:solidFill>
                <a:latin typeface="Arial"/>
              </a:rPr>
              <a:t> in layout and positioning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🎨 </a:t>
            </a:r>
            <a:r>
              <a:rPr b="1" sz="1000">
                <a:solidFill>
                  <a:srgbClr val="000000"/>
                </a:solidFill>
                <a:latin typeface="Arial"/>
              </a:rPr>
              <a:t>Professional themes</a:t>
            </a:r>
            <a:r>
              <a:rPr sz="1000">
                <a:solidFill>
                  <a:srgbClr val="000000"/>
                </a:solidFill>
                <a:latin typeface="Arial"/>
              </a:rPr>
              <a:t> with consistent styling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🔧 </a:t>
            </a:r>
            <a:r>
              <a:rPr b="1" sz="1000">
                <a:solidFill>
                  <a:srgbClr val="000000"/>
                </a:solidFill>
                <a:latin typeface="Arial"/>
              </a:rPr>
              <a:t>Robust architecture</a:t>
            </a:r>
            <a:r>
              <a:rPr sz="1000">
                <a:solidFill>
                  <a:srgbClr val="000000"/>
                </a:solidFill>
                <a:latin typeface="Arial"/>
              </a:rPr>
              <a:t> with comprehensive error handling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Extensive testing</a:t>
            </a:r>
            <a:r>
              <a:rPr sz="1000">
                <a:solidFill>
                  <a:srgbClr val="000000"/>
                </a:solidFill>
                <a:latin typeface="Arial"/>
              </a:rPr>
              <a:t> ensuring reliability and quality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3079432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000000"/>
                </a:solidFill>
                <a:latin typeface="Arial"/>
              </a:rPr>
              <a:t>Thank you</a:t>
            </a:r>
            <a:r>
              <a:rPr sz="1000">
                <a:solidFill>
                  <a:srgbClr val="000000"/>
                </a:solidFill>
                <a:latin typeface="Arial"/>
              </a:rPr>
              <a:t> for exploring the </a:t>
            </a:r>
            <a:r>
              <a:rPr b="1" sz="1000">
                <a:solidFill>
                  <a:srgbClr val="FF8C00"/>
                </a:solidFill>
                <a:latin typeface="Arial"/>
              </a:rPr>
              <a:t>complete feature set</a:t>
            </a:r>
            <a:r>
              <a:rPr sz="1000">
                <a:solidFill>
                  <a:srgbClr val="000000"/>
                </a:solidFill>
                <a:latin typeface="Arial"/>
              </a:rPr>
              <a:t>!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🔗 Technical Details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API Usage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7629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Basic usage example: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143000"/>
            <a:ext cx="8943975" cy="1838324"/>
          </a:xfrm>
          <a:prstGeom prst="rect">
            <a:avLst/>
          </a:prstGeom>
          <a:solidFill>
            <a:srgbClr val="F4F4F4"/>
          </a:solidFill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333333"/>
                </a:solidFill>
                <a:latin typeface="Courier New"/>
              </a:rPr>
              <a:t>from slide_generator.generator import SlideGenerator # Basic usage generator = SlideGenerator() generator.generate(markdown_content, "output.pptx") # With theme support generator = SlideGenerator(theme="dark") generator.generate(markdown_content, "dark_presentation.pptx")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2847974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Configuration Options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3152775"/>
            <a:ext cx="8943975" cy="68770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Themes</a:t>
            </a:r>
            <a:r>
              <a:rPr sz="1000">
                <a:solidFill>
                  <a:srgbClr val="000000"/>
                </a:solidFill>
                <a:latin typeface="Arial"/>
              </a:rPr>
              <a:t>: </a:t>
            </a:r>
            <a:r>
              <a:rPr sz="800">
                <a:solidFill>
                  <a:srgbClr val="333333"/>
                </a:solidFill>
                <a:latin typeface="Courier New"/>
              </a:rPr>
              <a:t>"default"</a:t>
            </a:r>
            <a:r>
              <a:rPr sz="1000">
                <a:solidFill>
                  <a:srgbClr val="000000"/>
                </a:solidFill>
                <a:latin typeface="Arial"/>
              </a:rPr>
              <a:t>, </a:t>
            </a:r>
            <a:r>
              <a:rPr sz="800">
                <a:solidFill>
                  <a:srgbClr val="333333"/>
                </a:solidFill>
                <a:latin typeface="Courier New"/>
              </a:rPr>
              <a:t>"dark"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Debug mode</a:t>
            </a:r>
            <a:r>
              <a:rPr sz="1000">
                <a:solidFill>
                  <a:srgbClr val="000000"/>
                </a:solidFill>
                <a:latin typeface="Arial"/>
              </a:rPr>
              <a:t>: Detailed processing information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Output formats</a:t>
            </a:r>
            <a:r>
              <a:rPr sz="1000">
                <a:solidFill>
                  <a:srgbClr val="000000"/>
                </a:solidFill>
                <a:latin typeface="Arial"/>
              </a:rPr>
              <a:t>: PowerPoint (.pptx) with full compatibility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Custom styling</a:t>
            </a:r>
            <a:r>
              <a:rPr sz="1000">
                <a:solidFill>
                  <a:srgbClr val="000000"/>
                </a:solidFill>
                <a:latin typeface="Arial"/>
              </a:rPr>
              <a:t>: CSS-based theme configuration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384047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000000"/>
                </a:solidFill>
                <a:latin typeface="Arial"/>
              </a:rPr>
              <a:t>End of demonstration</a:t>
            </a:r>
            <a:r>
              <a:rPr sz="1000">
                <a:solidFill>
                  <a:srgbClr val="000000"/>
                </a:solidFill>
                <a:latin typeface="Arial"/>
              </a:rPr>
              <a:t> - </a:t>
            </a:r>
            <a:r>
              <a:rPr b="1" sz="1000">
                <a:solidFill>
                  <a:srgbClr val="FF8C00"/>
                </a:solidFill>
                <a:latin typeface="Arial"/>
              </a:rPr>
              <a:t>All features showcased</a:t>
            </a:r>
            <a:r>
              <a:rPr sz="1000">
                <a:solidFill>
                  <a:srgbClr val="000000"/>
                </a:solidFill>
                <a:latin typeface="Arial"/>
              </a:rPr>
              <a:t>! 🎊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🧮 Math Equations Support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The slide generator now supports LaTeX math equations using KaTeX rendering.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704849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Inline Math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00964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You can include inline math like </a:t>
            </a:r>
            <a:r>
              <a:rPr sz="1000">
                <a:solidFill>
                  <a:srgbClr val="000000"/>
                </a:solidFill>
                <a:latin typeface="Arial"/>
              </a:rPr>
              <a:t>$E=mc^2$</a:t>
            </a:r>
            <a:r>
              <a:rPr sz="1000">
                <a:solidFill>
                  <a:srgbClr val="000000"/>
                </a:solidFill>
                <a:latin typeface="Arial"/>
              </a:rPr>
              <a:t> or </a:t>
            </a:r>
            <a:r>
              <a:rPr sz="1000">
                <a:solidFill>
                  <a:srgbClr val="000000"/>
                </a:solidFill>
                <a:latin typeface="Arial"/>
              </a:rPr>
              <a:t>$\alpha + \beta = \gamma$</a:t>
            </a:r>
            <a:r>
              <a:rPr sz="1000">
                <a:solidFill>
                  <a:srgbClr val="000000"/>
                </a:solidFill>
                <a:latin typeface="Arial"/>
              </a:rPr>
              <a:t> directly in your text.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23824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The quadratic formula is </a:t>
            </a:r>
            <a:r>
              <a:rPr sz="1000">
                <a:solidFill>
                  <a:srgbClr val="000000"/>
                </a:solidFill>
                <a:latin typeface="Arial"/>
              </a:rPr>
              <a:t>$x = \frac{-b \pm \sqrt{b^2-4ac}}{2a}$</a:t>
            </a:r>
            <a:r>
              <a:rPr sz="1000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13716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Block Math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16764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For display math, use double dollar signs:</a:t>
            </a:r>
          </a:p>
        </p:txBody>
      </p:sp>
      <p:pic>
        <p:nvPicPr>
          <p:cNvPr id="9" name="Picture 8" descr="98d66b88d1dd5d5aa7595eb2cd154e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52599"/>
            <a:ext cx="7467599" cy="46672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0025" y="244792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Euler's famous identity:</a:t>
            </a:r>
          </a:p>
        </p:txBody>
      </p:sp>
      <p:pic>
        <p:nvPicPr>
          <p:cNvPr id="11" name="Picture 10" descr="a9d2ba54b06d18626aa73df549f0a93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05074"/>
            <a:ext cx="7467599" cy="2286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00025" y="2962274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Complex Equations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0025" y="32670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More complex equations like matrices are also supported:</a:t>
            </a:r>
          </a:p>
        </p:txBody>
      </p:sp>
      <p:pic>
        <p:nvPicPr>
          <p:cNvPr id="14" name="Picture 13" descr="c517a3c10966ea397e30bfc9599eec7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286125"/>
            <a:ext cx="7467599" cy="44767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00025" y="401002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Math equations are automatically cached for performance and work in both themes!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📈 Figures Demo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Bar chart (80% width):</a:t>
            </a:r>
          </a:p>
        </p:txBody>
      </p:sp>
      <p:pic>
        <p:nvPicPr>
          <p:cNvPr id="4" name="Picture 3" descr="chart_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704849"/>
            <a:ext cx="4457700" cy="33432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0025" y="369569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Pie chart (60% height):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✨ Inline Styling Features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Basic Formatting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7629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000000"/>
                </a:solidFill>
                <a:latin typeface="Arial"/>
              </a:rPr>
              <a:t>Bold text</a:t>
            </a:r>
            <a:r>
              <a:rPr sz="1000">
                <a:solidFill>
                  <a:srgbClr val="000000"/>
                </a:solidFill>
                <a:latin typeface="Arial"/>
              </a:rPr>
              <a:t> using double asterisks or </a:t>
            </a:r>
            <a:r>
              <a:rPr b="1" sz="1000">
                <a:solidFill>
                  <a:srgbClr val="000000"/>
                </a:solidFill>
                <a:latin typeface="Arial"/>
              </a:rPr>
              <a:t>double underscores</a:t>
            </a:r>
            <a:r>
              <a:rPr sz="1000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1049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i="1" sz="1000">
                <a:solidFill>
                  <a:srgbClr val="000000"/>
                </a:solidFill>
                <a:latin typeface="Arial"/>
              </a:rPr>
              <a:t>Italic text</a:t>
            </a:r>
            <a:r>
              <a:rPr sz="1000">
                <a:solidFill>
                  <a:srgbClr val="000000"/>
                </a:solidFill>
                <a:latin typeface="Arial"/>
              </a:rPr>
              <a:t> using single asterisks or </a:t>
            </a:r>
            <a:r>
              <a:rPr i="1" sz="1000">
                <a:solidFill>
                  <a:srgbClr val="000000"/>
                </a:solidFill>
                <a:latin typeface="Arial"/>
              </a:rPr>
              <a:t>single underscores</a:t>
            </a:r>
            <a:r>
              <a:rPr sz="1000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3335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800">
                <a:solidFill>
                  <a:srgbClr val="333333"/>
                </a:solidFill>
                <a:latin typeface="Courier New"/>
              </a:rPr>
              <a:t>Inline code</a:t>
            </a:r>
            <a:r>
              <a:rPr sz="1000">
                <a:solidFill>
                  <a:srgbClr val="000000"/>
                </a:solidFill>
                <a:latin typeface="Arial"/>
              </a:rPr>
              <a:t> using backticks for technical terms like </a:t>
            </a:r>
            <a:r>
              <a:rPr sz="800">
                <a:solidFill>
                  <a:srgbClr val="333333"/>
                </a:solidFill>
                <a:latin typeface="Courier New"/>
              </a:rPr>
              <a:t>SlideGenerator.generate()</a:t>
            </a:r>
            <a:r>
              <a:rPr sz="1000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15716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FF8C00"/>
                </a:solidFill>
                <a:latin typeface="Arial"/>
              </a:rPr>
              <a:t>Highlighted text</a:t>
            </a:r>
            <a:r>
              <a:rPr sz="1000">
                <a:solidFill>
                  <a:srgbClr val="000000"/>
                </a:solidFill>
                <a:latin typeface="Arial"/>
              </a:rPr>
              <a:t> using double equals for </a:t>
            </a:r>
            <a:r>
              <a:rPr b="1" sz="1000">
                <a:solidFill>
                  <a:srgbClr val="FF8C00"/>
                </a:solidFill>
                <a:latin typeface="Arial"/>
              </a:rPr>
              <a:t>important information</a:t>
            </a:r>
            <a:r>
              <a:rPr sz="1000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18002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u="sng" sz="1000">
                <a:solidFill>
                  <a:srgbClr val="000000"/>
                </a:solidFill>
                <a:latin typeface="Arial"/>
              </a:rPr>
              <a:t>Underlined text</a:t>
            </a:r>
            <a:r>
              <a:rPr sz="1000">
                <a:solidFill>
                  <a:srgbClr val="000000"/>
                </a:solidFill>
                <a:latin typeface="Arial"/>
              </a:rPr>
              <a:t> using double plus signs for </a:t>
            </a:r>
            <a:r>
              <a:rPr u="sng" sz="1000">
                <a:solidFill>
                  <a:srgbClr val="000000"/>
                </a:solidFill>
                <a:latin typeface="Arial"/>
              </a:rPr>
              <a:t>emphasis or citations</a:t>
            </a:r>
            <a:r>
              <a:rPr sz="1000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0025" y="20288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trike="sngStrike" sz="1000">
                <a:solidFill>
                  <a:srgbClr val="000000"/>
                </a:solidFill>
                <a:latin typeface="Arial"/>
              </a:rPr>
              <a:t>strikethrough text</a:t>
            </a:r>
            <a:r>
              <a:rPr sz="1000">
                <a:solidFill>
                  <a:srgbClr val="000000"/>
                </a:solidFill>
                <a:latin typeface="Arial"/>
              </a:rPr>
              <a:t> using double tilde for </a:t>
            </a:r>
            <a:r>
              <a:rPr strike="sngStrike" sz="1000">
                <a:solidFill>
                  <a:srgbClr val="000000"/>
                </a:solidFill>
                <a:latin typeface="Arial"/>
              </a:rPr>
              <a:t>deleted text</a:t>
            </a:r>
            <a:r>
              <a:rPr sz="1000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0025" y="22574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u="wavy" sz="1000">
                <a:solidFill>
                  <a:srgbClr val="000000"/>
                </a:solidFill>
                <a:latin typeface="Arial"/>
              </a:rPr>
              <a:t>wavy underlined text</a:t>
            </a:r>
            <a:r>
              <a:rPr sz="1000">
                <a:solidFill>
                  <a:srgbClr val="000000"/>
                </a:solidFill>
                <a:latin typeface="Arial"/>
              </a:rPr>
              <a:t> using double caret for </a:t>
            </a:r>
            <a:r>
              <a:rPr u="wavy" sz="1000">
                <a:solidFill>
                  <a:srgbClr val="000000"/>
                </a:solidFill>
                <a:latin typeface="Arial"/>
              </a:rPr>
              <a:t>emphasized information</a:t>
            </a:r>
            <a:r>
              <a:rPr sz="1000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0025" y="24860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A sentence with a </a:t>
            </a:r>
            <a:r>
              <a:rPr u="sng" sz="1000">
                <a:solidFill>
                  <a:srgbClr val="0066CC"/>
                </a:solidFill>
                <a:latin typeface="Arial"/>
                <a:hlinkClick r:id="rId2"/>
              </a:rPr>
              <a:t>Google</a:t>
            </a:r>
            <a:r>
              <a:rPr sz="1000">
                <a:solidFill>
                  <a:srgbClr val="000000"/>
                </a:solidFill>
                <a:latin typeface="Arial"/>
              </a:rPr>
              <a:t> hyperlink embedded.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0025" y="27146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FF0000"/>
                </a:solidFill>
                <a:latin typeface="Arial"/>
              </a:rPr>
              <a:t>Colorful text</a:t>
            </a:r>
            <a:r>
              <a:rPr sz="1000">
                <a:solidFill>
                  <a:srgbClr val="000000"/>
                </a:solidFill>
                <a:latin typeface="Arial"/>
              </a:rPr>
              <a:t> demonstrates inline color customization.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0025" y="2847974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Advanced Combinations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0025" y="3152775"/>
            <a:ext cx="8943975" cy="823912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Bold with </a:t>
            </a:r>
            <a:r>
              <a:rPr b="1" i="1" sz="1000">
                <a:solidFill>
                  <a:srgbClr val="000000"/>
                </a:solidFill>
                <a:latin typeface="Arial"/>
              </a:rPr>
              <a:t>italic inside</a:t>
            </a:r>
            <a:r>
              <a:rPr b="1" sz="1000">
                <a:solidFill>
                  <a:srgbClr val="000000"/>
                </a:solidFill>
                <a:latin typeface="Arial"/>
              </a:rPr>
              <a:t> for emphasis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i="1" sz="1000">
                <a:solidFill>
                  <a:srgbClr val="000000"/>
                </a:solidFill>
                <a:latin typeface="Arial"/>
              </a:rPr>
              <a:t>Italic with </a:t>
            </a:r>
            <a:r>
              <a:rPr i="1" b="1" sz="1000">
                <a:solidFill>
                  <a:srgbClr val="000000"/>
                </a:solidFill>
                <a:latin typeface="Arial"/>
              </a:rPr>
              <a:t>bold inside</a:t>
            </a:r>
            <a:r>
              <a:rPr i="1" sz="1000">
                <a:solidFill>
                  <a:srgbClr val="000000"/>
                </a:solidFill>
                <a:latin typeface="Arial"/>
              </a:rPr>
              <a:t> for variety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FF8C00"/>
                </a:solidFill>
                <a:latin typeface="Arial"/>
              </a:rPr>
              <a:t>Highlighted with </a:t>
            </a:r>
            <a:r>
              <a:rPr b="1" sz="1000">
                <a:solidFill>
                  <a:srgbClr val="FF8C00"/>
                </a:solidFill>
                <a:latin typeface="Arial"/>
              </a:rPr>
              <a:t>bold inside</a:t>
            </a:r>
            <a:r>
              <a:rPr b="1" sz="1000">
                <a:solidFill>
                  <a:srgbClr val="FF8C00"/>
                </a:solidFill>
                <a:latin typeface="Arial"/>
              </a:rPr>
              <a:t> for attention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Underlined with </a:t>
            </a:r>
            <a:r>
              <a:rPr b="1" sz="1000">
                <a:solidFill>
                  <a:srgbClr val="000000"/>
                </a:solidFill>
                <a:latin typeface="Arial"/>
              </a:rPr>
              <a:t>bold inside</a:t>
            </a:r>
            <a:r>
              <a:rPr sz="1000">
                <a:solidFill>
                  <a:srgbClr val="000000"/>
                </a:solidFill>
                <a:latin typeface="Arial"/>
              </a:rPr>
              <a:t> for citations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800">
                <a:solidFill>
                  <a:srgbClr val="333333"/>
                </a:solidFill>
                <a:latin typeface="Courier New"/>
              </a:rPr>
              <a:t>Code with formatting</a:t>
            </a:r>
            <a:r>
              <a:rPr sz="1000">
                <a:solidFill>
                  <a:srgbClr val="000000"/>
                </a:solidFill>
                <a:latin typeface="Arial"/>
              </a:rPr>
              <a:t> (note: formatting preserved where possible)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0025" y="3881437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Real-World Examples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0025" y="4186237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The </a:t>
            </a:r>
            <a:r>
              <a:rPr sz="800">
                <a:solidFill>
                  <a:srgbClr val="333333"/>
                </a:solidFill>
                <a:latin typeface="Courier New"/>
              </a:rPr>
              <a:t>SlideGenerator</a:t>
            </a:r>
            <a:r>
              <a:rPr sz="1000">
                <a:solidFill>
                  <a:srgbClr val="000000"/>
                </a:solidFill>
                <a:latin typeface="Arial"/>
              </a:rPr>
              <a:t> class provides a </a:t>
            </a:r>
            <a:r>
              <a:rPr b="1" sz="1000">
                <a:solidFill>
                  <a:srgbClr val="000000"/>
                </a:solidFill>
                <a:latin typeface="Arial"/>
              </a:rPr>
              <a:t>powerful API</a:t>
            </a:r>
            <a:r>
              <a:rPr sz="1000">
                <a:solidFill>
                  <a:srgbClr val="000000"/>
                </a:solidFill>
                <a:latin typeface="Arial"/>
              </a:rPr>
              <a:t> for converting </a:t>
            </a:r>
            <a:r>
              <a:rPr i="1" sz="1000">
                <a:solidFill>
                  <a:srgbClr val="000000"/>
                </a:solidFill>
                <a:latin typeface="Arial"/>
              </a:rPr>
              <a:t>markdown</a:t>
            </a:r>
            <a:r>
              <a:rPr sz="1000">
                <a:solidFill>
                  <a:srgbClr val="000000"/>
                </a:solidFill>
                <a:latin typeface="Arial"/>
              </a:rPr>
              <a:t> to </a:t>
            </a:r>
            <a:r>
              <a:rPr b="1" sz="1000">
                <a:solidFill>
                  <a:srgbClr val="FF8C00"/>
                </a:solidFill>
                <a:latin typeface="Arial"/>
              </a:rPr>
              <a:t>professional presentations</a:t>
            </a:r>
            <a:r>
              <a:rPr sz="1000">
                <a:solidFill>
                  <a:srgbClr val="000000"/>
                </a:solidFill>
                <a:latin typeface="Arial"/>
              </a:rPr>
              <a:t> with </a:t>
            </a:r>
            <a:r>
              <a:rPr u="sng" sz="1000">
                <a:solidFill>
                  <a:srgbClr val="000000"/>
                </a:solidFill>
                <a:latin typeface="Arial"/>
              </a:rPr>
              <a:t>full formatting support</a:t>
            </a:r>
            <a:r>
              <a:rPr sz="1000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0025" y="4424362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Call </a:t>
            </a:r>
            <a:r>
              <a:rPr sz="800">
                <a:solidFill>
                  <a:srgbClr val="333333"/>
                </a:solidFill>
                <a:latin typeface="Courier New"/>
              </a:rPr>
              <a:t>generator.generate(markdown, "output.pptx")</a:t>
            </a:r>
            <a:r>
              <a:rPr sz="1000">
                <a:solidFill>
                  <a:srgbClr val="000000"/>
                </a:solidFill>
                <a:latin typeface="Arial"/>
              </a:rPr>
              <a:t> where </a:t>
            </a:r>
            <a:r>
              <a:rPr b="1" sz="1000">
                <a:solidFill>
                  <a:srgbClr val="000000"/>
                </a:solidFill>
                <a:latin typeface="Arial"/>
              </a:rPr>
              <a:t>markdown</a:t>
            </a:r>
            <a:r>
              <a:rPr sz="1000">
                <a:solidFill>
                  <a:srgbClr val="000000"/>
                </a:solidFill>
                <a:latin typeface="Arial"/>
              </a:rPr>
              <a:t> is your source and </a:t>
            </a:r>
            <a:r>
              <a:rPr b="1" sz="1000">
                <a:solidFill>
                  <a:srgbClr val="FF8C00"/>
                </a:solidFill>
                <a:latin typeface="Arial"/>
              </a:rPr>
              <a:t>output.pptx</a:t>
            </a:r>
            <a:r>
              <a:rPr sz="1000">
                <a:solidFill>
                  <a:srgbClr val="000000"/>
                </a:solidFill>
                <a:latin typeface="Arial"/>
              </a:rPr>
              <a:t> is the </a:t>
            </a:r>
            <a:r>
              <a:rPr u="sng" sz="1000">
                <a:solidFill>
                  <a:srgbClr val="000000"/>
                </a:solidFill>
                <a:latin typeface="Arial"/>
              </a:rPr>
              <a:t>final result</a:t>
            </a:r>
            <a:r>
              <a:rPr sz="1000">
                <a:solidFill>
                  <a:srgbClr val="000000"/>
                </a:solidFill>
                <a:latin typeface="Arial"/>
              </a:rPr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chart_p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80975"/>
            <a:ext cx="2867025" cy="28670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0025" y="3076574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Two-column slide: table on left, text on right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7649" y="3467100"/>
            <a:ext cx="889635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000000"/>
                </a:solidFill>
                <a:latin typeface="Arial"/>
              </a:rPr>
              <a:t>📋 Project Status Table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7649" y="3724274"/>
            <a:ext cx="1828800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47649" y="3724274"/>
          <a:ext cx="2001201" cy="1571625"/>
        </p:xfrm>
        <a:graphic>
          <a:graphicData uri="http://schemas.openxmlformats.org/drawingml/2006/table">
            <a:tbl>
              <a:tblPr>
                <a:tblBorders>
                  <a:lnL w="12700">
                    <a:solidFill>
                      <a:srgbClr val="000"/>
                    </a:solidFill>
                  </a:lnL>
                  <a:lnR w="12700">
                    <a:solidFill>
                      <a:srgbClr val="000"/>
                    </a:solidFill>
                  </a:lnR>
                  <a:lnT w="12700">
                    <a:solidFill>
                      <a:srgbClr val="000"/>
                    </a:solidFill>
                  </a:lnT>
                  <a:lnB w="12700">
                    <a:solidFill>
                      <a:srgbClr val="000"/>
                    </a:solidFill>
                  </a:lnB>
                  <a:lnInsideH w="12700">
                    <a:solidFill>
                      <a:srgbClr val="000"/>
                    </a:solidFill>
                  </a:lnInsideH>
                  <a:lnInsideV w="12700">
                    <a:solidFill>
                      <a:srgbClr val="000"/>
                    </a:solidFill>
                  </a:lnInsideV>
                </a:tblBorders>
              </a:tblPr>
              <a:tblGrid>
                <a:gridCol w="848677"/>
                <a:gridCol w="513397"/>
                <a:gridCol w="639127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Task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Owner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Progress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Authentication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Alice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Database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Bob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80%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API Docs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Carol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Analytics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Dave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60%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619625" y="3486150"/>
            <a:ext cx="4524374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000000"/>
                </a:solidFill>
                <a:latin typeface="Arial"/>
              </a:rPr>
              <a:t>✍️ Notes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19625" y="3743325"/>
            <a:ext cx="4524374" cy="3429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All core features are either complete or in progress. Remaining items are performance tuning and UX polish.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📈 Figures Demo (Columns)</a:t>
            </a:r>
          </a:p>
        </p:txBody>
      </p:sp>
      <p:pic>
        <p:nvPicPr>
          <p:cNvPr id="3" name="Picture 2" descr="chart_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49" y="571500"/>
            <a:ext cx="3809999" cy="2857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81649" y="666750"/>
            <a:ext cx="3562349" cy="3429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The bar chart shows relative task completion percentages. Authentication and API docs are finished; analytics is lagging.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🖼️ Figure + Table Demo</a:t>
            </a:r>
          </a:p>
        </p:txBody>
      </p:sp>
      <p:pic>
        <p:nvPicPr>
          <p:cNvPr id="3" name="Picture 2" descr="chart_p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49" y="571500"/>
            <a:ext cx="2857500" cy="2857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19625" y="571500"/>
            <a:ext cx="942975" cy="13335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19625" y="571500"/>
          <a:ext cx="1026794" cy="1285872"/>
        </p:xfrm>
        <a:graphic>
          <a:graphicData uri="http://schemas.openxmlformats.org/drawingml/2006/table">
            <a:tbl>
              <a:tblPr>
                <a:tblBorders>
                  <a:lnL w="12700">
                    <a:solidFill>
                      <a:srgbClr val="000"/>
                    </a:solidFill>
                  </a:lnL>
                  <a:lnR w="12700">
                    <a:solidFill>
                      <a:srgbClr val="000"/>
                    </a:solidFill>
                  </a:lnR>
                  <a:lnT w="12700">
                    <a:solidFill>
                      <a:srgbClr val="000"/>
                    </a:solidFill>
                  </a:lnT>
                  <a:lnB w="12700">
                    <a:solidFill>
                      <a:srgbClr val="000"/>
                    </a:solidFill>
                  </a:lnB>
                  <a:lnInsideH w="12700">
                    <a:solidFill>
                      <a:srgbClr val="000"/>
                    </a:solidFill>
                  </a:lnInsideH>
                  <a:lnInsideV w="12700">
                    <a:solidFill>
                      <a:srgbClr val="000"/>
                    </a:solidFill>
                  </a:lnInsideV>
                </a:tblBorders>
              </a:tblPr>
              <a:tblGrid>
                <a:gridCol w="722947"/>
                <a:gridCol w="303847"/>
              </a:tblGrid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Segment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Complete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55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In-Progress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35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Blocked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Two-column slide (60% / 40%)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7649" y="571500"/>
            <a:ext cx="889635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000000"/>
                </a:solidFill>
                <a:latin typeface="Arial"/>
              </a:rPr>
              <a:t>📋 Project Status Table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7649" y="828675"/>
            <a:ext cx="1828800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47649" y="828675"/>
          <a:ext cx="2001201" cy="1571625"/>
        </p:xfrm>
        <a:graphic>
          <a:graphicData uri="http://schemas.openxmlformats.org/drawingml/2006/table">
            <a:tbl>
              <a:tblPr>
                <a:tblBorders>
                  <a:lnL w="12700">
                    <a:solidFill>
                      <a:srgbClr val="000"/>
                    </a:solidFill>
                  </a:lnL>
                  <a:lnR w="12700">
                    <a:solidFill>
                      <a:srgbClr val="000"/>
                    </a:solidFill>
                  </a:lnR>
                  <a:lnT w="12700">
                    <a:solidFill>
                      <a:srgbClr val="000"/>
                    </a:solidFill>
                  </a:lnT>
                  <a:lnB w="12700">
                    <a:solidFill>
                      <a:srgbClr val="000"/>
                    </a:solidFill>
                  </a:lnB>
                  <a:lnInsideH w="12700">
                    <a:solidFill>
                      <a:srgbClr val="000"/>
                    </a:solidFill>
                  </a:lnInsideH>
                  <a:lnInsideV w="12700">
                    <a:solidFill>
                      <a:srgbClr val="000"/>
                    </a:solidFill>
                  </a:lnInsideV>
                </a:tblBorders>
              </a:tblPr>
              <a:tblGrid>
                <a:gridCol w="848677"/>
                <a:gridCol w="513397"/>
                <a:gridCol w="639127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Task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Owner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Progress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Authentication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Alice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Database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Bob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80%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API Docs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Carol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Analytics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Dave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60%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581649" y="590549"/>
            <a:ext cx="3562349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000000"/>
                </a:solidFill>
                <a:latin typeface="Arial"/>
              </a:rPr>
              <a:t>✍️ Notes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81649" y="847724"/>
            <a:ext cx="3562349" cy="3429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All core features are either complete or in progress. Remaining items are performance tuning and UX polish.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Two-column slide (Auto + default)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7649" y="571500"/>
            <a:ext cx="889635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000000"/>
                </a:solidFill>
                <a:latin typeface="Arial"/>
              </a:rPr>
              <a:t>📋 Project Status Table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7649" y="828675"/>
            <a:ext cx="1828800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47649" y="828675"/>
          <a:ext cx="2001201" cy="1571625"/>
        </p:xfrm>
        <a:graphic>
          <a:graphicData uri="http://schemas.openxmlformats.org/drawingml/2006/table">
            <a:tbl>
              <a:tblPr>
                <a:tblBorders>
                  <a:lnL w="12700">
                    <a:solidFill>
                      <a:srgbClr val="000"/>
                    </a:solidFill>
                  </a:lnL>
                  <a:lnR w="12700">
                    <a:solidFill>
                      <a:srgbClr val="000"/>
                    </a:solidFill>
                  </a:lnR>
                  <a:lnT w="12700">
                    <a:solidFill>
                      <a:srgbClr val="000"/>
                    </a:solidFill>
                  </a:lnT>
                  <a:lnB w="12700">
                    <a:solidFill>
                      <a:srgbClr val="000"/>
                    </a:solidFill>
                  </a:lnB>
                  <a:lnInsideH w="12700">
                    <a:solidFill>
                      <a:srgbClr val="000"/>
                    </a:solidFill>
                  </a:lnInsideH>
                  <a:lnInsideV w="12700">
                    <a:solidFill>
                      <a:srgbClr val="000"/>
                    </a:solidFill>
                  </a:lnInsideV>
                </a:tblBorders>
              </a:tblPr>
              <a:tblGrid>
                <a:gridCol w="848677"/>
                <a:gridCol w="513397"/>
                <a:gridCol w="639127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Task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Owner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Progress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Authentication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Alice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Database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Bob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80%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API Docs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Carol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Analytics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Dave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60%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71700" y="590549"/>
            <a:ext cx="697230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000000"/>
                </a:solidFill>
                <a:latin typeface="Arial"/>
              </a:rPr>
              <a:t>✍️ Notes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71700" y="847724"/>
            <a:ext cx="697230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All core features are either complete or in progress. Remaining items are performance tuning and UX polish.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📊 Table Features - HTML Auto-Width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Smart Column Distribution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76299"/>
            <a:ext cx="5191125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76299"/>
          <a:ext cx="5699759" cy="1571625"/>
        </p:xfrm>
        <a:graphic>
          <a:graphicData uri="http://schemas.openxmlformats.org/drawingml/2006/table">
            <a:tbl>
              <a:tblPr>
                <a:tblBorders>
                  <a:lnL w="12700">
                    <a:solidFill>
                      <a:srgbClr val="000"/>
                    </a:solidFill>
                  </a:lnL>
                  <a:lnR w="12700">
                    <a:solidFill>
                      <a:srgbClr val="000"/>
                    </a:solidFill>
                  </a:lnR>
                  <a:lnT w="12700">
                    <a:solidFill>
                      <a:srgbClr val="000"/>
                    </a:solidFill>
                  </a:lnT>
                  <a:lnB w="12700">
                    <a:solidFill>
                      <a:srgbClr val="000"/>
                    </a:solidFill>
                  </a:lnB>
                  <a:lnInsideH w="12700">
                    <a:solidFill>
                      <a:srgbClr val="000"/>
                    </a:solidFill>
                  </a:lnInsideH>
                  <a:lnInsideV w="12700">
                    <a:solidFill>
                      <a:srgbClr val="000"/>
                    </a:solidFill>
                  </a:lnInsideV>
                </a:tblBorders>
              </a:tblPr>
              <a:tblGrid>
                <a:gridCol w="1393507"/>
                <a:gridCol w="880110"/>
                <a:gridCol w="1613535"/>
                <a:gridCol w="1812607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Feature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Status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Implementation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Detailed Notes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User Authentication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✅ Complete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OAuth 2.0 with JWT tokens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Full security implementation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Database Migration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🚧 In Progress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80% complete, testing pending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Schema updates in progress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API Documentation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✅ Complete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OpenAPI 3.0 specification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Interactive docs available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Performance Optimization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🔄 Planning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Redis caching + CDN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Expected 50% speed improvement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505074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Compact Table Example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809875"/>
            <a:ext cx="1800225" cy="13335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00025" y="2809875"/>
          <a:ext cx="1969769" cy="1285872"/>
        </p:xfrm>
        <a:graphic>
          <a:graphicData uri="http://schemas.openxmlformats.org/drawingml/2006/table">
            <a:tbl>
              <a:tblPr>
                <a:tblBorders>
                  <a:lnL w="12700">
                    <a:solidFill>
                      <a:srgbClr val="000"/>
                    </a:solidFill>
                  </a:lnL>
                  <a:lnR w="12700">
                    <a:solidFill>
                      <a:srgbClr val="000"/>
                    </a:solidFill>
                  </a:lnR>
                  <a:lnT w="12700">
                    <a:solidFill>
                      <a:srgbClr val="000"/>
                    </a:solidFill>
                  </a:lnT>
                  <a:lnB w="12700">
                    <a:solidFill>
                      <a:srgbClr val="000"/>
                    </a:solidFill>
                  </a:lnB>
                  <a:lnInsideH w="12700">
                    <a:solidFill>
                      <a:srgbClr val="000"/>
                    </a:solidFill>
                  </a:lnInsideH>
                  <a:lnInsideV w="12700">
                    <a:solidFill>
                      <a:srgbClr val="000"/>
                    </a:solidFill>
                  </a:lnInsideV>
                </a:tblBorders>
              </a:tblPr>
              <a:tblGrid>
                <a:gridCol w="471487"/>
                <a:gridCol w="377190"/>
                <a:gridCol w="534352"/>
                <a:gridCol w="586740"/>
              </a:tblGrid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Name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Age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City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Country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Alice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30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NYC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USA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Bob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25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London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UK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Carol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35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Tokyo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Japan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00025" y="41433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000000"/>
                </a:solidFill>
                <a:latin typeface="Arial"/>
              </a:rPr>
              <a:t>Key Features: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0025" y="4371975"/>
            <a:ext cx="8943975" cy="541972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HTML auto-width</a:t>
            </a:r>
            <a:r>
              <a:rPr sz="1000">
                <a:solidFill>
                  <a:srgbClr val="000000"/>
                </a:solidFill>
                <a:latin typeface="Arial"/>
              </a:rPr>
              <a:t>: Columns sized by content, not equal distribution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Theme-aware borders</a:t>
            </a:r>
            <a:r>
              <a:rPr sz="1000">
                <a:solidFill>
                  <a:srgbClr val="000000"/>
                </a:solidFill>
                <a:latin typeface="Arial"/>
              </a:rPr>
              <a:t>: Dark theme uses light borders, default uses dark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Native PowerPoint tables</a:t>
            </a:r>
            <a:r>
              <a:rPr sz="1000">
                <a:solidFill>
                  <a:srgbClr val="000000"/>
                </a:solidFill>
                <a:latin typeface="Arial"/>
              </a:rPr>
              <a:t>: Perfect compatibility and professional appearance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🎨 Theme Demonstration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Default Theme Features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76299"/>
            <a:ext cx="8943975" cy="67818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Light background</a:t>
            </a:r>
            <a:r>
              <a:rPr sz="1000">
                <a:solidFill>
                  <a:srgbClr val="000000"/>
                </a:solidFill>
                <a:latin typeface="Arial"/>
              </a:rPr>
              <a:t> with dark text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Black borders</a:t>
            </a:r>
            <a:r>
              <a:rPr sz="1000">
                <a:solidFill>
                  <a:srgbClr val="000000"/>
                </a:solidFill>
                <a:latin typeface="Arial"/>
              </a:rPr>
              <a:t> on tables for clear definition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Professional color scheme</a:t>
            </a:r>
            <a:r>
              <a:rPr sz="1000">
                <a:solidFill>
                  <a:srgbClr val="000000"/>
                </a:solidFill>
                <a:latin typeface="Arial"/>
              </a:rPr>
              <a:t> suitable for business presentations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High contrast</a:t>
            </a:r>
            <a:r>
              <a:rPr sz="1000">
                <a:solidFill>
                  <a:srgbClr val="000000"/>
                </a:solidFill>
                <a:latin typeface="Arial"/>
              </a:rPr>
              <a:t> for excellent readability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45923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Dark Theme Features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764029"/>
            <a:ext cx="8943975" cy="67818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Dark background</a:t>
            </a:r>
            <a:r>
              <a:rPr sz="1000">
                <a:solidFill>
                  <a:srgbClr val="000000"/>
                </a:solidFill>
                <a:latin typeface="Arial"/>
              </a:rPr>
              <a:t> (#1a1a1a) for modern appearance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Light gray borders</a:t>
            </a:r>
            <a:r>
              <a:rPr sz="1000">
                <a:solidFill>
                  <a:srgbClr val="000000"/>
                </a:solidFill>
                <a:latin typeface="Arial"/>
              </a:rPr>
              <a:t> (#e0e0e0) for visibility on dark background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White text</a:t>
            </a:r>
            <a:r>
              <a:rPr sz="1000">
                <a:solidFill>
                  <a:srgbClr val="000000"/>
                </a:solidFill>
                <a:latin typeface="Arial"/>
              </a:rPr>
              <a:t> for optimal contrast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Contemporary design</a:t>
            </a:r>
            <a:r>
              <a:rPr sz="1000">
                <a:solidFill>
                  <a:srgbClr val="000000"/>
                </a:solidFill>
                <a:latin typeface="Arial"/>
              </a:rPr>
              <a:t> perfect for tech presentations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💻 Code Block Support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Python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76299"/>
            <a:ext cx="8943975" cy="1838324"/>
          </a:xfrm>
          <a:prstGeom prst="rect">
            <a:avLst/>
          </a:prstGeom>
          <a:solidFill>
            <a:srgbClr val="F4F4F4"/>
          </a:solidFill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333333"/>
                </a:solidFill>
                <a:latin typeface="Courier New"/>
              </a:rPr>
              <a:t>def fibonacci(n):     if n &lt;= 1:         return n     return fibonacci(n-1) + fibonacci(n-2) # Generate sequence for i in range(10):     result = fibonacci(i)     print(f"F({i}) = {result}")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258127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JavaScript 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2886075"/>
            <a:ext cx="8943975" cy="1838324"/>
          </a:xfrm>
          <a:prstGeom prst="rect">
            <a:avLst/>
          </a:prstGeom>
          <a:solidFill>
            <a:srgbClr val="F4F4F4"/>
          </a:solidFill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333333"/>
                </a:solidFill>
                <a:latin typeface="Courier New"/>
              </a:rPr>
              <a:t>async function fetchUserData(userId) {     try {         const response = await fetch(`/api/users/${userId}`);         return await response.json();     } catch (error) {         console.error('Failed to fetch user data:', error);         throw error;     } }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459105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SQL Example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2143125"/>
          </a:xfrm>
          <a:prstGeom prst="rect">
            <a:avLst/>
          </a:prstGeom>
          <a:solidFill>
            <a:srgbClr val="F4F4F4"/>
          </a:solidFill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333333"/>
                </a:solidFill>
                <a:latin typeface="Courier New"/>
              </a:rPr>
              <a:t>-- Complex query with joins and aggregation SELECT      u.username,     COUNT(p.id) as post_count,     AVG(p.rating) as avg_rating FROM users u LEFT JOIN posts p ON u.id = p.user_id WHERE u.created_at &gt;= '2024-01-01' GROUP BY u.id, u.username HAVING COUNT(p.id) &gt; 5 ORDER BY avg_rating DESC;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📝 List Formatting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Unordered Lists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76299"/>
            <a:ext cx="8943975" cy="960119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Primary feature</a:t>
            </a:r>
            <a:r>
              <a:rPr sz="1000">
                <a:solidFill>
                  <a:srgbClr val="000000"/>
                </a:solidFill>
                <a:latin typeface="Arial"/>
              </a:rPr>
              <a:t>: Full markdown support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Secondary feature</a:t>
            </a:r>
            <a:r>
              <a:rPr sz="1000">
                <a:solidFill>
                  <a:srgbClr val="000000"/>
                </a:solidFill>
                <a:latin typeface="Arial"/>
              </a:rPr>
              <a:t>: Inline styling within lists</a:t>
            </a:r>
          </a:p>
          <a:p>
            <a:pPr lvl="1"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i="1" sz="1000">
                <a:solidFill>
                  <a:srgbClr val="000000"/>
                </a:solidFill>
                <a:latin typeface="Arial"/>
              </a:rPr>
              <a:t>Nested items</a:t>
            </a:r>
            <a:r>
              <a:rPr sz="1000">
                <a:solidFill>
                  <a:srgbClr val="000000"/>
                </a:solidFill>
                <a:latin typeface="Arial"/>
              </a:rPr>
              <a:t> with proper indentation</a:t>
            </a:r>
          </a:p>
          <a:p>
            <a:pPr lvl="1"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800">
                <a:solidFill>
                  <a:srgbClr val="333333"/>
                </a:solidFill>
                <a:latin typeface="Courier New"/>
              </a:rPr>
              <a:t>Code elements</a:t>
            </a:r>
            <a:r>
              <a:rPr sz="1000">
                <a:solidFill>
                  <a:srgbClr val="000000"/>
                </a:solidFill>
                <a:latin typeface="Arial"/>
              </a:rPr>
              <a:t> in list items</a:t>
            </a:r>
          </a:p>
          <a:p>
            <a:pPr lvl="1"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FF8C00"/>
                </a:solidFill>
                <a:latin typeface="Arial"/>
              </a:rPr>
              <a:t>Highlighted content</a:t>
            </a:r>
            <a:r>
              <a:rPr sz="1000">
                <a:solidFill>
                  <a:srgbClr val="000000"/>
                </a:solidFill>
                <a:latin typeface="Arial"/>
              </a:rPr>
              <a:t> for emphasis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Tertiary feature</a:t>
            </a:r>
            <a:r>
              <a:rPr sz="1000">
                <a:solidFill>
                  <a:srgbClr val="000000"/>
                </a:solidFill>
                <a:latin typeface="Arial"/>
              </a:rPr>
              <a:t>: Multiple nesting levels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74117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Ordered Lists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2045969"/>
            <a:ext cx="8943975" cy="178689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1. </a:t>
            </a:r>
            <a:r>
              <a:rPr b="1" sz="1000">
                <a:solidFill>
                  <a:srgbClr val="000000"/>
                </a:solidFill>
                <a:latin typeface="Arial"/>
              </a:rPr>
              <a:t>Setup Phase</a:t>
            </a:r>
          </a:p>
          <a:p>
            <a:pPr lvl="1" algn="l"/>
            <a:r>
              <a:rPr sz="1000">
                <a:solidFill>
                  <a:srgbClr val="000000"/>
                </a:solidFill>
                <a:latin typeface="Arial"/>
              </a:rPr>
              <a:t>1. </a:t>
            </a:r>
            <a:r>
              <a:rPr sz="1000">
                <a:solidFill>
                  <a:srgbClr val="000000"/>
                </a:solidFill>
                <a:latin typeface="Arial"/>
              </a:rPr>
              <a:t>Install dependencies with </a:t>
            </a:r>
            <a:r>
              <a:rPr sz="800">
                <a:solidFill>
                  <a:srgbClr val="333333"/>
                </a:solidFill>
                <a:latin typeface="Courier New"/>
              </a:rPr>
              <a:t>pip install -r requirements.txt</a:t>
            </a:r>
          </a:p>
          <a:p>
            <a:pPr lvl="1" algn="l"/>
            <a:r>
              <a:rPr sz="1000">
                <a:solidFill>
                  <a:srgbClr val="000000"/>
                </a:solidFill>
                <a:latin typeface="Arial"/>
              </a:rPr>
              <a:t>2. </a:t>
            </a:r>
            <a:r>
              <a:rPr sz="1000">
                <a:solidFill>
                  <a:srgbClr val="000000"/>
                </a:solidFill>
                <a:latin typeface="Arial"/>
              </a:rPr>
              <a:t>Configure environment variables</a:t>
            </a:r>
          </a:p>
          <a:p>
            <a:pPr lvl="1" algn="l"/>
            <a:r>
              <a:rPr sz="1000">
                <a:solidFill>
                  <a:srgbClr val="000000"/>
                </a:solidFill>
                <a:latin typeface="Arial"/>
              </a:rPr>
              <a:t>3. </a:t>
            </a:r>
            <a:r>
              <a:rPr sz="1000">
                <a:solidFill>
                  <a:srgbClr val="000000"/>
                </a:solidFill>
                <a:latin typeface="Arial"/>
              </a:rPr>
              <a:t>Initialize database schema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2. </a:t>
            </a:r>
            <a:r>
              <a:rPr b="1" sz="1000">
                <a:solidFill>
                  <a:srgbClr val="000000"/>
                </a:solidFill>
                <a:latin typeface="Arial"/>
              </a:rPr>
              <a:t>Development Phase</a:t>
            </a:r>
          </a:p>
          <a:p>
            <a:pPr lvl="1" algn="l"/>
            <a:r>
              <a:rPr sz="1000">
                <a:solidFill>
                  <a:srgbClr val="000000"/>
                </a:solidFill>
                <a:latin typeface="Arial"/>
              </a:rPr>
              <a:t>1. </a:t>
            </a:r>
            <a:r>
              <a:rPr sz="1000">
                <a:solidFill>
                  <a:srgbClr val="000000"/>
                </a:solidFill>
                <a:latin typeface="Arial"/>
              </a:rPr>
              <a:t>Write </a:t>
            </a:r>
            <a:r>
              <a:rPr b="1" sz="1000">
                <a:solidFill>
                  <a:srgbClr val="FF8C00"/>
                </a:solidFill>
                <a:latin typeface="Arial"/>
              </a:rPr>
              <a:t>clean, maintainable code</a:t>
            </a:r>
          </a:p>
          <a:p>
            <a:pPr lvl="1" algn="l"/>
            <a:r>
              <a:rPr sz="1000">
                <a:solidFill>
                  <a:srgbClr val="000000"/>
                </a:solidFill>
                <a:latin typeface="Arial"/>
              </a:rPr>
              <a:t>2. </a:t>
            </a:r>
            <a:r>
              <a:rPr sz="1000">
                <a:solidFill>
                  <a:srgbClr val="000000"/>
                </a:solidFill>
                <a:latin typeface="Arial"/>
              </a:rPr>
              <a:t>Add comprehensive </a:t>
            </a:r>
            <a:r>
              <a:rPr i="1" sz="1000">
                <a:solidFill>
                  <a:srgbClr val="000000"/>
                </a:solidFill>
                <a:latin typeface="Arial"/>
              </a:rPr>
              <a:t>unit tests</a:t>
            </a:r>
          </a:p>
          <a:p>
            <a:pPr lvl="1" algn="l"/>
            <a:r>
              <a:rPr sz="1000">
                <a:solidFill>
                  <a:srgbClr val="000000"/>
                </a:solidFill>
                <a:latin typeface="Arial"/>
              </a:rPr>
              <a:t>3. </a:t>
            </a:r>
            <a:r>
              <a:rPr sz="1000">
                <a:solidFill>
                  <a:srgbClr val="000000"/>
                </a:solidFill>
                <a:latin typeface="Arial"/>
              </a:rPr>
              <a:t>Document </a:t>
            </a:r>
            <a:r>
              <a:rPr b="1" sz="1000">
                <a:solidFill>
                  <a:srgbClr val="000000"/>
                </a:solidFill>
                <a:latin typeface="Arial"/>
              </a:rPr>
              <a:t>public APIs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3. </a:t>
            </a:r>
            <a:r>
              <a:rPr b="1" sz="1000">
                <a:solidFill>
                  <a:srgbClr val="000000"/>
                </a:solidFill>
                <a:latin typeface="Arial"/>
              </a:rPr>
              <a:t>Deployment Phase</a:t>
            </a:r>
          </a:p>
          <a:p>
            <a:pPr lvl="1" algn="l"/>
            <a:r>
              <a:rPr sz="1000">
                <a:solidFill>
                  <a:srgbClr val="000000"/>
                </a:solidFill>
                <a:latin typeface="Arial"/>
              </a:rPr>
              <a:t>1. </a:t>
            </a:r>
            <a:r>
              <a:rPr sz="1000">
                <a:solidFill>
                  <a:srgbClr val="000000"/>
                </a:solidFill>
                <a:latin typeface="Arial"/>
              </a:rPr>
              <a:t>Run </a:t>
            </a:r>
            <a:r>
              <a:rPr sz="800">
                <a:solidFill>
                  <a:srgbClr val="333333"/>
                </a:solidFill>
                <a:latin typeface="Courier New"/>
              </a:rPr>
              <a:t>pytest</a:t>
            </a:r>
            <a:r>
              <a:rPr sz="1000">
                <a:solidFill>
                  <a:srgbClr val="000000"/>
                </a:solidFill>
                <a:latin typeface="Arial"/>
              </a:rPr>
              <a:t> for quality assurance</a:t>
            </a:r>
          </a:p>
          <a:p>
            <a:pPr lvl="1" algn="l"/>
            <a:r>
              <a:rPr sz="1000">
                <a:solidFill>
                  <a:srgbClr val="000000"/>
                </a:solidFill>
                <a:latin typeface="Arial"/>
              </a:rPr>
              <a:t>2. </a:t>
            </a:r>
            <a:r>
              <a:rPr sz="1000">
                <a:solidFill>
                  <a:srgbClr val="000000"/>
                </a:solidFill>
                <a:latin typeface="Arial"/>
              </a:rPr>
              <a:t>Deploy to </a:t>
            </a:r>
            <a:r>
              <a:rPr b="1" sz="1000">
                <a:solidFill>
                  <a:srgbClr val="FF8C00"/>
                </a:solidFill>
                <a:latin typeface="Arial"/>
              </a:rPr>
              <a:t>production environment</a:t>
            </a:r>
          </a:p>
          <a:p>
            <a:pPr lvl="1" algn="l"/>
            <a:r>
              <a:rPr sz="1000">
                <a:solidFill>
                  <a:srgbClr val="000000"/>
                </a:solidFill>
                <a:latin typeface="Arial"/>
              </a:rPr>
              <a:t>3. </a:t>
            </a:r>
            <a:r>
              <a:rPr sz="1000">
                <a:solidFill>
                  <a:srgbClr val="000000"/>
                </a:solidFill>
                <a:latin typeface="Arial"/>
              </a:rPr>
              <a:t>Monitor </a:t>
            </a:r>
            <a:r>
              <a:rPr i="1" sz="1000">
                <a:solidFill>
                  <a:srgbClr val="000000"/>
                </a:solidFill>
                <a:latin typeface="Arial"/>
              </a:rPr>
              <a:t>system performance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⚠️ Admonition Demo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Below are examples of every admonition style currently supported by the slide generator:</a:t>
            </a:r>
          </a:p>
        </p:txBody>
      </p:sp>
      <p:sp>
        <p:nvSpPr>
          <p:cNvPr id="4" name="Rectangle 3"/>
          <p:cNvSpPr/>
          <p:nvPr/>
        </p:nvSpPr>
        <p:spPr>
          <a:xfrm>
            <a:off x="200025" y="761999"/>
            <a:ext cx="137160" cy="466724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337185" y="761999"/>
            <a:ext cx="8606790" cy="466724"/>
          </a:xfrm>
          <a:prstGeom prst="rect">
            <a:avLst/>
          </a:prstGeom>
          <a:solidFill>
            <a:srgbClr val="E8F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45720" rIns="45720" tIns="18288" bIns="18288"/>
          <a:lstStyle/>
          <a:p>
            <a:pPr algn="l">
              <a:defRPr b="1" sz="1000">
                <a:solidFill>
                  <a:srgbClr val="2196F3"/>
                </a:solidFill>
              </a:defRPr>
            </a:pPr>
            <a:r>
              <a:t>📌 Note</a:t>
            </a:r>
          </a:p>
          <a:p>
            <a:pPr algn="l">
              <a:defRPr sz="1000">
                <a:solidFill>
                  <a:srgbClr val="000000"/>
                </a:solidFill>
              </a:defRPr>
            </a:pPr>
            <a:r>
              <a:t>This is a friendly note.</a:t>
            </a:r>
          </a:p>
        </p:txBody>
      </p:sp>
      <p:sp>
        <p:nvSpPr>
          <p:cNvPr id="6" name="Rectangle 5"/>
          <p:cNvSpPr/>
          <p:nvPr/>
        </p:nvSpPr>
        <p:spPr>
          <a:xfrm>
            <a:off x="200025" y="1333500"/>
            <a:ext cx="137160" cy="466724"/>
          </a:xfrm>
          <a:prstGeom prst="rect">
            <a:avLst/>
          </a:prstGeom>
          <a:solidFill>
            <a:srgbClr val="039BE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337185" y="1333500"/>
            <a:ext cx="8606790" cy="466724"/>
          </a:xfrm>
          <a:prstGeom prst="rect">
            <a:avLst/>
          </a:prstGeom>
          <a:solidFill>
            <a:srgbClr val="E0F7F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45720" rIns="45720" tIns="18288" bIns="18288"/>
          <a:lstStyle/>
          <a:p>
            <a:pPr algn="l">
              <a:defRPr b="1" sz="1000">
                <a:solidFill>
                  <a:srgbClr val="039BE5"/>
                </a:solidFill>
              </a:defRPr>
            </a:pPr>
            <a:r>
              <a:t>ℹ️ Information</a:t>
            </a:r>
          </a:p>
          <a:p>
            <a:pPr algn="l">
              <a:defRPr sz="1000">
                <a:solidFill>
                  <a:srgbClr val="000000"/>
                </a:solidFill>
              </a:defRPr>
            </a:pPr>
            <a:r>
              <a:t>Additional information for the reader.</a:t>
            </a:r>
          </a:p>
        </p:txBody>
      </p:sp>
      <p:sp>
        <p:nvSpPr>
          <p:cNvPr id="8" name="Rectangle 7"/>
          <p:cNvSpPr/>
          <p:nvPr/>
        </p:nvSpPr>
        <p:spPr>
          <a:xfrm>
            <a:off x="200025" y="1904999"/>
            <a:ext cx="137160" cy="466724"/>
          </a:xfrm>
          <a:prstGeom prst="rect">
            <a:avLst/>
          </a:prstGeom>
          <a:solidFill>
            <a:srgbClr val="388E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ectangle 8"/>
          <p:cNvSpPr/>
          <p:nvPr/>
        </p:nvSpPr>
        <p:spPr>
          <a:xfrm>
            <a:off x="337185" y="1904999"/>
            <a:ext cx="8606790" cy="466724"/>
          </a:xfrm>
          <a:prstGeom prst="rect">
            <a:avLst/>
          </a:prstGeom>
          <a:solidFill>
            <a:srgbClr val="E8F5E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45720" rIns="45720" tIns="18288" bIns="18288"/>
          <a:lstStyle/>
          <a:p>
            <a:pPr algn="l">
              <a:defRPr b="1" sz="1000">
                <a:solidFill>
                  <a:srgbClr val="388E3C"/>
                </a:solidFill>
              </a:defRPr>
            </a:pPr>
            <a:r>
              <a:t>💡 Tip</a:t>
            </a:r>
          </a:p>
          <a:p>
            <a:pPr algn="l">
              <a:defRPr sz="1000">
                <a:solidFill>
                  <a:srgbClr val="000000"/>
                </a:solidFill>
              </a:defRPr>
            </a:pPr>
            <a:r>
              <a:t>Quick pro-tip to speed up your workflow.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0025" y="2476499"/>
            <a:ext cx="137160" cy="466724"/>
          </a:xfrm>
          <a:prstGeom prst="rect">
            <a:avLst/>
          </a:prstGeom>
          <a:solidFill>
            <a:srgbClr val="FB8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337185" y="2476499"/>
            <a:ext cx="8606790" cy="466724"/>
          </a:xfrm>
          <a:prstGeom prst="rect">
            <a:avLst/>
          </a:prstGeom>
          <a:solidFill>
            <a:srgbClr val="FFF9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45720" rIns="45720" tIns="18288" bIns="18288"/>
          <a:lstStyle/>
          <a:p>
            <a:pPr algn="l">
              <a:defRPr b="1" sz="1000">
                <a:solidFill>
                  <a:srgbClr val="FB8C00"/>
                </a:solidFill>
              </a:defRPr>
            </a:pPr>
            <a:r>
              <a:t>⚠️ Watch Out</a:t>
            </a:r>
          </a:p>
          <a:p>
            <a:pPr algn="l">
              <a:defRPr sz="1000">
                <a:solidFill>
                  <a:srgbClr val="000000"/>
                </a:solidFill>
              </a:defRPr>
            </a:pPr>
            <a:r>
              <a:t>Something risky here. Proceed with caution when performing this step.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00025" y="3047999"/>
            <a:ext cx="137160" cy="466724"/>
          </a:xfrm>
          <a:prstGeom prst="rect">
            <a:avLst/>
          </a:prstGeom>
          <a:solidFill>
            <a:srgbClr val="FB8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337185" y="3047999"/>
            <a:ext cx="8606790" cy="466724"/>
          </a:xfrm>
          <a:prstGeom prst="rect">
            <a:avLst/>
          </a:prstGeom>
          <a:solidFill>
            <a:srgbClr val="FFF9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45720" rIns="45720" tIns="18288" bIns="18288"/>
          <a:lstStyle/>
          <a:p>
            <a:pPr algn="l">
              <a:defRPr b="1" sz="1000">
                <a:solidFill>
                  <a:srgbClr val="FB8C00"/>
                </a:solidFill>
              </a:defRPr>
            </a:pPr>
            <a:r>
              <a:t>⚠️ Caution</a:t>
            </a:r>
          </a:p>
          <a:p>
            <a:pPr algn="l">
              <a:defRPr sz="1000">
                <a:solidFill>
                  <a:srgbClr val="000000"/>
                </a:solidFill>
              </a:defRPr>
            </a:pPr>
            <a:r>
              <a:t>Be careful — this operation cannot be undone.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00025" y="3619499"/>
            <a:ext cx="137160" cy="466724"/>
          </a:xfrm>
          <a:prstGeom prst="rect">
            <a:avLst/>
          </a:prstGeom>
          <a:solidFill>
            <a:srgbClr val="E539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337185" y="3619499"/>
            <a:ext cx="8606790" cy="466724"/>
          </a:xfrm>
          <a:prstGeom prst="rect">
            <a:avLst/>
          </a:prstGeom>
          <a:solidFill>
            <a:srgbClr val="FFEBE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45720" rIns="45720" tIns="18288" bIns="18288"/>
          <a:lstStyle/>
          <a:p>
            <a:pPr algn="l">
              <a:defRPr b="1" sz="1000">
                <a:solidFill>
                  <a:srgbClr val="E53935"/>
                </a:solidFill>
              </a:defRPr>
            </a:pPr>
            <a:r>
              <a:t>🚫 Danger</a:t>
            </a:r>
          </a:p>
          <a:p>
            <a:pPr algn="l">
              <a:defRPr sz="1000">
                <a:solidFill>
                  <a:srgbClr val="000000"/>
                </a:solidFill>
              </a:defRPr>
            </a:pPr>
            <a:r>
              <a:t>Serious danger ahead. Backup your data first!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00025" y="4190999"/>
            <a:ext cx="137160" cy="466724"/>
          </a:xfrm>
          <a:prstGeom prst="rect">
            <a:avLst/>
          </a:prstGeom>
          <a:solidFill>
            <a:srgbClr val="D32F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337185" y="4190999"/>
            <a:ext cx="8606790" cy="466724"/>
          </a:xfrm>
          <a:prstGeom prst="rect">
            <a:avLst/>
          </a:prstGeom>
          <a:solidFill>
            <a:srgbClr val="FFEBE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45720" rIns="45720" tIns="18288" bIns="18288"/>
          <a:lstStyle/>
          <a:p>
            <a:pPr algn="l">
              <a:defRPr b="1" sz="1000">
                <a:solidFill>
                  <a:srgbClr val="D32F2F"/>
                </a:solidFill>
              </a:defRPr>
            </a:pPr>
            <a:r>
              <a:t>❌ Error</a:t>
            </a:r>
          </a:p>
          <a:p>
            <a:pPr algn="l">
              <a:defRPr sz="1000">
                <a:solidFill>
                  <a:srgbClr val="000000"/>
                </a:solidFill>
              </a:defRPr>
            </a:pPr>
            <a:r>
              <a:t>The system encountered a fatal error.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200025" y="180975"/>
            <a:ext cx="137160" cy="466724"/>
          </a:xfrm>
          <a:prstGeom prst="rect">
            <a:avLst/>
          </a:prstGeom>
          <a:solidFill>
            <a:srgbClr val="FFA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337185" y="180975"/>
            <a:ext cx="8606790" cy="466724"/>
          </a:xfrm>
          <a:prstGeom prst="rect">
            <a:avLst/>
          </a:prstGeom>
          <a:solidFill>
            <a:srgbClr val="FFF9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45720" rIns="45720" tIns="18288" bIns="18288"/>
          <a:lstStyle/>
          <a:p>
            <a:pPr algn="l">
              <a:defRPr b="1" sz="1000">
                <a:solidFill>
                  <a:srgbClr val="FFA000"/>
                </a:solidFill>
              </a:defRPr>
            </a:pPr>
            <a:r>
              <a:t>👀 Attention</a:t>
            </a:r>
          </a:p>
          <a:p>
            <a:pPr algn="l">
              <a:defRPr sz="1000">
                <a:solidFill>
                  <a:srgbClr val="000000"/>
                </a:solidFill>
              </a:defRPr>
            </a:pPr>
            <a:r>
              <a:t>Eye-catching message for important updates.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