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19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Welcome to the </a:t>
            </a:r>
            <a:r>
              <a:rPr b="1" sz="1000">
                <a:latin typeface="Arial"/>
              </a:rPr>
              <a:t>comprehensive demonstration</a:t>
            </a:r>
            <a:r>
              <a:rPr sz="1000">
                <a:latin typeface="Arial"/>
              </a:rPr>
              <a:t> of the </a:t>
            </a:r>
            <a:r>
              <a:rPr i="1" sz="1000">
                <a:latin typeface="Arial"/>
              </a:rPr>
              <a:t>Slide Generator</a:t>
            </a:r>
            <a:r>
              <a:rPr sz="1000"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7048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Markdown Input</a:t>
            </a:r>
            <a:r>
              <a:rPr sz="1000">
                <a:latin typeface="Arial"/>
              </a:rPr>
              <a:t> → Parse with markdown-it-py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HTML Generation</a:t>
            </a:r>
            <a:r>
              <a:rPr sz="1000">
                <a:latin typeface="Arial"/>
              </a:rPr>
              <a:t> → Add inline styling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Browser Layout</a:t>
            </a:r>
            <a:r>
              <a:rPr sz="1000">
                <a:latin typeface="Arial"/>
              </a:rPr>
              <a:t> → Measure with Puppeteer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4. </a:t>
            </a:r>
            <a:r>
              <a:rPr b="1" sz="1000">
                <a:latin typeface="Arial"/>
              </a:rPr>
              <a:t>Block Positioning</a:t>
            </a:r>
            <a:r>
              <a:rPr sz="1000">
                <a:latin typeface="Arial"/>
              </a:rPr>
              <a:t> → Calculate precise coordinates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5. </a:t>
            </a:r>
            <a:r>
              <a:rPr b="1" sz="1000">
                <a:latin typeface="Arial"/>
              </a:rPr>
              <a:t>PowerPoint Output</a:t>
            </a:r>
            <a:r>
              <a:rPr sz="1000"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28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1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system uses </a:t>
            </a:r>
            <a:r>
              <a:rPr b="1" sz="1000">
                <a:latin typeface="Arial"/>
              </a:rPr>
              <a:t>browser-based measurement</a:t>
            </a:r>
            <a:r>
              <a:rPr sz="1000"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247775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Boundary detection</a:t>
            </a:r>
            <a:r>
              <a:rPr sz="1000">
                <a:latin typeface="Arial"/>
              </a:rPr>
              <a:t>: Content exceeding slide limits automatically flows to next slide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Relative positioning</a:t>
            </a:r>
            <a:r>
              <a:rPr sz="1000">
                <a:latin typeface="Arial"/>
              </a:rPr>
              <a:t>: Accounts for CSS margins and spacing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Overflow prevention</a:t>
            </a:r>
            <a:r>
              <a:rPr sz="1000">
                <a:latin typeface="Arial"/>
              </a:rPr>
              <a:t>: No content extends beyond slide boundaries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breaks</a:t>
            </a:r>
            <a:r>
              <a:rPr sz="1000"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192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17170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Pixel-perfect positioning</a:t>
            </a:r>
            <a:r>
              <a:rPr sz="1000">
                <a:latin typeface="Arial"/>
              </a:rPr>
              <a:t> using browser layout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Consistent spacing</a:t>
            </a:r>
            <a:r>
              <a:rPr sz="1000">
                <a:latin typeface="Arial"/>
              </a:rPr>
              <a:t> matching CSS specifications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typography</a:t>
            </a:r>
            <a:r>
              <a:rPr sz="1000">
                <a:latin typeface="Arial"/>
              </a:rPr>
              <a:t> with proper font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Responsive design</a:t>
            </a:r>
            <a:r>
              <a:rPr sz="1000"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28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1074"/>
            <a:ext cx="3552825" cy="187642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81074"/>
          <a:ext cx="3549474" cy="181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391"/>
                <a:gridCol w="602009"/>
                <a:gridCol w="1670074"/>
              </a:tblGrid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3009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362324"/>
            <a:ext cx="8943975" cy="7048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Content completeness</a:t>
            </a:r>
            <a:r>
              <a:rPr sz="1000">
                <a:latin typeface="Arial"/>
              </a:rPr>
              <a:t>: All markdown elements preserved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No overlaps</a:t>
            </a:r>
            <a:r>
              <a:rPr sz="1000">
                <a:latin typeface="Arial"/>
              </a:rPr>
              <a:t>: Shapes positioned without collision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Boundary compliance</a:t>
            </a:r>
            <a:r>
              <a:rPr sz="1000">
                <a:latin typeface="Arial"/>
              </a:rPr>
              <a:t>: Content within slide limits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Format consistency</a:t>
            </a:r>
            <a:r>
              <a:rPr sz="1000">
                <a:latin typeface="Arial"/>
              </a:rPr>
              <a:t>: Styling applied correctly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 adherence</a:t>
            </a:r>
            <a:r>
              <a:rPr sz="1000"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28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1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Columns distributed equally regardless of content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2477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Before</a:t>
            </a:r>
            <a:r>
              <a:rPr sz="1000"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1000">
                <a:latin typeface="Arial"/>
              </a:rPr>
              <a:t> due to equal distribution
</a:t>
            </a:r>
            <a:r>
              <a:rPr b="1" sz="1000">
                <a:latin typeface="Arial"/>
              </a:rPr>
              <a:t>After</a:t>
            </a:r>
            <a:r>
              <a:rPr sz="1000"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76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828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Black borders invisible on dark background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0954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Dark Theme</a:t>
            </a:r>
            <a:r>
              <a:rPr sz="1000"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latin typeface="Arial"/>
              </a:rPr>
              <a:t>) for visibility
</a:t>
            </a:r>
            <a:r>
              <a:rPr b="1" sz="1000">
                <a:latin typeface="Arial"/>
              </a:rPr>
              <a:t>Default Theme</a:t>
            </a:r>
            <a:r>
              <a:rPr sz="1000"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28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1074"/>
            <a:ext cx="3933824" cy="187642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81074"/>
          <a:ext cx="3930401" cy="181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562"/>
                <a:gridCol w="1378818"/>
                <a:gridCol w="1407021"/>
              </a:tblGrid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3009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362324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99.8% formatting accuracy</a:t>
            </a:r>
            <a:r>
              <a:rPr sz="1000">
                <a:latin typeface="Arial"/>
              </a:rPr>
              <a:t> across all content types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Zero overlaps</a:t>
            </a:r>
            <a:r>
              <a:rPr sz="1000">
                <a:latin typeface="Arial"/>
              </a:rPr>
              <a:t> in generated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100% boundary compliance</a:t>
            </a:r>
            <a:r>
              <a:rPr sz="1000">
                <a:latin typeface="Arial"/>
              </a:rPr>
              <a:t> - no content overflow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Perfect theme consistency</a:t>
            </a:r>
            <a:r>
              <a:rPr sz="1000"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28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1074"/>
            <a:ext cx="8943975" cy="838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Complete inline styling</a:t>
            </a:r>
            <a:r>
              <a:rPr sz="1000">
                <a:latin typeface="Arial"/>
              </a:rPr>
              <a:t> - bold, italic, code, highlights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table rendering</a:t>
            </a:r>
            <a:r>
              <a:rPr sz="1000">
                <a:latin typeface="Arial"/>
              </a:rPr>
              <a:t> - HTML auto-width with theme-aware borders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Professional code blocks</a:t>
            </a:r>
            <a:r>
              <a:rPr sz="1000">
                <a:latin typeface="Arial"/>
              </a:rPr>
              <a:t> - syntax highlighting and proper formatting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Intelligent pagination</a:t>
            </a:r>
            <a:r>
              <a:rPr sz="1000">
                <a:latin typeface="Arial"/>
              </a:rPr>
              <a:t> - browser-based measurement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 support</a:t>
            </a:r>
            <a:r>
              <a:rPr sz="1000">
                <a:latin typeface="Arial"/>
              </a:rPr>
              <a:t> - default and dark themes with full consistency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Quality assurance</a:t>
            </a:r>
            <a:r>
              <a:rPr sz="1000"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8192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71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This slide generator is </a:t>
            </a:r>
            <a:r>
              <a:rPr b="1" sz="1000">
                <a:latin typeface="Arial"/>
              </a:rPr>
              <a:t>production-ready</a:t>
            </a:r>
            <a:r>
              <a:rPr sz="1000"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438400"/>
            <a:ext cx="8943975" cy="7048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🚀 </a:t>
            </a:r>
            <a:r>
              <a:rPr b="1" sz="1000">
                <a:latin typeface="Arial"/>
              </a:rPr>
              <a:t>High performance</a:t>
            </a:r>
            <a:r>
              <a:rPr sz="1000">
                <a:latin typeface="Arial"/>
              </a:rPr>
              <a:t> browser-based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🎯 </a:t>
            </a:r>
            <a:r>
              <a:rPr b="1" sz="1000">
                <a:latin typeface="Arial"/>
              </a:rPr>
              <a:t>Pixel-perfect accuracy</a:t>
            </a:r>
            <a:r>
              <a:rPr sz="1000">
                <a:latin typeface="Arial"/>
              </a:rPr>
              <a:t> in layout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🎨 </a:t>
            </a:r>
            <a:r>
              <a:rPr b="1" sz="1000">
                <a:latin typeface="Arial"/>
              </a:rPr>
              <a:t>Professional themes</a:t>
            </a:r>
            <a:r>
              <a:rPr sz="1000">
                <a:latin typeface="Arial"/>
              </a:rPr>
              <a:t> with consistent styling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🔧 </a:t>
            </a:r>
            <a:r>
              <a:rPr b="1" sz="1000">
                <a:latin typeface="Arial"/>
              </a:rPr>
              <a:t>Robust architecture</a:t>
            </a:r>
            <a:r>
              <a:rPr sz="1000">
                <a:latin typeface="Arial"/>
              </a:rPr>
              <a:t> with comprehensive error handling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Extensive testing</a:t>
            </a:r>
            <a:r>
              <a:rPr sz="1000"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238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Thank you</a:t>
            </a:r>
            <a:r>
              <a:rPr sz="1000"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28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1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285875"/>
            <a:ext cx="8943975" cy="18668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class="language-python"&gt;from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295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657600"/>
            <a:ext cx="8943975" cy="61912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Themes</a:t>
            </a:r>
            <a:r>
              <a:rPr sz="1000"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Debug mode</a:t>
            </a:r>
            <a:r>
              <a:rPr sz="1000">
                <a:latin typeface="Arial"/>
              </a:rPr>
              <a:t>: Detailed processing information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Output formats</a:t>
            </a:r>
            <a:r>
              <a:rPr sz="1000">
                <a:latin typeface="Arial"/>
              </a:rPr>
              <a:t>: PowerPoint (.pptx) with full compatibility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Custom styling</a:t>
            </a:r>
            <a:r>
              <a:rPr sz="1000"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4371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End of demonstration</a:t>
            </a:r>
            <a:r>
              <a:rPr sz="1000"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28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Bar chart (80% width):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7029450" cy="52673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Pie chart (60% height):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352424"/>
            <a:ext cx="2867025" cy="2867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0025" y="32575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Two-column slide: table on left, text on 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225" y="3705224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📋 Project Status 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19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715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Bold text</a:t>
            </a:r>
            <a:r>
              <a:rPr sz="1000">
                <a:latin typeface="Arial"/>
              </a:rPr>
              <a:t> using double asterisks or </a:t>
            </a:r>
            <a:r>
              <a:rPr b="1" sz="1000">
                <a:latin typeface="Arial"/>
              </a:rPr>
              <a:t>double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2382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i="1" sz="1000">
                <a:latin typeface="Arial"/>
              </a:rPr>
              <a:t>Italic text</a:t>
            </a:r>
            <a:r>
              <a:rPr sz="1000">
                <a:latin typeface="Arial"/>
              </a:rPr>
              <a:t> using single asterisks or </a:t>
            </a:r>
            <a:r>
              <a:rPr i="1" sz="1000">
                <a:latin typeface="Arial"/>
              </a:rPr>
              <a:t>single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049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828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0954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u="sng" sz="1000">
                <a:latin typeface="Arial"/>
              </a:rPr>
              <a:t>Underlined text</a:t>
            </a:r>
            <a:r>
              <a:rPr sz="1000">
                <a:latin typeface="Arial"/>
              </a:rPr>
              <a:t> using double plus signs for </a:t>
            </a:r>
            <a:r>
              <a:rPr u="sng" sz="1000">
                <a:latin typeface="Arial"/>
              </a:rPr>
              <a:t>emphasis or citations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2669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Advanced Combinations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619374"/>
            <a:ext cx="8943975" cy="752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Bold with </a:t>
            </a:r>
            <a:r>
              <a:rPr b="1" i="1" sz="1000">
                <a:latin typeface="Arial"/>
              </a:rPr>
              <a:t>italic inside</a:t>
            </a:r>
            <a:r>
              <a:rPr b="1" sz="10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Italic with </a:t>
            </a:r>
            <a:r>
              <a:rPr i="1" b="1" sz="1000">
                <a:latin typeface="Arial"/>
              </a:rPr>
              <a:t>bold inside</a:t>
            </a:r>
            <a:r>
              <a:rPr i="1" sz="1000">
                <a:latin typeface="Arial"/>
              </a:rPr>
              <a:t> for variety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Underlined with </a:t>
            </a:r>
            <a:r>
              <a:rPr b="1" sz="1000">
                <a:latin typeface="Arial"/>
              </a:rPr>
              <a:t>bold inside</a:t>
            </a:r>
            <a:r>
              <a:rPr sz="1000">
                <a:latin typeface="Arial"/>
              </a:rPr>
              <a:t> for citations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latin typeface="Arial"/>
              </a:rPr>
              <a:t> (note: formatting preserved where possible)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3371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Real-World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37337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latin typeface="Arial"/>
              </a:rPr>
              <a:t> class provides a </a:t>
            </a:r>
            <a:r>
              <a:rPr b="1" sz="1000">
                <a:latin typeface="Arial"/>
              </a:rPr>
              <a:t>powerful API</a:t>
            </a:r>
            <a:r>
              <a:rPr sz="1000">
                <a:latin typeface="Arial"/>
              </a:rPr>
              <a:t> for converting </a:t>
            </a:r>
            <a:r>
              <a:rPr i="1" sz="1000">
                <a:latin typeface="Arial"/>
              </a:rPr>
              <a:t>markdown</a:t>
            </a:r>
            <a:r>
              <a:rPr sz="1000"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latin typeface="Arial"/>
              </a:rPr>
              <a:t> with </a:t>
            </a:r>
            <a:r>
              <a:rPr u="sng" sz="1000">
                <a:latin typeface="Arial"/>
              </a:rPr>
              <a:t>full formatting support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4048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latin typeface="Arial"/>
              </a:rPr>
              <a:t> where </a:t>
            </a:r>
            <a:r>
              <a:rPr b="1" sz="1000">
                <a:latin typeface="Arial"/>
              </a:rPr>
              <a:t>markdown</a:t>
            </a:r>
            <a:r>
              <a:rPr sz="1000"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latin typeface="Arial"/>
              </a:rPr>
              <a:t> is the </a:t>
            </a:r>
            <a:r>
              <a:rPr u="sng" sz="1000">
                <a:latin typeface="Arial"/>
              </a:rPr>
              <a:t>final result</a:t>
            </a:r>
            <a:r>
              <a:rPr sz="100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6225" y="438149"/>
            <a:ext cx="4067174" cy="187642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6225" y="438149"/>
          <a:ext cx="4057649" cy="181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194"/>
                <a:gridCol w="997892"/>
                <a:gridCol w="1290563"/>
              </a:tblGrid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00600" y="180975"/>
            <a:ext cx="4343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✍️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76249"/>
            <a:ext cx="4343400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Figures Demo (Columns)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80975"/>
            <a:ext cx="7029450" cy="5267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62874" y="276225"/>
            <a:ext cx="1381124" cy="838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19124"/>
            <a:ext cx="2867025" cy="2867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619124"/>
            <a:ext cx="4067174" cy="1504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619124"/>
          <a:ext cx="4057649" cy="1457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7816"/>
                <a:gridCol w="1049833"/>
              </a:tblGrid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19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71550"/>
            <a:ext cx="7200900" cy="23050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71550"/>
          <a:ext cx="7193455" cy="2247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3677"/>
                <a:gridCol w="1135930"/>
                <a:gridCol w="2066924"/>
                <a:gridCol w="2066924"/>
              </a:tblGrid>
              <a:tr h="44958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4958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4958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4958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4958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34290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Compact Table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2447924" cy="1504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0025" y="180975"/>
          <a:ext cx="2443384" cy="1457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006"/>
                <a:gridCol w="449833"/>
                <a:gridCol w="670470"/>
                <a:gridCol w="746075"/>
              </a:tblGrid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0025" y="18383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Key Features: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105024"/>
            <a:ext cx="8943975" cy="4381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HTML auto-width</a:t>
            </a:r>
            <a:r>
              <a:rPr sz="1000">
                <a:latin typeface="Arial"/>
              </a:rPr>
              <a:t>: Columns sized by content, not equal distribution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Theme-aware borders</a:t>
            </a:r>
            <a:r>
              <a:rPr sz="1000">
                <a:latin typeface="Arial"/>
              </a:rPr>
              <a:t>: Dark theme uses light borders, default uses dark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Native PowerPoint tables</a:t>
            </a:r>
            <a:r>
              <a:rPr sz="1000"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19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7155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background</a:t>
            </a:r>
            <a:r>
              <a:rPr sz="1000">
                <a:latin typeface="Arial"/>
              </a:rPr>
              <a:t> with dark text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Black borders</a:t>
            </a:r>
            <a:r>
              <a:rPr sz="1000">
                <a:latin typeface="Arial"/>
              </a:rPr>
              <a:t> on tables for clear definition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color scheme</a:t>
            </a:r>
            <a:r>
              <a:rPr sz="1000">
                <a:latin typeface="Arial"/>
              </a:rPr>
              <a:t> suitable for business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High contrast</a:t>
            </a:r>
            <a:r>
              <a:rPr sz="1000"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95474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Dark background</a:t>
            </a:r>
            <a:r>
              <a:rPr sz="1000">
                <a:latin typeface="Arial"/>
              </a:rPr>
              <a:t> (#1a1a1a) for modern appearance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gray borders</a:t>
            </a:r>
            <a:r>
              <a:rPr sz="1000">
                <a:latin typeface="Arial"/>
              </a:rPr>
              <a:t> (#e0e0e0) for visibility on dark background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White text</a:t>
            </a:r>
            <a:r>
              <a:rPr sz="1000">
                <a:latin typeface="Arial"/>
              </a:rPr>
              <a:t> for optimal contrast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Contemporary design</a:t>
            </a:r>
            <a:r>
              <a:rPr sz="1000"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19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71550"/>
            <a:ext cx="8943975" cy="18668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class="language-python"&gt;def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9908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JavaScript Example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18668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class="language-javascript"&gt;async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21907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SQL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2543175"/>
            <a:ext cx="8943975" cy="2238375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class="language-sql"&gt;--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19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71550"/>
            <a:ext cx="8943975" cy="8858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Primary feature</a:t>
            </a:r>
            <a:r>
              <a:rPr sz="1000">
                <a:latin typeface="Arial"/>
              </a:rPr>
              <a:t>: Full markdown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Secondary feature</a:t>
            </a:r>
            <a:r>
              <a:rPr sz="1000">
                <a:latin typeface="Arial"/>
              </a:rPr>
              <a:t>: Inline styling within lists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Nested items</a:t>
            </a:r>
            <a:r>
              <a:rPr sz="1000">
                <a:latin typeface="Arial"/>
              </a:rPr>
              <a:t> with proper indentation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latin typeface="Arial"/>
              </a:rPr>
              <a:t> in list items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Tertiary feature</a:t>
            </a:r>
            <a:r>
              <a:rPr sz="1000"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8668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219324"/>
            <a:ext cx="8943975" cy="17430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Setup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Configure environment variables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Initialize database schema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Development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Add comprehensive </a:t>
            </a:r>
            <a:r>
              <a:rPr i="1" sz="1000">
                <a:latin typeface="Arial"/>
              </a:rPr>
              <a:t>unit tests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Document </a:t>
            </a:r>
            <a:r>
              <a:rPr b="1" sz="1000">
                <a:latin typeface="Arial"/>
              </a:rPr>
              <a:t>public APIs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Deployment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1000">
                <a:latin typeface="Arial"/>
              </a:rPr>
              <a:t> for quality assurance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Monitor </a:t>
            </a:r>
            <a:r>
              <a:rPr i="1" sz="1000"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19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71550"/>
            <a:ext cx="5524499" cy="31622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71550"/>
          <a:ext cx="5523902" cy="3105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054"/>
                <a:gridCol w="2066924"/>
                <a:gridCol w="2066924"/>
              </a:tblGrid>
              <a:tr h="62103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2103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2103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2103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2103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4286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6386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system processes content through these stages: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