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google.com" TargetMode="Externa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Welcome to the </a:t>
            </a:r>
            <a:r>
              <a:rPr b="1" sz="1000">
                <a:solidFill>
                  <a:srgbClr val="E0E0E0"/>
                </a:solidFill>
                <a:latin typeface="Arial"/>
              </a:rPr>
              <a:t>comprehensive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of the </a:t>
            </a:r>
            <a:r>
              <a:rPr i="1" sz="1000">
                <a:solidFill>
                  <a:srgbClr val="E0E0E0"/>
                </a:solidFill>
                <a:latin typeface="Arial"/>
              </a:rPr>
              <a:t>Slide Generator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7715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presentation showcases </a:t>
            </a:r>
            <a:r>
              <a:rPr b="1" sz="1000">
                <a:solidFill>
                  <a:srgbClr val="FFCC00"/>
                </a:solidFill>
                <a:latin typeface="Arial"/>
              </a:rPr>
              <a:t>all implemented features</a:t>
            </a:r>
            <a:r>
              <a:rPr sz="1000">
                <a:solidFill>
                  <a:srgbClr val="E0E0E0"/>
                </a:solidFill>
                <a:latin typeface="Arial"/>
              </a:rPr>
              <a:t> including </a:t>
            </a:r>
            <a:r>
              <a:rPr sz="800">
                <a:solidFill>
                  <a:srgbClr val="FFFFFF"/>
                </a:solidFill>
                <a:latin typeface="Courier New"/>
              </a:rPr>
              <a:t>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🧩 Admonitions in Columns</a:t>
            </a:r>
          </a:p>
        </p:txBody>
      </p:sp>
      <p:sp>
        <p:nvSpPr>
          <p:cNvPr id="3" name="Rectangle 2"/>
          <p:cNvSpPr/>
          <p:nvPr/>
        </p:nvSpPr>
        <p:spPr>
          <a:xfrm>
            <a:off x="247649" y="6191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84809" y="619124"/>
            <a:ext cx="4139565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Left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Tips stay readable even in a narrow column.</a:t>
            </a:r>
          </a:p>
        </p:txBody>
      </p:sp>
      <p:sp>
        <p:nvSpPr>
          <p:cNvPr id="5" name="Rectangle 4"/>
          <p:cNvSpPr/>
          <p:nvPr/>
        </p:nvSpPr>
        <p:spPr>
          <a:xfrm>
            <a:off x="4619625" y="6191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756785" y="619124"/>
            <a:ext cx="4139565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Right Column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Danger blocks render correctly alongside others.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4495799" cy="20383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4934902" cy="1981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6795"/>
                <a:gridCol w="1634490"/>
                <a:gridCol w="2273617"/>
              </a:tblGrid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9624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8860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908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419474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 Input</a:t>
            </a:r>
            <a:r>
              <a:rPr sz="1000">
                <a:solidFill>
                  <a:srgbClr val="E0E0E0"/>
                </a:solidFill>
                <a:latin typeface="Arial"/>
              </a:rPr>
              <a:t> → Parse with markdown-it-py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HTML Generation</a:t>
            </a:r>
            <a:r>
              <a:rPr sz="1000">
                <a:solidFill>
                  <a:srgbClr val="E0E0E0"/>
                </a:solidFill>
                <a:latin typeface="Arial"/>
              </a:rPr>
              <a:t> → Add inline styling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 Layout</a:t>
            </a:r>
            <a:r>
              <a:rPr sz="1000">
                <a:solidFill>
                  <a:srgbClr val="E0E0E0"/>
                </a:solidFill>
                <a:latin typeface="Arial"/>
              </a:rPr>
              <a:t> → Measure with Puppeteer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4. </a:t>
            </a:r>
            <a:r>
              <a:rPr b="1" sz="1000">
                <a:solidFill>
                  <a:srgbClr val="E0E0E0"/>
                </a:solidFill>
                <a:latin typeface="Arial"/>
              </a:rPr>
              <a:t>Block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→ Calculate precise coordinates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5. </a:t>
            </a:r>
            <a:r>
              <a:rPr b="1" sz="1000">
                <a:solidFill>
                  <a:srgbClr val="E0E0E0"/>
                </a:solidFill>
                <a:latin typeface="Arial"/>
              </a:rPr>
              <a:t>PowerPoint Output</a:t>
            </a:r>
            <a:r>
              <a:rPr sz="1000">
                <a:solidFill>
                  <a:srgbClr val="E0E0E0"/>
                </a:solidFill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system uses </a:t>
            </a:r>
            <a:r>
              <a:rPr b="1" sz="1000">
                <a:solidFill>
                  <a:srgbClr val="E0E0E0"/>
                </a:solidFill>
                <a:latin typeface="Arial"/>
              </a:rPr>
              <a:t>browser-based measurement</a:t>
            </a:r>
            <a:r>
              <a:rPr sz="1000">
                <a:solidFill>
                  <a:srgbClr val="E0E0E0"/>
                </a:solidFill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detection</a:t>
            </a:r>
            <a:r>
              <a:rPr sz="1000">
                <a:solidFill>
                  <a:srgbClr val="E0E0E0"/>
                </a:solidFill>
                <a:latin typeface="Arial"/>
              </a:rPr>
              <a:t>: Content exceeding slide limits automatically flows to next slide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Relative positioning</a:t>
            </a:r>
            <a:r>
              <a:rPr sz="1000">
                <a:solidFill>
                  <a:srgbClr val="E0E0E0"/>
                </a:solidFill>
                <a:latin typeface="Arial"/>
              </a:rPr>
              <a:t>: Accounts for CSS margins and spacing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Overflow prevention</a:t>
            </a:r>
            <a:r>
              <a:rPr sz="1000">
                <a:solidFill>
                  <a:srgbClr val="E0E0E0"/>
                </a:solidFill>
                <a:latin typeface="Arial"/>
              </a:rPr>
              <a:t>: No content extends beyond slide boundaries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breaks</a:t>
            </a:r>
            <a:r>
              <a:rPr sz="1000">
                <a:solidFill>
                  <a:srgbClr val="E0E0E0"/>
                </a:solidFill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6592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96405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positioning</a:t>
            </a:r>
            <a:r>
              <a:rPr sz="1000">
                <a:solidFill>
                  <a:srgbClr val="E0E0E0"/>
                </a:solidFill>
                <a:latin typeface="Arial"/>
              </a:rPr>
              <a:t> using browser layout engine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Consistent spacing</a:t>
            </a:r>
            <a:r>
              <a:rPr sz="1000">
                <a:solidFill>
                  <a:srgbClr val="E0E0E0"/>
                </a:solidFill>
                <a:latin typeface="Arial"/>
              </a:rPr>
              <a:t> matching CSS specifications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typography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font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Responsive design</a:t>
            </a:r>
            <a:r>
              <a:rPr sz="1000">
                <a:solidFill>
                  <a:srgbClr val="E0E0E0"/>
                </a:solidFill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419349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650807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3452"/>
                <a:gridCol w="481965"/>
                <a:gridCol w="1215390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Content completeness</a:t>
            </a:r>
            <a:r>
              <a:rPr sz="1000">
                <a:solidFill>
                  <a:srgbClr val="E0E0E0"/>
                </a:solidFill>
                <a:latin typeface="Arial"/>
              </a:rPr>
              <a:t>: All markdown elements preserved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No overlaps</a:t>
            </a:r>
            <a:r>
              <a:rPr sz="1000">
                <a:solidFill>
                  <a:srgbClr val="E0E0E0"/>
                </a:solidFill>
                <a:latin typeface="Arial"/>
              </a:rPr>
              <a:t>: Shapes positioned without collision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: Content within slide limits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Format consistency</a:t>
            </a:r>
            <a:r>
              <a:rPr sz="1000">
                <a:solidFill>
                  <a:srgbClr val="E0E0E0"/>
                </a:solidFill>
                <a:latin typeface="Arial"/>
              </a:rPr>
              <a:t>: Styling applied correctly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adherence</a:t>
            </a:r>
            <a:r>
              <a:rPr sz="1000">
                <a:solidFill>
                  <a:srgbClr val="E0E0E0"/>
                </a:solidFill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Columns distributed equally regardless of content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Before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Age</a:t>
            </a:r>
            <a:r>
              <a:rPr sz="1000">
                <a:solidFill>
                  <a:srgbClr val="E0E0E0"/>
                </a:solidFill>
                <a:latin typeface="Arial"/>
              </a:rPr>
              <a:t> column wrapping to </a:t>
            </a:r>
            <a:r>
              <a:rPr sz="800">
                <a:solidFill>
                  <a:srgbClr val="FFFFFF"/>
                </a:solidFill>
                <a:latin typeface="Courier New"/>
              </a:rPr>
              <a:t>Ag\ne</a:t>
            </a:r>
            <a:r>
              <a:rPr sz="1000">
                <a:solidFill>
                  <a:srgbClr val="E0E0E0"/>
                </a:solidFill>
                <a:latin typeface="Arial"/>
              </a:rPr>
              <a:t> due to equal distribution </a:t>
            </a:r>
            <a:r>
              <a:rPr b="1" sz="1000">
                <a:solidFill>
                  <a:srgbClr val="E0E0E0"/>
                </a:solidFill>
                <a:latin typeface="Arial"/>
              </a:rPr>
              <a:t>After</a:t>
            </a:r>
            <a:r>
              <a:rPr sz="1000">
                <a:solidFill>
                  <a:srgbClr val="E0E0E0"/>
                </a:solidFill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192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239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Problem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invisible on dark background </a:t>
            </a:r>
            <a:r>
              <a:rPr b="1" sz="1000">
                <a:solidFill>
                  <a:srgbClr val="E0E0E0"/>
                </a:solidFill>
                <a:latin typeface="Arial"/>
              </a:rPr>
              <a:t>Solution</a:t>
            </a:r>
            <a:r>
              <a:rPr sz="1000">
                <a:solidFill>
                  <a:srgbClr val="E0E0E0"/>
                </a:solidFill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52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Dark Theme</a:t>
            </a:r>
            <a:r>
              <a:rPr sz="1000">
                <a:solidFill>
                  <a:srgbClr val="E0E0E0"/>
                </a:solidFill>
                <a:latin typeface="Arial"/>
              </a:rPr>
              <a:t>: Light gray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#e0e0e0</a:t>
            </a:r>
            <a:r>
              <a:rPr sz="1000">
                <a:solidFill>
                  <a:srgbClr val="E0E0E0"/>
                </a:solidFill>
                <a:latin typeface="Arial"/>
              </a:rPr>
              <a:t>) for visibility </a:t>
            </a:r>
            <a:r>
              <a:rPr b="1" sz="1000">
                <a:solidFill>
                  <a:srgbClr val="E0E0E0"/>
                </a:solidFill>
                <a:latin typeface="Arial"/>
              </a:rPr>
              <a:t>Default Theme</a:t>
            </a:r>
            <a:r>
              <a:rPr sz="1000">
                <a:solidFill>
                  <a:srgbClr val="E0E0E0"/>
                </a:solidFill>
                <a:latin typeface="Arial"/>
              </a:rPr>
              <a:t>: Black borders (</a:t>
            </a:r>
            <a:r>
              <a:rPr sz="800">
                <a:solidFill>
                  <a:srgbClr val="FFFFFF"/>
                </a:solidFill>
                <a:latin typeface="Courier New"/>
              </a:rPr>
              <a:t>#000</a:t>
            </a:r>
            <a:r>
              <a:rPr sz="1000">
                <a:solidFill>
                  <a:srgbClr val="E0E0E0"/>
                </a:solidFill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265747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2912744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59155"/>
                <a:gridCol w="1016317"/>
                <a:gridCol w="1037272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99.8% formatting accuracy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content types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Zero overlaps</a:t>
            </a:r>
            <a:r>
              <a:rPr sz="1000">
                <a:solidFill>
                  <a:srgbClr val="E0E0E0"/>
                </a:solidFill>
                <a:latin typeface="Arial"/>
              </a:rPr>
              <a:t> in generated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100% boundary compliance</a:t>
            </a:r>
            <a:r>
              <a:rPr sz="1000">
                <a:solidFill>
                  <a:srgbClr val="E0E0E0"/>
                </a:solidFill>
                <a:latin typeface="Arial"/>
              </a:rPr>
              <a:t> - no content overflow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Perfect theme consistency</a:t>
            </a:r>
            <a:r>
              <a:rPr sz="1000">
                <a:solidFill>
                  <a:srgbClr val="E0E0E0"/>
                </a:solidFill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95059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Complete inline styling</a:t>
            </a:r>
            <a:r>
              <a:rPr sz="1000">
                <a:solidFill>
                  <a:srgbClr val="E0E0E0"/>
                </a:solidFill>
                <a:latin typeface="Arial"/>
              </a:rPr>
              <a:t> - bold, italic, code, highlights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Smart table rendering</a:t>
            </a:r>
            <a:r>
              <a:rPr sz="1000">
                <a:solidFill>
                  <a:srgbClr val="E0E0E0"/>
                </a:solidFill>
                <a:latin typeface="Arial"/>
              </a:rPr>
              <a:t> - HTML auto-width with theme-aware borders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code blocks</a:t>
            </a:r>
            <a:r>
              <a:rPr sz="1000">
                <a:solidFill>
                  <a:srgbClr val="E0E0E0"/>
                </a:solidFill>
                <a:latin typeface="Arial"/>
              </a:rPr>
              <a:t> - syntax highlighting and proper formatting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Intelligent pagination</a:t>
            </a:r>
            <a:r>
              <a:rPr sz="1000">
                <a:solidFill>
                  <a:srgbClr val="E0E0E0"/>
                </a:solidFill>
                <a:latin typeface="Arial"/>
              </a:rPr>
              <a:t> - browser-based measurement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 support</a:t>
            </a:r>
            <a:r>
              <a:rPr sz="1000">
                <a:solidFill>
                  <a:srgbClr val="E0E0E0"/>
                </a:solidFill>
                <a:latin typeface="Arial"/>
              </a:rPr>
              <a:t> - default and dark themes with full consistency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Quality assurance</a:t>
            </a:r>
            <a:r>
              <a:rPr sz="1000">
                <a:solidFill>
                  <a:srgbClr val="E0E0E0"/>
                </a:solidFill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0307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0787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This slide generator is </a:t>
            </a:r>
            <a:r>
              <a:rPr b="1" sz="1000">
                <a:solidFill>
                  <a:srgbClr val="E0E0E0"/>
                </a:solidFill>
                <a:latin typeface="Arial"/>
              </a:rPr>
              <a:t>production-ready</a:t>
            </a:r>
            <a:r>
              <a:rPr sz="1000">
                <a:solidFill>
                  <a:srgbClr val="E0E0E0"/>
                </a:solidFill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236470"/>
            <a:ext cx="8943975" cy="814387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🚀 </a:t>
            </a:r>
            <a:r>
              <a:rPr b="1" sz="1000">
                <a:solidFill>
                  <a:srgbClr val="E0E0E0"/>
                </a:solidFill>
                <a:latin typeface="Arial"/>
              </a:rPr>
              <a:t>High performance</a:t>
            </a:r>
            <a:r>
              <a:rPr sz="1000">
                <a:solidFill>
                  <a:srgbClr val="E0E0E0"/>
                </a:solidFill>
                <a:latin typeface="Arial"/>
              </a:rPr>
              <a:t> browser-based rendering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🎯 </a:t>
            </a:r>
            <a:r>
              <a:rPr b="1" sz="1000">
                <a:solidFill>
                  <a:srgbClr val="E0E0E0"/>
                </a:solidFill>
                <a:latin typeface="Arial"/>
              </a:rPr>
              <a:t>Pixel-perfect accuracy</a:t>
            </a:r>
            <a:r>
              <a:rPr sz="1000">
                <a:solidFill>
                  <a:srgbClr val="E0E0E0"/>
                </a:solidFill>
                <a:latin typeface="Arial"/>
              </a:rPr>
              <a:t> in layout and positioning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🎨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themes</a:t>
            </a:r>
            <a:r>
              <a:rPr sz="1000">
                <a:solidFill>
                  <a:srgbClr val="E0E0E0"/>
                </a:solidFill>
                <a:latin typeface="Arial"/>
              </a:rPr>
              <a:t> with consistent styling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🔧 </a:t>
            </a:r>
            <a:r>
              <a:rPr b="1" sz="1000">
                <a:solidFill>
                  <a:srgbClr val="E0E0E0"/>
                </a:solidFill>
                <a:latin typeface="Arial"/>
              </a:rPr>
              <a:t>Robust architecture</a:t>
            </a:r>
            <a:r>
              <a:rPr sz="1000">
                <a:solidFill>
                  <a:srgbClr val="E0E0E0"/>
                </a:solidFill>
                <a:latin typeface="Arial"/>
              </a:rPr>
              <a:t> with comprehensive error handling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Extensive testing</a:t>
            </a:r>
            <a:r>
              <a:rPr sz="1000">
                <a:solidFill>
                  <a:srgbClr val="E0E0E0"/>
                </a:solidFill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05085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Thank you</a:t>
            </a:r>
            <a:r>
              <a:rPr sz="1000">
                <a:solidFill>
                  <a:srgbClr val="E0E0E0"/>
                </a:solidFill>
                <a:latin typeface="Arial"/>
              </a:rPr>
              <a:t> for exploring the </a:t>
            </a:r>
            <a:r>
              <a:rPr b="1" sz="1000">
                <a:solidFill>
                  <a:srgbClr val="FFCC00"/>
                </a:solidFill>
                <a:latin typeface="Arial"/>
              </a:rPr>
              <a:t>complete feature set</a:t>
            </a:r>
            <a:r>
              <a:rPr sz="1000">
                <a:solidFill>
                  <a:srgbClr val="E0E0E0"/>
                </a:solidFill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14425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from slide_generator.generator import SlideGenerator # Basic usage generator = SlideGenerator() generator.generate(markdown_content, "output.pptx") # With theme support generator = SlideGenerator(theme="dark") generator.generate(markdown_content, "dark_presentation.pptx")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124200"/>
            <a:ext cx="8943975" cy="68770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Themes</a:t>
            </a:r>
            <a:r>
              <a:rPr sz="1000">
                <a:solidFill>
                  <a:srgbClr val="E0E0E0"/>
                </a:solidFill>
                <a:latin typeface="Arial"/>
              </a:rPr>
              <a:t>: </a:t>
            </a:r>
            <a:r>
              <a:rPr sz="800">
                <a:solidFill>
                  <a:srgbClr val="FFFFFF"/>
                </a:solidFill>
                <a:latin typeface="Courier New"/>
              </a:rPr>
              <a:t>"default"</a:t>
            </a:r>
            <a:r>
              <a:rPr sz="1000">
                <a:solidFill>
                  <a:srgbClr val="E0E0E0"/>
                </a:solidFill>
                <a:latin typeface="Arial"/>
              </a:rPr>
              <a:t>, </a:t>
            </a:r>
            <a:r>
              <a:rPr sz="800">
                <a:solidFill>
                  <a:srgbClr val="FFFFFF"/>
                </a:solidFill>
                <a:latin typeface="Courier New"/>
              </a:rPr>
              <a:t>"dark"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Debug mode</a:t>
            </a:r>
            <a:r>
              <a:rPr sz="1000">
                <a:solidFill>
                  <a:srgbClr val="E0E0E0"/>
                </a:solidFill>
                <a:latin typeface="Arial"/>
              </a:rPr>
              <a:t>: Detailed processing information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Output formats</a:t>
            </a:r>
            <a:r>
              <a:rPr sz="1000">
                <a:solidFill>
                  <a:srgbClr val="E0E0E0"/>
                </a:solidFill>
                <a:latin typeface="Arial"/>
              </a:rPr>
              <a:t>: PowerPoint (.pptx) with full compatibility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Custom styling</a:t>
            </a:r>
            <a:r>
              <a:rPr sz="1000">
                <a:solidFill>
                  <a:srgbClr val="E0E0E0"/>
                </a:solidFill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81190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End of demonstration</a:t>
            </a:r>
            <a:r>
              <a:rPr sz="1000">
                <a:solidFill>
                  <a:srgbClr val="E0E0E0"/>
                </a:solidFill>
                <a:latin typeface="Arial"/>
              </a:rPr>
              <a:t> - </a:t>
            </a:r>
            <a:r>
              <a:rPr b="1" sz="1000">
                <a:solidFill>
                  <a:srgbClr val="FFCC00"/>
                </a:solidFill>
                <a:latin typeface="Arial"/>
              </a:rPr>
              <a:t>All features showcased</a:t>
            </a:r>
            <a:r>
              <a:rPr sz="1000">
                <a:solidFill>
                  <a:srgbClr val="E0E0E0"/>
                </a:solidFill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🧮 Math Equations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slide generator now supports LaTeX math equations using KaTeX rendering.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676274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Inline Math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9810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You can include inline math like $E=mc^2$ or $\alpha + \beta = \gamma$ directly in your text.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2096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quadratic formula is $x = \frac{-b \pm \sqrt{b^2-4ac}}{2a}$.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3430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Block Math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6478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For display math, use double dollar signs:</a:t>
            </a:r>
          </a:p>
        </p:txBody>
      </p:sp>
      <p:pic>
        <p:nvPicPr>
          <p:cNvPr id="9" name="Picture 8" descr="bf431a6869429a2cfc02d2a0ba380a9c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175" y="1724024"/>
            <a:ext cx="1762125" cy="35242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00025" y="2152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Euler's famous identity:</a:t>
            </a:r>
          </a:p>
        </p:txBody>
      </p:sp>
      <p:pic>
        <p:nvPicPr>
          <p:cNvPr id="11" name="Picture 10" descr="ac5d9a8809d6c67262a18b15b0c77c5c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4" y="2209800"/>
            <a:ext cx="809625" cy="35242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00025" y="26384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Complex Equations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9432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More complex equations like matrices are also supported:</a:t>
            </a:r>
          </a:p>
        </p:txBody>
      </p:sp>
      <p:pic>
        <p:nvPicPr>
          <p:cNvPr id="14" name="Picture 13" descr="47954c072bb41073c18ae093bd56ece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57575" y="2962274"/>
            <a:ext cx="2219324" cy="35242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0025" y="3448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Math equations are automatically cached for performance and work in both themes!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676274"/>
            <a:ext cx="4457700" cy="33432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6671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Bold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asterisks or </a:t>
            </a:r>
            <a:r>
              <a:rPr b="1" sz="1000">
                <a:solidFill>
                  <a:srgbClr val="E0E0E0"/>
                </a:solidFill>
                <a:latin typeface="Arial"/>
              </a:rPr>
              <a:t>double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0763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i="1" sz="1000">
                <a:solidFill>
                  <a:srgbClr val="E0E0E0"/>
                </a:solidFill>
                <a:latin typeface="Arial"/>
              </a:rPr>
              <a:t>Italic text</a:t>
            </a:r>
            <a:r>
              <a:rPr sz="1000">
                <a:solidFill>
                  <a:srgbClr val="E0E0E0"/>
                </a:solidFill>
                <a:latin typeface="Arial"/>
              </a:rPr>
              <a:t> using single asterisks or </a:t>
            </a:r>
            <a:r>
              <a:rPr i="1" sz="1000">
                <a:solidFill>
                  <a:srgbClr val="E0E0E0"/>
                </a:solidFill>
                <a:latin typeface="Arial"/>
              </a:rPr>
              <a:t>single underscores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04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800">
                <a:solidFill>
                  <a:srgbClr val="FFFFFF"/>
                </a:solidFill>
                <a:latin typeface="Courier New"/>
              </a:rPr>
              <a:t>Inline code</a:t>
            </a:r>
            <a:r>
              <a:rPr sz="1000">
                <a:solidFill>
                  <a:srgbClr val="E0E0E0"/>
                </a:solidFill>
                <a:latin typeface="Arial"/>
              </a:rPr>
              <a:t> using backticks for technical terms like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SlideGenerator.generate()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543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FFCC00"/>
                </a:solidFill>
                <a:latin typeface="Arial"/>
              </a:rPr>
              <a:t>Highlighted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equals for </a:t>
            </a:r>
            <a:r>
              <a:rPr b="1" sz="1000">
                <a:solidFill>
                  <a:srgbClr val="FFCC00"/>
                </a:solidFill>
                <a:latin typeface="Arial"/>
              </a:rPr>
              <a:t>important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771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sng" sz="1000">
                <a:solidFill>
                  <a:srgbClr val="E0E0E0"/>
                </a:solidFill>
                <a:latin typeface="Arial"/>
              </a:rPr>
              <a:t>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plus signs for </a:t>
            </a:r>
            <a:r>
              <a:rPr u="sng" sz="1000">
                <a:solidFill>
                  <a:srgbClr val="E0E0E0"/>
                </a:solidFill>
                <a:latin typeface="Arial"/>
              </a:rPr>
              <a:t>emphasis or citations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002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trike="sngStrike" sz="1000">
                <a:solidFill>
                  <a:srgbClr val="E0E0E0"/>
                </a:solidFill>
                <a:latin typeface="Arial"/>
              </a:rPr>
              <a:t>strikethrough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tilde for </a:t>
            </a:r>
            <a:r>
              <a:rPr strike="sngStrike" sz="1000">
                <a:solidFill>
                  <a:srgbClr val="E0E0E0"/>
                </a:solidFill>
                <a:latin typeface="Arial"/>
              </a:rPr>
              <a:t>deleted text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2288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u="wavy" sz="1000">
                <a:solidFill>
                  <a:srgbClr val="E0E0E0"/>
                </a:solidFill>
                <a:latin typeface="Arial"/>
              </a:rPr>
              <a:t>wavy underlined text</a:t>
            </a:r>
            <a:r>
              <a:rPr sz="1000">
                <a:solidFill>
                  <a:srgbClr val="E0E0E0"/>
                </a:solidFill>
                <a:latin typeface="Arial"/>
              </a:rPr>
              <a:t> using double caret for </a:t>
            </a:r>
            <a:r>
              <a:rPr u="wavy" sz="1000">
                <a:solidFill>
                  <a:srgbClr val="E0E0E0"/>
                </a:solidFill>
                <a:latin typeface="Arial"/>
              </a:rPr>
              <a:t>emphasized information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24574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 sentence with a </a:t>
            </a:r>
            <a:r>
              <a:rPr u="sng" sz="1000">
                <a:solidFill>
                  <a:srgbClr val="0066CC"/>
                </a:solidFill>
                <a:latin typeface="Arial"/>
                <a:hlinkClick r:id="rId2"/>
              </a:rPr>
              <a:t>Google</a:t>
            </a:r>
            <a:r>
              <a:rPr sz="1000">
                <a:solidFill>
                  <a:srgbClr val="E0E0E0"/>
                </a:solidFill>
                <a:latin typeface="Arial"/>
              </a:rPr>
              <a:t> hyperlink embedded.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2686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FF0000"/>
                </a:solidFill>
                <a:latin typeface="Arial"/>
              </a:rPr>
              <a:t>Colorful text</a:t>
            </a:r>
            <a:r>
              <a:rPr sz="1000">
                <a:solidFill>
                  <a:srgbClr val="E0E0E0"/>
                </a:solidFill>
                <a:latin typeface="Arial"/>
              </a:rPr>
              <a:t> demonstrates inline color customization.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28193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Advanced Combinations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00025" y="3124200"/>
            <a:ext cx="8943975" cy="82391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Bold with </a:t>
            </a:r>
            <a:r>
              <a:rPr b="1" i="1" sz="1000">
                <a:solidFill>
                  <a:srgbClr val="E0E0E0"/>
                </a:solidFill>
                <a:latin typeface="Arial"/>
              </a:rPr>
              <a:t>italic inside</a:t>
            </a:r>
            <a:r>
              <a:rPr b="1"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Italic with </a:t>
            </a:r>
            <a:r>
              <a:rPr i="1"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i="1" sz="1000">
                <a:solidFill>
                  <a:srgbClr val="E0E0E0"/>
                </a:solidFill>
                <a:latin typeface="Arial"/>
              </a:rPr>
              <a:t> for variety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with </a:t>
            </a:r>
            <a:r>
              <a:rPr b="1" sz="1000">
                <a:solidFill>
                  <a:srgbClr val="FFCC00"/>
                </a:solidFill>
                <a:latin typeface="Arial"/>
              </a:rPr>
              <a:t>bold inside</a:t>
            </a:r>
            <a:r>
              <a:rPr b="1" sz="1000">
                <a:solidFill>
                  <a:srgbClr val="FFCC00"/>
                </a:solidFill>
                <a:latin typeface="Arial"/>
              </a:rPr>
              <a:t> for attention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Underlined with </a:t>
            </a:r>
            <a:r>
              <a:rPr b="1" sz="1000">
                <a:solidFill>
                  <a:srgbClr val="E0E0E0"/>
                </a:solidFill>
                <a:latin typeface="Arial"/>
              </a:rPr>
              <a:t>bold inside</a:t>
            </a:r>
            <a:r>
              <a:rPr sz="1000">
                <a:solidFill>
                  <a:srgbClr val="E0E0E0"/>
                </a:solidFill>
                <a:latin typeface="Arial"/>
              </a:rPr>
              <a:t> for citations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with formatting</a:t>
            </a:r>
            <a:r>
              <a:rPr sz="1000">
                <a:solidFill>
                  <a:srgbClr val="E0E0E0"/>
                </a:solidFill>
                <a:latin typeface="Arial"/>
              </a:rPr>
              <a:t> (note: formatting preserved where possible)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0025" y="3852862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Real-World Examples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00025" y="4157662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</a:t>
            </a:r>
            <a:r>
              <a:rPr sz="800">
                <a:solidFill>
                  <a:srgbClr val="FFFFFF"/>
                </a:solidFill>
                <a:latin typeface="Courier New"/>
              </a:rPr>
              <a:t>SlideGenerator</a:t>
            </a:r>
            <a:r>
              <a:rPr sz="1000">
                <a:solidFill>
                  <a:srgbClr val="E0E0E0"/>
                </a:solidFill>
                <a:latin typeface="Arial"/>
              </a:rPr>
              <a:t> class provides a </a:t>
            </a:r>
            <a:r>
              <a:rPr b="1" sz="1000">
                <a:solidFill>
                  <a:srgbClr val="E0E0E0"/>
                </a:solidFill>
                <a:latin typeface="Arial"/>
              </a:rPr>
              <a:t>powerful API</a:t>
            </a:r>
            <a:r>
              <a:rPr sz="1000">
                <a:solidFill>
                  <a:srgbClr val="E0E0E0"/>
                </a:solidFill>
                <a:latin typeface="Arial"/>
              </a:rPr>
              <a:t> for converting </a:t>
            </a:r>
            <a:r>
              <a:rPr i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professional presentations</a:t>
            </a:r>
            <a:r>
              <a:rPr sz="1000">
                <a:solidFill>
                  <a:srgbClr val="E0E0E0"/>
                </a:solidFill>
                <a:latin typeface="Arial"/>
              </a:rPr>
              <a:t> with </a:t>
            </a:r>
            <a:r>
              <a:rPr u="sng" sz="1000">
                <a:solidFill>
                  <a:srgbClr val="E0E0E0"/>
                </a:solidFill>
                <a:latin typeface="Arial"/>
              </a:rPr>
              <a:t>full formatting support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0025" y="4395787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Call </a:t>
            </a:r>
            <a:r>
              <a:rPr sz="800">
                <a:solidFill>
                  <a:srgbClr val="FFFFFF"/>
                </a:solidFill>
                <a:latin typeface="Courier New"/>
              </a:rPr>
              <a:t>generator.generate(markdown, "output.pptx")</a:t>
            </a:r>
            <a:r>
              <a:rPr sz="1000">
                <a:solidFill>
                  <a:srgbClr val="E0E0E0"/>
                </a:solidFill>
                <a:latin typeface="Arial"/>
              </a:rPr>
              <a:t> where </a:t>
            </a:r>
            <a:r>
              <a:rPr b="1" sz="1000">
                <a:solidFill>
                  <a:srgbClr val="E0E0E0"/>
                </a:solidFill>
                <a:latin typeface="Arial"/>
              </a:rPr>
              <a:t>markdown</a:t>
            </a:r>
            <a:r>
              <a:rPr sz="1000">
                <a:solidFill>
                  <a:srgbClr val="E0E0E0"/>
                </a:solidFill>
                <a:latin typeface="Arial"/>
              </a:rPr>
              <a:t> is your source and </a:t>
            </a:r>
            <a:r>
              <a:rPr b="1" sz="1000">
                <a:solidFill>
                  <a:srgbClr val="FFCC00"/>
                </a:solidFill>
                <a:latin typeface="Arial"/>
              </a:rPr>
              <a:t>output.pptx</a:t>
            </a:r>
            <a:r>
              <a:rPr sz="1000">
                <a:solidFill>
                  <a:srgbClr val="E0E0E0"/>
                </a:solidFill>
                <a:latin typeface="Arial"/>
              </a:rPr>
              <a:t> is the </a:t>
            </a:r>
            <a:r>
              <a:rPr u="sng" sz="1000">
                <a:solidFill>
                  <a:srgbClr val="E0E0E0"/>
                </a:solidFill>
                <a:latin typeface="Arial"/>
              </a:rPr>
              <a:t>final result</a:t>
            </a:r>
            <a:r>
              <a:rPr sz="1000">
                <a:solidFill>
                  <a:srgbClr val="E0E0E0"/>
                </a:solidFill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7025" cy="286702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34385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7649" y="3695699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47649" y="3695699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619625" y="3457575"/>
            <a:ext cx="4524374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619625" y="3714750"/>
            <a:ext cx="4524374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3809999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581649" y="638175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649" y="542925"/>
            <a:ext cx="2857500" cy="28575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619625" y="542925"/>
            <a:ext cx="94297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619625" y="542925"/>
          <a:ext cx="1026794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2947"/>
                <a:gridCol w="303847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581649" y="561974"/>
            <a:ext cx="3562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581649" y="819149"/>
            <a:ext cx="3562349" cy="342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47649" y="542925"/>
            <a:ext cx="889635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7649" y="800100"/>
            <a:ext cx="1828800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47649" y="800100"/>
          <a:ext cx="2001201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8677"/>
                <a:gridCol w="513397"/>
                <a:gridCol w="63912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171700" y="561974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100" b="1">
                <a:solidFill>
                  <a:srgbClr val="E0E0E0"/>
                </a:solidFill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71700" y="819149"/>
            <a:ext cx="69723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5191125" cy="16287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847724"/>
          <a:ext cx="5699759" cy="157162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93507"/>
                <a:gridCol w="880110"/>
                <a:gridCol w="1613535"/>
                <a:gridCol w="1812607"/>
              </a:tblGrid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432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476499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781300"/>
            <a:ext cx="1800225" cy="1333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781300"/>
          <a:ext cx="1969769" cy="128587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71487"/>
                <a:gridCol w="377190"/>
                <a:gridCol w="534352"/>
                <a:gridCol w="586740"/>
              </a:tblGrid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b="1" sz="800">
                          <a:solidFill>
                            <a:srgbClr val="FFFFFF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1468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sz="800">
                          <a:solidFill>
                            <a:srgbClr val="FFFFFF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1148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b="1" sz="1000">
                <a:solidFill>
                  <a:srgbClr val="E0E0E0"/>
                </a:solidFill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343400"/>
            <a:ext cx="8943975" cy="541972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HTML auto-width</a:t>
            </a:r>
            <a:r>
              <a:rPr sz="1000">
                <a:solidFill>
                  <a:srgbClr val="E0E0E0"/>
                </a:solidFill>
                <a:latin typeface="Arial"/>
              </a:rPr>
              <a:t>: Columns sized by content, not equal distribution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Theme-aware borders</a:t>
            </a:r>
            <a:r>
              <a:rPr sz="1000">
                <a:solidFill>
                  <a:srgbClr val="E0E0E0"/>
                </a:solidFill>
                <a:latin typeface="Arial"/>
              </a:rPr>
              <a:t>: Dark theme uses light borders, default uses dark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1000">
                <a:solidFill>
                  <a:srgbClr val="E0E0E0"/>
                </a:solidFill>
                <a:latin typeface="Arial"/>
              </a:rPr>
              <a:t>✅ </a:t>
            </a:r>
            <a:r>
              <a:rPr b="1" sz="1000">
                <a:solidFill>
                  <a:srgbClr val="E0E0E0"/>
                </a:solidFill>
                <a:latin typeface="Arial"/>
              </a:rPr>
              <a:t>Native PowerPoint tables</a:t>
            </a:r>
            <a:r>
              <a:rPr sz="1000">
                <a:solidFill>
                  <a:srgbClr val="E0E0E0"/>
                </a:solidFill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background</a:t>
            </a:r>
            <a:r>
              <a:rPr sz="1000">
                <a:solidFill>
                  <a:srgbClr val="E0E0E0"/>
                </a:solidFill>
                <a:latin typeface="Arial"/>
              </a:rPr>
              <a:t> with dark text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Black borders</a:t>
            </a:r>
            <a:r>
              <a:rPr sz="1000">
                <a:solidFill>
                  <a:srgbClr val="E0E0E0"/>
                </a:solidFill>
                <a:latin typeface="Arial"/>
              </a:rPr>
              <a:t> on tables for clear definition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Professional color scheme</a:t>
            </a:r>
            <a:r>
              <a:rPr sz="1000">
                <a:solidFill>
                  <a:srgbClr val="E0E0E0"/>
                </a:solidFill>
                <a:latin typeface="Arial"/>
              </a:rPr>
              <a:t> suitable for business presentations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High contrast</a:t>
            </a:r>
            <a:r>
              <a:rPr sz="1000">
                <a:solidFill>
                  <a:srgbClr val="E0E0E0"/>
                </a:solidFill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43065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35454"/>
            <a:ext cx="8943975" cy="67818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Dark background</a:t>
            </a:r>
            <a:r>
              <a:rPr sz="1000">
                <a:solidFill>
                  <a:srgbClr val="E0E0E0"/>
                </a:solidFill>
                <a:latin typeface="Arial"/>
              </a:rPr>
              <a:t> (#1a1a1a) for modern appearance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Light gray borders</a:t>
            </a:r>
            <a:r>
              <a:rPr sz="1000">
                <a:solidFill>
                  <a:srgbClr val="E0E0E0"/>
                </a:solidFill>
                <a:latin typeface="Arial"/>
              </a:rPr>
              <a:t> (#e0e0e0) for visibility on dark background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White text</a:t>
            </a:r>
            <a:r>
              <a:rPr sz="1000">
                <a:solidFill>
                  <a:srgbClr val="E0E0E0"/>
                </a:solidFill>
                <a:latin typeface="Arial"/>
              </a:rPr>
              <a:t> for optimal contrast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Contemporary design</a:t>
            </a:r>
            <a:r>
              <a:rPr sz="1000">
                <a:solidFill>
                  <a:srgbClr val="E0E0E0"/>
                </a:solidFill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def fibonacci(n):     if n &lt;= 1:         return n     return fibonacci(n-1) + fibonacci(n-2) # Generate sequence for i in range(10):     result = fibonacci(i)     print(f"F({i}) = {result}")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2552700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857500"/>
            <a:ext cx="8943975" cy="1838324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async function fetchUserData(userId) {     try {         const response = await fetch(`/api/users/${userId}`);         return await response.json();     } catch (error) {         console.error('Failed to fetch user data:', error);         throw error;     } } 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456247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143125"/>
          </a:xfrm>
          <a:prstGeom prst="rect">
            <a:avLst/>
          </a:prstGeom>
          <a:solidFill>
            <a:srgbClr val="2D2D2D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200">
                <a:solidFill>
                  <a:srgbClr val="FFFFFF"/>
                </a:solidFill>
                <a:latin typeface="Courier New"/>
              </a:rPr>
              <a:t>-- Complex query with joins and aggregation SELECT      u.username,     COUNT(p.id) as post_count,     AVG(p.rating) as avg_rating FROM users u LEFT JOIN posts p ON u.id = p.user_id WHERE u.created_at &gt;= '2024-01-01' GROUP BY u.id, u.username HAVING COUNT(p.id) &gt; 5 ORDER BY avg_rating DESC;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47724"/>
            <a:ext cx="8943975" cy="96011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Primary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Full markdown support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Secondary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Inline styling within lists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i="1" sz="1000">
                <a:solidFill>
                  <a:srgbClr val="E0E0E0"/>
                </a:solidFill>
                <a:latin typeface="Arial"/>
              </a:rPr>
              <a:t>Nested items</a:t>
            </a:r>
            <a:r>
              <a:rPr sz="1000">
                <a:solidFill>
                  <a:srgbClr val="E0E0E0"/>
                </a:solidFill>
                <a:latin typeface="Arial"/>
              </a:rPr>
              <a:t> with proper indentation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sz="800">
                <a:solidFill>
                  <a:srgbClr val="FFFFFF"/>
                </a:solidFill>
                <a:latin typeface="Courier New"/>
              </a:rPr>
              <a:t>Code elements</a:t>
            </a:r>
            <a:r>
              <a:rPr sz="1000">
                <a:solidFill>
                  <a:srgbClr val="E0E0E0"/>
                </a:solidFill>
                <a:latin typeface="Arial"/>
              </a:rPr>
              <a:t> in list items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FFCC00"/>
                </a:solidFill>
                <a:latin typeface="Arial"/>
              </a:rPr>
              <a:t>Highlighted content</a:t>
            </a:r>
            <a:r>
              <a:rPr sz="1000">
                <a:solidFill>
                  <a:srgbClr val="E0E0E0"/>
                </a:solidFill>
                <a:latin typeface="Arial"/>
              </a:rPr>
              <a:t> for emphasis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• </a:t>
            </a:r>
            <a:r>
              <a:rPr b="1" sz="1000">
                <a:solidFill>
                  <a:srgbClr val="E0E0E0"/>
                </a:solidFill>
                <a:latin typeface="Arial"/>
              </a:rPr>
              <a:t>Tertiary feature</a:t>
            </a:r>
            <a:r>
              <a:rPr sz="1000">
                <a:solidFill>
                  <a:srgbClr val="E0E0E0"/>
                </a:solidFill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712595"/>
            <a:ext cx="8943975" cy="30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300" b="1">
                <a:solidFill>
                  <a:srgbClr val="E0E0E0"/>
                </a:solidFill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017394"/>
            <a:ext cx="8943975" cy="178689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b="1" sz="1000">
                <a:solidFill>
                  <a:srgbClr val="E0E0E0"/>
                </a:solidFill>
                <a:latin typeface="Arial"/>
              </a:rPr>
              <a:t>Setup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Install dependencies with </a:t>
            </a:r>
            <a:r>
              <a:rPr sz="800">
                <a:solidFill>
                  <a:srgbClr val="FFFFFF"/>
                </a:solidFill>
                <a:latin typeface="Courier New"/>
              </a:rPr>
              <a:t>pip install -r requirements.txt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Configure environment variables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Initialize database schema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b="1" sz="1000">
                <a:solidFill>
                  <a:srgbClr val="E0E0E0"/>
                </a:solidFill>
                <a:latin typeface="Arial"/>
              </a:rPr>
              <a:t>Development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Write </a:t>
            </a:r>
            <a:r>
              <a:rPr b="1" sz="1000">
                <a:solidFill>
                  <a:srgbClr val="FFCC00"/>
                </a:solidFill>
                <a:latin typeface="Arial"/>
              </a:rPr>
              <a:t>clean, maintainable code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Add comprehensive </a:t>
            </a:r>
            <a:r>
              <a:rPr i="1" sz="1000">
                <a:solidFill>
                  <a:srgbClr val="E0E0E0"/>
                </a:solidFill>
                <a:latin typeface="Arial"/>
              </a:rPr>
              <a:t>unit tests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Document </a:t>
            </a:r>
            <a:r>
              <a:rPr b="1" sz="1000">
                <a:solidFill>
                  <a:srgbClr val="E0E0E0"/>
                </a:solidFill>
                <a:latin typeface="Arial"/>
              </a:rPr>
              <a:t>public APIs</a:t>
            </a:r>
          </a:p>
          <a:p>
            <a:pPr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b="1" sz="1000">
                <a:solidFill>
                  <a:srgbClr val="E0E0E0"/>
                </a:solidFill>
                <a:latin typeface="Arial"/>
              </a:rPr>
              <a:t>Deployment Phase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1. </a:t>
            </a:r>
            <a:r>
              <a:rPr sz="1000">
                <a:solidFill>
                  <a:srgbClr val="E0E0E0"/>
                </a:solidFill>
                <a:latin typeface="Arial"/>
              </a:rPr>
              <a:t>Run </a:t>
            </a:r>
            <a:r>
              <a:rPr sz="800">
                <a:solidFill>
                  <a:srgbClr val="FFFFFF"/>
                </a:solidFill>
                <a:latin typeface="Courier New"/>
              </a:rPr>
              <a:t>pytest</a:t>
            </a:r>
            <a:r>
              <a:rPr sz="1000">
                <a:solidFill>
                  <a:srgbClr val="E0E0E0"/>
                </a:solidFill>
                <a:latin typeface="Arial"/>
              </a:rPr>
              <a:t> for quality assurance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2. </a:t>
            </a:r>
            <a:r>
              <a:rPr sz="1000">
                <a:solidFill>
                  <a:srgbClr val="E0E0E0"/>
                </a:solidFill>
                <a:latin typeface="Arial"/>
              </a:rPr>
              <a:t>Deploy to </a:t>
            </a:r>
            <a:r>
              <a:rPr b="1" sz="1000">
                <a:solidFill>
                  <a:srgbClr val="FFCC00"/>
                </a:solidFill>
                <a:latin typeface="Arial"/>
              </a:rPr>
              <a:t>production environment</a:t>
            </a:r>
          </a:p>
          <a:p>
            <a:pPr lvl="1" algn="l"/>
            <a:r>
              <a:rPr sz="1000">
                <a:solidFill>
                  <a:srgbClr val="E0E0E0"/>
                </a:solidFill>
                <a:latin typeface="Arial"/>
              </a:rPr>
              <a:t>3. </a:t>
            </a:r>
            <a:r>
              <a:rPr sz="1000">
                <a:solidFill>
                  <a:srgbClr val="E0E0E0"/>
                </a:solidFill>
                <a:latin typeface="Arial"/>
              </a:rPr>
              <a:t>Monitor </a:t>
            </a:r>
            <a:r>
              <a:rPr i="1" sz="1000">
                <a:solidFill>
                  <a:srgbClr val="E0E0E0"/>
                </a:solidFill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361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600" b="1">
                <a:solidFill>
                  <a:srgbClr val="E0E0E0"/>
                </a:solidFill>
                <a:latin typeface="Arial"/>
              </a:rPr>
              <a:t>⚠️ Admonition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542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00">
                <a:solidFill>
                  <a:srgbClr val="E0E0E0"/>
                </a:solidFill>
                <a:latin typeface="Arial"/>
              </a:rPr>
              <a:t>Below are examples of every admonition style currently supported by the slide generator:</a:t>
            </a:r>
          </a:p>
        </p:txBody>
      </p:sp>
      <p:sp>
        <p:nvSpPr>
          <p:cNvPr id="4" name="Rectangle 3"/>
          <p:cNvSpPr/>
          <p:nvPr/>
        </p:nvSpPr>
        <p:spPr>
          <a:xfrm>
            <a:off x="200025" y="733424"/>
            <a:ext cx="137160" cy="466724"/>
          </a:xfrm>
          <a:prstGeom prst="rect">
            <a:avLst/>
          </a:prstGeom>
          <a:solidFill>
            <a:srgbClr val="42A5F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37185" y="733424"/>
            <a:ext cx="8606790" cy="466724"/>
          </a:xfrm>
          <a:prstGeom prst="rect">
            <a:avLst/>
          </a:prstGeom>
          <a:solidFill>
            <a:srgbClr val="37474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42A5F5"/>
                </a:solidFill>
              </a:defRPr>
            </a:pPr>
            <a:r>
              <a:t>📌 Note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This is a friendly note.</a:t>
            </a:r>
          </a:p>
        </p:txBody>
      </p:sp>
      <p:sp>
        <p:nvSpPr>
          <p:cNvPr id="6" name="Rectangle 5"/>
          <p:cNvSpPr/>
          <p:nvPr/>
        </p:nvSpPr>
        <p:spPr>
          <a:xfrm>
            <a:off x="200025" y="1304925"/>
            <a:ext cx="137160" cy="466724"/>
          </a:xfrm>
          <a:prstGeom prst="rect">
            <a:avLst/>
          </a:prstGeom>
          <a:solidFill>
            <a:srgbClr val="29B6F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337185" y="1304925"/>
            <a:ext cx="8606790" cy="466724"/>
          </a:xfrm>
          <a:prstGeom prst="rect">
            <a:avLst/>
          </a:prstGeom>
          <a:solidFill>
            <a:srgbClr val="35525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29B6F6"/>
                </a:solidFill>
              </a:defRPr>
            </a:pPr>
            <a:r>
              <a:t>ℹ️ Information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Additional information for the reader.</a:t>
            </a:r>
          </a:p>
        </p:txBody>
      </p:sp>
      <p:sp>
        <p:nvSpPr>
          <p:cNvPr id="8" name="Rectangle 7"/>
          <p:cNvSpPr/>
          <p:nvPr/>
        </p:nvSpPr>
        <p:spPr>
          <a:xfrm>
            <a:off x="200025" y="1876424"/>
            <a:ext cx="137160" cy="466724"/>
          </a:xfrm>
          <a:prstGeom prst="rect">
            <a:avLst/>
          </a:prstGeom>
          <a:solidFill>
            <a:srgbClr val="66BB6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37185" y="1876424"/>
            <a:ext cx="8606790" cy="466724"/>
          </a:xfrm>
          <a:prstGeom prst="rect">
            <a:avLst/>
          </a:prstGeom>
          <a:solidFill>
            <a:srgbClr val="2E3E2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66BB6A"/>
                </a:solidFill>
              </a:defRPr>
            </a:pPr>
            <a:r>
              <a:t>💡 Tip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Quick pro-tip to speed up your workflow.</a:t>
            </a:r>
          </a:p>
        </p:txBody>
      </p:sp>
      <p:sp>
        <p:nvSpPr>
          <p:cNvPr id="10" name="Rectangle 9"/>
          <p:cNvSpPr/>
          <p:nvPr/>
        </p:nvSpPr>
        <p:spPr>
          <a:xfrm>
            <a:off x="200025" y="24479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337185" y="24479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Watch Out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Something risky here. Proceed with caution when performing this step.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025" y="3019424"/>
            <a:ext cx="137160" cy="466724"/>
          </a:xfrm>
          <a:prstGeom prst="rect">
            <a:avLst/>
          </a:prstGeom>
          <a:solidFill>
            <a:srgbClr val="FFA72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337185" y="3019424"/>
            <a:ext cx="8606790" cy="466724"/>
          </a:xfrm>
          <a:prstGeom prst="rect">
            <a:avLst/>
          </a:prstGeom>
          <a:solidFill>
            <a:srgbClr val="4A3D1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A726"/>
                </a:solidFill>
              </a:defRPr>
            </a:pPr>
            <a:r>
              <a:t>⚠️ Caution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Be careful — this operation cannot be undone.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00025" y="35909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337185" y="35909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🚫 Danger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Serious danger ahead. Backup your data first!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25" y="4162424"/>
            <a:ext cx="137160" cy="466724"/>
          </a:xfrm>
          <a:prstGeom prst="rect">
            <a:avLst/>
          </a:prstGeom>
          <a:solidFill>
            <a:srgbClr val="EF53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337185" y="4162424"/>
            <a:ext cx="8606790" cy="466724"/>
          </a:xfrm>
          <a:prstGeom prst="rect">
            <a:avLst/>
          </a:prstGeom>
          <a:solidFill>
            <a:srgbClr val="4C262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EF5350"/>
                </a:solidFill>
              </a:defRPr>
            </a:pPr>
            <a:r>
              <a:t>❌ Error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The system encountered a fatal error.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A1A1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200025" y="180975"/>
            <a:ext cx="137160" cy="466724"/>
          </a:xfrm>
          <a:prstGeom prst="rect">
            <a:avLst/>
          </a:prstGeom>
          <a:solidFill>
            <a:srgbClr val="FFB3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337185" y="180975"/>
            <a:ext cx="8606790" cy="466724"/>
          </a:xfrm>
          <a:prstGeom prst="rect">
            <a:avLst/>
          </a:prstGeom>
          <a:solidFill>
            <a:srgbClr val="4A3F1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45720" rIns="45720" tIns="18288" bIns="18288"/>
          <a:lstStyle/>
          <a:p>
            <a:pPr algn="l">
              <a:defRPr b="1" sz="1000">
                <a:solidFill>
                  <a:srgbClr val="FFB300"/>
                </a:solidFill>
              </a:defRPr>
            </a:pPr>
            <a:r>
              <a:t>👀 Attention</a:t>
            </a:r>
          </a:p>
          <a:p>
            <a:pPr algn="l">
              <a:defRPr sz="1000">
                <a:solidFill>
                  <a:srgbClr val="E0E0E0"/>
                </a:solidFill>
              </a:defRPr>
            </a:pPr>
            <a:r>
              <a:t>Eye-catching message for important updates.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