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Business Analytics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Q4 2024 Performance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Prepared by:</a:t>
            </a:r>
            <a:r>
              <a:rPr sz="1000">
                <a:solidFill>
                  <a:srgbClr val="E0E0E0"/>
                </a:solidFill>
                <a:latin typeface="Arial"/>
              </a:rPr>
              <a:t> Data Science Team</a:t>
            </a:r>
            <a:r>
              <a:rPr sz="1000">
                <a:solidFill>
                  <a:srgbClr val="E0E0E0"/>
                </a:solidFill>
              </a:rPr>
              <a:t>
</a:t>
            </a:r>
            <a:r>
              <a:rPr sz="1000">
                <a:solidFill>
                  <a:srgbClr val="E0E0E0"/>
                </a:solidFill>
                <a:latin typeface="Arial"/>
              </a:rPr>
              <a:t> </a:t>
            </a:r>
            <a:r>
              <a:rPr b="1" sz="1000">
                <a:solidFill>
                  <a:srgbClr val="E0E0E0"/>
                </a:solidFill>
                <a:latin typeface="Arial"/>
              </a:rPr>
              <a:t>Date:</a:t>
            </a:r>
            <a:r>
              <a:rPr sz="1000">
                <a:solidFill>
                  <a:srgbClr val="E0E0E0"/>
                </a:solidFill>
                <a:latin typeface="Arial"/>
              </a:rPr>
              <a:t> December 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90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presentation covers our quarterly performance metrics, growth trends, and customer insights.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market_share_aa9a6e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6115050" cy="5886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Product Performance: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0957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Product A maintains market leadership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Product B shows strong competitive position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Products C &amp; D have equal market share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Total market coverage: 100%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Financial Projections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Revenue Growth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Our revenue follows the exponential growth model:</a:t>
            </a:r>
          </a:p>
        </p:txBody>
      </p:sp>
      <p:pic>
        <p:nvPicPr>
          <p:cNvPr id="5" name="Picture 4" descr="524a9665fcdd58ea82d9909bfe332ac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09649"/>
            <a:ext cx="7467599" cy="22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025" y="1381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Where: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6097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= Initial revenue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= Growth rate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= Time period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215169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Projected Revenue for 2025: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380297"/>
            <a:ext cx="8943975" cy="3333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Given our current growth rate of $r = 0.15$, we project:</a:t>
            </a:r>
          </a:p>
        </p:txBody>
      </p:sp>
      <p:pic>
        <p:nvPicPr>
          <p:cNvPr id="10" name="Picture 9" descr="904c99370223c649f851f741c527d08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86025"/>
            <a:ext cx="7467599" cy="228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0025" y="30184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represents a </a:t>
            </a:r>
            <a:r>
              <a:rPr b="1" sz="1000">
                <a:solidFill>
                  <a:srgbClr val="E0E0E0"/>
                </a:solidFill>
                <a:latin typeface="Arial"/>
              </a:rPr>
              <a:t>504% increase</a:t>
            </a:r>
            <a:r>
              <a:rPr sz="1000">
                <a:solidFill>
                  <a:srgbClr val="E0E0E0"/>
                </a:solidFill>
                <a:latin typeface="Arial"/>
              </a:rPr>
              <a:t> from our current baseline.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Investment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Portfolio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1828800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009059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2606"/>
                <a:gridCol w="525430"/>
                <a:gridCol w="515771"/>
                <a:gridCol w="475252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Asset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Weight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Return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Risk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Stocks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8.5%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15.2%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4.2%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6.8%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REITs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6.8%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12.1%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1907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Risk Assessment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5050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portfolio risk can be calculated using:</a:t>
            </a:r>
          </a:p>
        </p:txBody>
      </p:sp>
      <p:pic>
        <p:nvPicPr>
          <p:cNvPr id="8" name="Picture 7" descr="2353710bf12b86bd71ec7ae2d8f709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8425"/>
            <a:ext cx="7467599" cy="60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0025" y="3409950"/>
            <a:ext cx="8943975" cy="3333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Current Portfolio Risk:</a:t>
            </a:r>
            <a:r>
              <a:rPr sz="1000">
                <a:solidFill>
                  <a:srgbClr val="E0E0E0"/>
                </a:solidFill>
                <a:latin typeface="Arial"/>
              </a:rPr>
              <a:t> $\sigma_p = 12.3\%$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Key Takeaways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Summary of Results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176783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E0E0E0"/>
                </a:solidFill>
                <a:latin typeface="Arial"/>
              </a:rPr>
              <a:t>Strong Financial Performance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Q4 sales exceeded targets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Consistent growth trajectory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Positive customer feedback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b="1" sz="1000">
                <a:solidFill>
                  <a:srgbClr val="E0E0E0"/>
                </a:solidFill>
                <a:latin typeface="Arial"/>
              </a:rPr>
              <a:t>Market Position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Leading market share in Product A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Balanced portfolio across regions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High customer satisfaction scores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b="1" sz="1000">
                <a:solidFill>
                  <a:srgbClr val="E0E0E0"/>
                </a:solidFill>
                <a:latin typeface="Arial"/>
              </a:rPr>
              <a:t>Future Outlook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Projected 504% revenue growth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Low portfolio risk (12.3%)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Continued expansion opportunities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52984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Next Steps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4416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Expand into West region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Invest in Product B development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Maintain customer satisfaction initiatives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Quarterly Sales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Our sales team has shown consistent growth throughout the year:</a:t>
            </a:r>
          </a:p>
        </p:txBody>
      </p:sp>
      <p:pic>
        <p:nvPicPr>
          <p:cNvPr id="4" name="Picture 3" descr="sales_chart_e830bb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611505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Insights: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0957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Q4 achieved highest sales at $200K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67% growth from Q1 to Q4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Exceeded annual target by 15%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Monthly Growth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growth trajectory shows strong momentum:</a:t>
            </a:r>
          </a:p>
        </p:txBody>
      </p:sp>
      <p:pic>
        <p:nvPicPr>
          <p:cNvPr id="4" name="Picture 3" descr="growth_trend_e54b84e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611505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Growth Highlights: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0957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Consistent month-over-month improvement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Peak growth of 18.4% in June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Average monthly growth: 11.3%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Customer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Satisfaction vs Loyalty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ustomer_scatter_f00615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611505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Regional Performance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95299"/>
            <a:ext cx="244792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0025" y="495299"/>
          <a:ext cx="2691897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06"/>
                <a:gridCol w="725485"/>
                <a:gridCol w="771978"/>
                <a:gridCol w="66122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Customers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Satisfaction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Retention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North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1250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8.7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94%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South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980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8.2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89%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East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1100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8.5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91%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West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750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7.9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86%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0025" y="2124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Findings: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3526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Strong correlation between satisfaction and loyalty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North region leads in customer retention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West region shows highest growth potential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Market Share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Product Portfolio Performance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