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Welcome to the </a:t>
            </a:r>
            <a:r>
              <a:rPr b="1" sz="1000">
                <a:latin typeface="Arial"/>
              </a:rPr>
              <a:t>comprehensive demonstration</a:t>
            </a:r>
            <a:r>
              <a:rPr sz="1000">
                <a:latin typeface="Arial"/>
              </a:rPr>
              <a:t> of the </a:t>
            </a:r>
            <a:r>
              <a:rPr i="1" sz="1000">
                <a:latin typeface="Arial"/>
              </a:rPr>
              <a:t>Slide Generator</a:t>
            </a:r>
            <a:r>
              <a:rPr sz="10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400670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Content completeness</a:t>
            </a:r>
            <a:r>
              <a:rPr sz="10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No overlaps</a:t>
            </a:r>
            <a:r>
              <a:rPr sz="10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Boundary compliance</a:t>
            </a:r>
            <a:r>
              <a:rPr sz="10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Format consistency</a:t>
            </a:r>
            <a:r>
              <a:rPr sz="10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 adherence</a:t>
            </a:r>
            <a:r>
              <a:rPr sz="10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Columns distributed equally regardless of content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Before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latin typeface="Arial"/>
              </a:rPr>
              <a:t> due to equal distribution
</a:t>
            </a:r>
            <a:r>
              <a:rPr b="1" sz="1000">
                <a:latin typeface="Arial"/>
              </a:rPr>
              <a:t>After</a:t>
            </a:r>
            <a:r>
              <a:rPr sz="10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Problem</a:t>
            </a:r>
            <a:r>
              <a:rPr sz="1000">
                <a:latin typeface="Arial"/>
              </a:rPr>
              <a:t>: Black borders invisible on dark background
</a:t>
            </a:r>
            <a:r>
              <a:rPr b="1" sz="1000">
                <a:latin typeface="Arial"/>
              </a:rPr>
              <a:t>Solution</a:t>
            </a:r>
            <a:r>
              <a:rPr sz="10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Dark Theme</a:t>
            </a:r>
            <a:r>
              <a:rPr sz="1000"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latin typeface="Arial"/>
              </a:rPr>
              <a:t>) for visibility
</a:t>
            </a:r>
            <a:r>
              <a:rPr b="1" sz="1000">
                <a:latin typeface="Arial"/>
              </a:rPr>
              <a:t>Default Theme</a:t>
            </a:r>
            <a:r>
              <a:rPr sz="1000"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2638796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24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575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99.8% formatting accuracy</a:t>
            </a:r>
            <a:r>
              <a:rPr sz="10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Zero overlaps</a:t>
            </a:r>
            <a:r>
              <a:rPr sz="10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100% boundary compliance</a:t>
            </a:r>
            <a:r>
              <a:rPr sz="10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Perfect theme consistency</a:t>
            </a:r>
            <a:r>
              <a:rPr sz="10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Complete inline styling</a:t>
            </a:r>
            <a:r>
              <a:rPr sz="10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table rendering</a:t>
            </a:r>
            <a:r>
              <a:rPr sz="10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Professional code blocks</a:t>
            </a:r>
            <a:r>
              <a:rPr sz="10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Intelligent pagination</a:t>
            </a:r>
            <a:r>
              <a:rPr sz="10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 support</a:t>
            </a:r>
            <a:r>
              <a:rPr sz="10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Quality assurance</a:t>
            </a:r>
            <a:r>
              <a:rPr sz="10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14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This slide generator is </a:t>
            </a:r>
            <a:r>
              <a:rPr b="1" sz="1000">
                <a:latin typeface="Arial"/>
              </a:rPr>
              <a:t>production-ready</a:t>
            </a:r>
            <a:r>
              <a:rPr sz="10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52675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🚀 </a:t>
            </a:r>
            <a:r>
              <a:rPr b="1" sz="1000">
                <a:latin typeface="Arial"/>
              </a:rPr>
              <a:t>High performance</a:t>
            </a:r>
            <a:r>
              <a:rPr sz="10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🎯 </a:t>
            </a:r>
            <a:r>
              <a:rPr b="1" sz="1000">
                <a:latin typeface="Arial"/>
              </a:rPr>
              <a:t>Pixel-perfect accuracy</a:t>
            </a:r>
            <a:r>
              <a:rPr sz="10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🎨 </a:t>
            </a:r>
            <a:r>
              <a:rPr b="1" sz="1000">
                <a:latin typeface="Arial"/>
              </a:rPr>
              <a:t>Professional themes</a:t>
            </a:r>
            <a:r>
              <a:rPr sz="10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🔧 </a:t>
            </a:r>
            <a:r>
              <a:rPr b="1" sz="1000">
                <a:latin typeface="Arial"/>
              </a:rPr>
              <a:t>Robust architecture</a:t>
            </a:r>
            <a:r>
              <a:rPr sz="10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Extensive testing</a:t>
            </a:r>
            <a:r>
              <a:rPr sz="10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Thank you</a:t>
            </a:r>
            <a:r>
              <a:rPr sz="1000"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71575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181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514725"/>
            <a:ext cx="8943975" cy="6667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Themes</a:t>
            </a:r>
            <a:r>
              <a:rPr sz="1000"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Debug mode</a:t>
            </a:r>
            <a:r>
              <a:rPr sz="10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Output formats</a:t>
            </a:r>
            <a:r>
              <a:rPr sz="10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Custom styling</a:t>
            </a:r>
            <a:r>
              <a:rPr sz="10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286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End of demonstration</a:t>
            </a:r>
            <a:r>
              <a:rPr sz="1000"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809999" cy="285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57500" cy="2857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575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📋 Project Status 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6225" y="428625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6225" y="428625"/>
          <a:ext cx="1798959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00600" y="180975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✍️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457200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3248024" cy="243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5722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561974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561974"/>
            <a:ext cx="92392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561974"/>
          <a:ext cx="922138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4248"/>
                <a:gridCol w="267890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Bold text</a:t>
            </a:r>
            <a:r>
              <a:rPr sz="1000">
                <a:latin typeface="Arial"/>
              </a:rPr>
              <a:t> using double asterisks or </a:t>
            </a:r>
            <a:r>
              <a:rPr b="1" sz="1000">
                <a:latin typeface="Arial"/>
              </a:rPr>
              <a:t>double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1000">
                <a:latin typeface="Arial"/>
              </a:rPr>
              <a:t>Italic text</a:t>
            </a:r>
            <a:r>
              <a:rPr sz="1000">
                <a:latin typeface="Arial"/>
              </a:rPr>
              <a:t> using single asterisks or </a:t>
            </a:r>
            <a:r>
              <a:rPr i="1" sz="1000">
                <a:latin typeface="Arial"/>
              </a:rPr>
              <a:t>single underscores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62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1000">
                <a:latin typeface="Arial"/>
              </a:rPr>
              <a:t>Underlined text</a:t>
            </a:r>
            <a:r>
              <a:rPr sz="1000">
                <a:latin typeface="Arial"/>
              </a:rPr>
              <a:t> using double plus signs for </a:t>
            </a:r>
            <a:r>
              <a:rPr u="sng" sz="1000">
                <a:latin typeface="Arial"/>
              </a:rPr>
              <a:t>emphasis or citations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66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390774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Bold with </a:t>
            </a:r>
            <a:r>
              <a:rPr b="1" i="1" sz="1000">
                <a:latin typeface="Arial"/>
              </a:rPr>
              <a:t>italic inside</a:t>
            </a:r>
            <a:r>
              <a:rPr b="1"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Italic with </a:t>
            </a:r>
            <a:r>
              <a:rPr i="1" b="1" sz="1000">
                <a:latin typeface="Arial"/>
              </a:rPr>
              <a:t>bold inside</a:t>
            </a:r>
            <a:r>
              <a:rPr i="1" sz="10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Underlined with </a:t>
            </a:r>
            <a:r>
              <a:rPr b="1" sz="1000">
                <a:latin typeface="Arial"/>
              </a:rPr>
              <a:t>bold inside</a:t>
            </a:r>
            <a:r>
              <a:rPr sz="10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5433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latin typeface="Arial"/>
              </a:rPr>
              <a:t> class provides a </a:t>
            </a:r>
            <a:r>
              <a:rPr b="1" sz="1000">
                <a:latin typeface="Arial"/>
              </a:rPr>
              <a:t>powerful API</a:t>
            </a:r>
            <a:r>
              <a:rPr sz="1000">
                <a:latin typeface="Arial"/>
              </a:rPr>
              <a:t> for converting </a:t>
            </a:r>
            <a:r>
              <a:rPr i="1" sz="1000">
                <a:latin typeface="Arial"/>
              </a:rPr>
              <a:t>markdown</a:t>
            </a:r>
            <a:r>
              <a:rPr sz="1000"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latin typeface="Arial"/>
              </a:rPr>
              <a:t> with </a:t>
            </a:r>
            <a:r>
              <a:rPr u="sng" sz="1000">
                <a:latin typeface="Arial"/>
              </a:rPr>
              <a:t>full formatting support</a:t>
            </a:r>
            <a:r>
              <a:rPr sz="10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867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latin typeface="Arial"/>
              </a:rPr>
              <a:t> where </a:t>
            </a:r>
            <a:r>
              <a:rPr b="1" sz="1000">
                <a:latin typeface="Arial"/>
              </a:rPr>
              <a:t>markdown</a:t>
            </a:r>
            <a:r>
              <a:rPr sz="1000"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latin typeface="Arial"/>
              </a:rPr>
              <a:t> is the </a:t>
            </a:r>
            <a:r>
              <a:rPr u="sng" sz="1000">
                <a:latin typeface="Arial"/>
              </a:rPr>
              <a:t>final result</a:t>
            </a:r>
            <a:r>
              <a:rPr sz="10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85825"/>
          <a:ext cx="5146995" cy="1428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14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47974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47974"/>
          <a:ext cx="1770233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814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10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419600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HTML auto-width</a:t>
            </a:r>
            <a:r>
              <a:rPr sz="10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Theme-aware borders</a:t>
            </a:r>
            <a:r>
              <a:rPr sz="10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Native PowerPoint tables</a:t>
            </a:r>
            <a:r>
              <a:rPr sz="10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background</a:t>
            </a:r>
            <a:r>
              <a:rPr sz="10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Black borders</a:t>
            </a:r>
            <a:r>
              <a:rPr sz="10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color scheme</a:t>
            </a:r>
            <a:r>
              <a:rPr sz="10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High contrast</a:t>
            </a:r>
            <a:r>
              <a:rPr sz="10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76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09749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Dark background</a:t>
            </a:r>
            <a:r>
              <a:rPr sz="10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Light gray borders</a:t>
            </a:r>
            <a:r>
              <a:rPr sz="10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White text</a:t>
            </a:r>
            <a:r>
              <a:rPr sz="10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Contemporary design</a:t>
            </a:r>
            <a:r>
              <a:rPr sz="10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8956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228975"/>
            <a:ext cx="8943975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5238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7647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96202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Primary feature</a:t>
            </a:r>
            <a:r>
              <a:rPr sz="10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Secondary feature</a:t>
            </a:r>
            <a:r>
              <a:rPr sz="10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i="1" sz="1000">
                <a:latin typeface="Arial"/>
              </a:rPr>
              <a:t>Nested items</a:t>
            </a:r>
            <a:r>
              <a:rPr sz="10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Tertiary feature</a:t>
            </a:r>
            <a:r>
              <a:rPr sz="10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668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18954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Add comprehensive </a:t>
            </a:r>
            <a:r>
              <a:rPr i="1" sz="10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Document </a:t>
            </a:r>
            <a:r>
              <a:rPr b="1" sz="1000"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sz="1000"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sz="1000"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sz="1000">
                <a:latin typeface="Arial"/>
              </a:rPr>
              <a:t>Monitor </a:t>
            </a:r>
            <a:r>
              <a:rPr i="1" sz="10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4486275" cy="19335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95350"/>
          <a:ext cx="4482106" cy="187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9506"/>
                <a:gridCol w="1485676"/>
                <a:gridCol w="2066924"/>
              </a:tblGrid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7528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81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305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4330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1. </a:t>
            </a:r>
            <a:r>
              <a:rPr b="1" sz="1000">
                <a:latin typeface="Arial"/>
              </a:rPr>
              <a:t>Markdown Input</a:t>
            </a:r>
            <a:r>
              <a:rPr sz="10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2. </a:t>
            </a:r>
            <a:r>
              <a:rPr b="1" sz="1000">
                <a:latin typeface="Arial"/>
              </a:rPr>
              <a:t>HTML Generation</a:t>
            </a:r>
            <a:r>
              <a:rPr sz="10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3. </a:t>
            </a:r>
            <a:r>
              <a:rPr b="1" sz="1000">
                <a:latin typeface="Arial"/>
              </a:rPr>
              <a:t>Browser Layout</a:t>
            </a:r>
            <a:r>
              <a:rPr sz="10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4. </a:t>
            </a:r>
            <a:r>
              <a:rPr b="1" sz="1000">
                <a:latin typeface="Arial"/>
              </a:rPr>
              <a:t>Block Positioning</a:t>
            </a:r>
            <a:r>
              <a:rPr sz="10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5. </a:t>
            </a:r>
            <a:r>
              <a:rPr b="1" sz="1000">
                <a:latin typeface="Arial"/>
              </a:rPr>
              <a:t>PowerPoint Output</a:t>
            </a:r>
            <a:r>
              <a:rPr sz="10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619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95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>
                <a:latin typeface="Arial"/>
              </a:rPr>
              <a:t>The system uses </a:t>
            </a:r>
            <a:r>
              <a:rPr b="1" sz="1000">
                <a:latin typeface="Arial"/>
              </a:rPr>
              <a:t>browser-based measurement</a:t>
            </a:r>
            <a:r>
              <a:rPr sz="10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334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Boundary detection</a:t>
            </a:r>
            <a:r>
              <a:rPr sz="10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Relative positioning</a:t>
            </a:r>
            <a:r>
              <a:rPr sz="10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Overflow prevention</a:t>
            </a:r>
            <a:r>
              <a:rPr sz="10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sz="1000">
                <a:latin typeface="Arial"/>
              </a:rPr>
              <a:t>✅ </a:t>
            </a:r>
            <a:r>
              <a:rPr b="1" sz="1000">
                <a:latin typeface="Arial"/>
              </a:rPr>
              <a:t>Smart breaks</a:t>
            </a:r>
            <a:r>
              <a:rPr sz="10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24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5740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Pixel-perfect positioning</a:t>
            </a:r>
            <a:r>
              <a:rPr sz="10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Consistent spacing</a:t>
            </a:r>
            <a:r>
              <a:rPr sz="10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Professional typography</a:t>
            </a:r>
            <a:r>
              <a:rPr sz="10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000"/>
              <a:t>• </a:t>
            </a:r>
            <a:r>
              <a:rPr b="1" sz="1000">
                <a:latin typeface="Arial"/>
              </a:rPr>
              <a:t>Responsive design</a:t>
            </a:r>
            <a:r>
              <a:rPr sz="10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