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📊 Advanced Business Analytics (1/4)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Quarterly Performance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Presented by: </a:t>
            </a:r>
            <a:r>
              <a:rPr b="1" sz="1000">
                <a:solidFill>
                  <a:srgbClr val="E0E0E0"/>
                </a:solidFill>
                <a:latin typeface="Arial"/>
              </a:rPr>
              <a:t>Analytics Team</a:t>
            </a:r>
            <a:r>
              <a:rPr sz="1000">
                <a:solidFill>
                  <a:srgbClr val="E0E0E0"/>
                </a:solidFill>
              </a:rPr>
              <a:t>
</a:t>
            </a:r>
            <a:r>
              <a:rPr sz="1000">
                <a:solidFill>
                  <a:srgbClr val="E0E0E0"/>
                </a:solidFill>
                <a:latin typeface="Arial"/>
              </a:rPr>
              <a:t> Date: December 2024</a:t>
            </a:r>
            <a:r>
              <a:rPr sz="1000">
                <a:solidFill>
                  <a:srgbClr val="E0E0E0"/>
                </a:solidFill>
              </a:rPr>
              <a:t>
</a:t>
            </a:r>
            <a:r>
              <a:rPr sz="1000">
                <a:solidFill>
                  <a:srgbClr val="E0E0E0"/>
                </a:solidFill>
                <a:latin typeface="Arial"/>
              </a:rPr>
              <a:t> Quarter: Q4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Smart Index Auto-Detection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193357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11890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673424"/>
                <a:gridCol w="673424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2150000.0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3750000.0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i="1" sz="800">
                          <a:solidFill>
                            <a:srgbClr val="FF0000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index</a:t>
            </a:r>
            <a:r>
              <a:rPr sz="1000">
                <a:solidFill>
                  <a:srgbClr val="E0E0E0"/>
                </a:solidFill>
                <a:latin typeface="Arial"/>
              </a:rPr>
              <a:t>: Automatically detected 'Metric' column as meaningful index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String-based highlighting</a:t>
            </a:r>
            <a:r>
              <a:rPr sz="1000">
                <a:solidFill>
                  <a:srgbClr val="E0E0E0"/>
                </a:solidFill>
                <a:latin typeface="Arial"/>
              </a:rPr>
              <a:t>: Reference rows by name, not position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Revenue Q4: </a:t>
            </a:r>
            <a:r>
              <a:rPr b="1" sz="1000">
                <a:solidFill>
                  <a:srgbClr val="009900"/>
                </a:solidFill>
                <a:latin typeface="Arial"/>
              </a:rPr>
              <a:t>green bold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Market Rank Q1: </a:t>
            </a:r>
            <a:r>
              <a:rPr i="1" sz="1000">
                <a:solidFill>
                  <a:srgbClr val="FF0000"/>
                </a:solidFill>
                <a:latin typeface="Arial"/>
              </a:rPr>
              <a:t>red italic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No need to manually set_index() or worry about dropindex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60521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automatic index detection for better user experience.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Growth Trajectory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Monthly Growth Analysis</a:t>
            </a:r>
          </a:p>
        </p:txBody>
      </p:sp>
      <p:pic>
        <p:nvPicPr>
          <p:cNvPr id="4" name="Picture 3" descr="slide_27b543ea_create_growth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57250"/>
            <a:ext cx="5610224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4286250"/>
            <a:ext cx="561022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Monthly growth rate showing accelerating trend throughout the year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44196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Growth Drivers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6767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Product Innovation</a:t>
            </a:r>
            <a:r>
              <a:rPr sz="1000">
                <a:solidFill>
                  <a:srgbClr val="E0E0E0"/>
                </a:solidFill>
                <a:latin typeface="Arial"/>
              </a:rPr>
              <a:t>: 32.0% impact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Market Expansion</a:t>
            </a:r>
            <a:r>
              <a:rPr sz="1000">
                <a:solidFill>
                  <a:srgbClr val="E0E0E0"/>
                </a:solidFill>
                <a:latin typeface="Arial"/>
              </a:rPr>
              <a:t>: 28.0% contribution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Customer Acquisition</a:t>
            </a:r>
            <a:r>
              <a:rPr sz="1000">
                <a:solidFill>
                  <a:srgbClr val="E0E0E0"/>
                </a:solidFill>
                <a:latin typeface="Arial"/>
              </a:rPr>
              <a:t>: 15.0% new customers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i="1" sz="1000">
                <a:solidFill>
                  <a:srgbClr val="009900"/>
                </a:solidFill>
                <a:latin typeface="Arial"/>
              </a:rPr>
              <a:t>Sustained growth expected into next quarter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Comprehensive Overview (1/2)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Performance Metrics</a:t>
            </a:r>
          </a:p>
        </p:txBody>
      </p:sp>
      <p:pic>
        <p:nvPicPr>
          <p:cNvPr id="4" name="Picture 3" descr="slide_89f29345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781050"/>
            <a:ext cx="5334000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49" y="4181474"/>
            <a:ext cx="5334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Performance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49" y="43910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Highlights: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49" y="4600575"/>
            <a:ext cx="8896350" cy="3238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Revenue: $4.05M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Growth: 12.6%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524" y="542925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Quarterly 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4524" y="781050"/>
            <a:ext cx="21145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524" y="781050"/>
          <a:ext cx="231781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617"/>
                <a:gridCol w="451924"/>
                <a:gridCol w="490559"/>
                <a:gridCol w="81871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Quarter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Target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Performance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Good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Fair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24524" y="2409825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Status:</a:t>
            </a:r>
            <a:r>
              <a:rPr sz="1000">
                <a:solidFill>
                  <a:srgbClr val="E0E0E0"/>
                </a:solidFill>
                <a:latin typeface="Arial"/>
              </a:rPr>
              <a:t> </a:t>
            </a:r>
            <a:r>
              <a:rPr b="1" sz="1000">
                <a:solidFill>
                  <a:srgbClr val="009900"/>
                </a:solidFill>
                <a:latin typeface="Arial"/>
              </a:rPr>
              <a:t>On Track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Action Items &amp; Next Steps (●●)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Immediate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Implement growth strategy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Target: 10.0% improvement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6776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Success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47256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Overall growth target: 18.0%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Customer satisfaction: 95.0%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Market share goal: 38%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Inline Formatting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slide tests various inline formatting options: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text</a:t>
            </a:r>
            <a:r>
              <a:rPr sz="1000">
                <a:solidFill>
                  <a:srgbClr val="E0E0E0"/>
                </a:solidFill>
                <a:latin typeface="Arial"/>
              </a:rPr>
              <a:t> and </a:t>
            </a:r>
            <a:r>
              <a:rPr i="1" sz="1000">
                <a:solidFill>
                  <a:srgbClr val="E0E0E0"/>
                </a:solidFill>
                <a:latin typeface="Arial"/>
              </a:rPr>
              <a:t>italic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FF0000"/>
                </a:solidFill>
                <a:latin typeface="Arial"/>
              </a:rPr>
              <a:t>Red text</a:t>
            </a:r>
            <a:r>
              <a:rPr sz="1000">
                <a:solidFill>
                  <a:srgbClr val="E0E0E0"/>
                </a:solidFill>
                <a:latin typeface="Arial"/>
              </a:rPr>
              <a:t> and </a:t>
            </a:r>
            <a:r>
              <a:rPr b="1" sz="1000">
                <a:solidFill>
                  <a:srgbClr val="0066CC"/>
                </a:solidFill>
                <a:latin typeface="Arial"/>
              </a:rPr>
              <a:t>Blue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Regular underline with </a:t>
            </a:r>
            <a:r>
              <a:rPr u="sng" sz="1000">
                <a:solidFill>
                  <a:srgbClr val="E0E0E0"/>
                </a:solidFill>
                <a:latin typeface="Arial"/>
              </a:rPr>
              <a:t>underline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u="wavy" sz="10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E0E0E0"/>
                </a:solidFill>
                <a:latin typeface="Arial"/>
              </a:rPr>
              <a:t>emphasized information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trike="sngStrike" sz="10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E0E0E0"/>
                </a:solidFill>
                <a:latin typeface="Arial"/>
              </a:rPr>
              <a:t> for deleted content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E0E0E0"/>
                </a:solidFill>
                <a:latin typeface="Arial"/>
              </a:rPr>
              <a:t> for important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2212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formatting should render correctly in both HTML and PowerPoint.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Executive Summary (2/4)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Achievements This Quarter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Revenue Growth</a:t>
            </a:r>
            <a:r>
              <a:rPr sz="1000">
                <a:solidFill>
                  <a:srgbClr val="E0E0E0"/>
                </a:solidFill>
                <a:latin typeface="Arial"/>
              </a:rPr>
              <a:t>: 15.2% increase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Market Position</a:t>
            </a:r>
            <a:r>
              <a:rPr sz="1000">
                <a:solidFill>
                  <a:srgbClr val="E0E0E0"/>
                </a:solidFill>
                <a:latin typeface="Arial"/>
              </a:rPr>
              <a:t>: 2nd in industry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Customer Satisfaction</a:t>
            </a:r>
            <a:r>
              <a:rPr sz="1000">
                <a:solidFill>
                  <a:srgbClr val="E0E0E0"/>
                </a:solidFill>
                <a:latin typeface="Arial"/>
              </a:rPr>
              <a:t>: 91.2%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Target Achievement</a:t>
            </a:r>
            <a:r>
              <a:rPr sz="1000">
                <a:solidFill>
                  <a:srgbClr val="E0E0E0"/>
                </a:solidFill>
                <a:latin typeface="Arial"/>
              </a:rPr>
              <a:t>: 108.0%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025" y="1583054"/>
            <a:ext cx="7981949" cy="419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 data-bid="b17"&gt;</a:t>
            </a:r>
            <a:r>
              <a:rPr i="1" sz="1000">
                <a:solidFill>
                  <a:srgbClr val="E0E0E0"/>
                </a:solidFill>
                <a:latin typeface="Arial"/>
              </a:rPr>
              <a:t>TechCorp Solutions</a:t>
            </a:r>
            <a:r>
              <a:rPr sz="1000">
                <a:solidFill>
                  <a:srgbClr val="E0E0E0"/>
                </a:solidFill>
                <a:latin typeface="Arial"/>
              </a:rPr>
              <a:t> continues to lead in innovation and customer satisfaction.</a:t>
            </a:r>
            <a:r>
              <a:rPr sz="1000">
                <a:solidFill>
                  <a:srgbClr val="E0E0E0"/>
                </a:solidFill>
                <a:latin typeface="Arial"/>
              </a:rPr>
              <a:t>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Sales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Our quarterly sales performance shows consistent improvement:</a:t>
            </a:r>
          </a:p>
        </p:txBody>
      </p:sp>
      <p:pic>
        <p:nvPicPr>
          <p:cNvPr id="4" name="Picture 3" descr="slide_89f29345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5381624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4105274"/>
            <a:ext cx="538162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Quarterly sales performance vs targets showing steady improvement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423862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54342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009900"/>
                </a:solidFill>
                <a:latin typeface="Arial"/>
              </a:rPr>
              <a:t>Q4 exceeded targets</a:t>
            </a:r>
            <a:r>
              <a:rPr sz="1000">
                <a:solidFill>
                  <a:srgbClr val="E0E0E0"/>
                </a:solidFill>
                <a:latin typeface="Arial"/>
              </a:rPr>
              <a:t> by 5.6%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Average performance: 87.5%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0066CC"/>
                </a:solidFill>
                <a:latin typeface="Arial"/>
              </a:rPr>
              <a:t>Trend is positive</a:t>
            </a:r>
            <a:r>
              <a:rPr sz="1000">
                <a:solidFill>
                  <a:srgbClr val="E0E0E0"/>
                </a:solidFill>
                <a:latin typeface="Arial"/>
              </a:rPr>
              <a:t> across all quarters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Market 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Our market share remains strong in the competitive landscape:</a:t>
            </a:r>
          </a:p>
        </p:txBody>
      </p:sp>
      <p:pic>
        <p:nvPicPr>
          <p:cNvPr id="4" name="Picture 3" descr="slide_efe173e6_create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3057525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29025"/>
            <a:ext cx="30575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Current market share distribution showing our leadership position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7623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Strategic Advantages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01954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009900"/>
                </a:solidFill>
                <a:latin typeface="Arial"/>
              </a:rPr>
              <a:t>Market Leader</a:t>
            </a:r>
            <a:r>
              <a:rPr sz="1000">
                <a:solidFill>
                  <a:srgbClr val="E0E0E0"/>
                </a:solidFill>
                <a:latin typeface="Arial"/>
              </a:rPr>
              <a:t>: 35% market share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Strong brand recognition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Customer loyalty: 84.7%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Regional Performance Analysis (1/3)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Performance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24789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464912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06"/>
                <a:gridCol w="614898"/>
                <a:gridCol w="544830"/>
                <a:gridCol w="77197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Growth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Satisfaction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North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1200000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12.5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East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1100000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15.2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South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950000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West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Regional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4320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North</a:t>
            </a:r>
            <a:r>
              <a:rPr sz="1000">
                <a:solidFill>
                  <a:srgbClr val="E0E0E0"/>
                </a:solidFill>
                <a:latin typeface="Arial"/>
              </a:rPr>
              <a:t> leads in revenue with $1.20M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East</a:t>
            </a:r>
            <a:r>
              <a:rPr sz="1000">
                <a:solidFill>
                  <a:srgbClr val="E0E0E0"/>
                </a:solidFill>
                <a:latin typeface="Arial"/>
              </a:rPr>
              <a:t> shows highest growth at 15.2%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West region requires attention for growth improvement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(●●○)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Financial Performance with Row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943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3232632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615143"/>
                <a:gridCol w="615143"/>
                <a:gridCol w="615143"/>
                <a:gridCol w="615143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$2.15M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$2.84M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$3.12M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$3.75M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445000.0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512000.0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Row styling</a:t>
            </a:r>
            <a:r>
              <a:rPr sz="1000">
                <a:solidFill>
                  <a:srgbClr val="E0E0E0"/>
                </a:solidFill>
                <a:latin typeface="Arial"/>
              </a:rPr>
              <a:t>: Revenue row (index 0) automatically formatted as </a:t>
            </a:r>
            <a:r>
              <a:rPr sz="1000">
                <a:solidFill>
                  <a:srgbClr val="009900"/>
                </a:solidFill>
                <a:latin typeface="Arial"/>
              </a:rPr>
              <a:t>currency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Clean numeric formatting without conflicts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Green styling applied to entire revenue row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3279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basic row-based numeric styling.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Financial Performance with Column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30956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3401583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766576"/>
                <a:gridCol w="618090"/>
                <a:gridCol w="618090"/>
                <a:gridCol w="62676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2150000.0%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$3.75M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320000.0%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$680.00K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12.5%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3.0%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Column styling</a:t>
            </a:r>
            <a:r>
              <a:rPr sz="1000">
                <a:solidFill>
                  <a:srgbClr val="E0E0E0"/>
                </a:solidFill>
                <a:latin typeface="Arial"/>
              </a:rPr>
              <a:t>: Q1 column as </a:t>
            </a:r>
            <a:r>
              <a:rPr sz="1000">
                <a:solidFill>
                  <a:srgbClr val="0066CC"/>
                </a:solidFill>
                <a:latin typeface="Arial"/>
              </a:rPr>
              <a:t>percentages</a:t>
            </a:r>
            <a:r>
              <a:rPr sz="1000">
                <a:solidFill>
                  <a:srgbClr val="E0E0E0"/>
                </a:solidFill>
                <a:latin typeface="Arial"/>
              </a:rPr>
              <a:t> and Q4 as </a:t>
            </a:r>
            <a:r>
              <a:rPr sz="1000">
                <a:solidFill>
                  <a:srgbClr val="990099"/>
                </a:solidFill>
                <a:latin typeface="Arial"/>
              </a:rPr>
              <a:t>currency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Index displayed to show meaningful row labels (Revenue, Profit, etc.)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Column-specific formatting applied correctly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3279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column-based styling with visible index.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Financial Performance with Conditional Rules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9527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3244420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618090"/>
                <a:gridCol w="618090"/>
                <a:gridCol w="618090"/>
                <a:gridCol w="6180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2.15e+06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3.75e+06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320000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680000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Lambda rules</a:t>
            </a:r>
            <a:r>
              <a:rPr sz="1000">
                <a:solidFill>
                  <a:srgbClr val="E0E0E0"/>
                </a:solidFill>
                <a:latin typeface="Arial"/>
              </a:rPr>
              <a:t>: Rows where Q4 &gt; Q3 get </a:t>
            </a:r>
            <a:r>
              <a:rPr b="1" sz="1000">
                <a:solidFill>
                  <a:srgbClr val="009900"/>
                </a:solidFill>
                <a:latin typeface="Arial"/>
              </a:rPr>
              <a:t>green bold</a:t>
            </a:r>
            <a:r>
              <a:rPr sz="1000">
                <a:solidFill>
                  <a:srgbClr val="E0E0E0"/>
                </a:solidFill>
                <a:latin typeface="Arial"/>
              </a:rPr>
              <a:t> formatting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Conditional styling based on row data comparisons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Clean rule application without style conflicts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3279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string-based conditional formatting rules.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Financial Performance with Cell Highlighting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30575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335508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673424"/>
                <a:gridCol w="618090"/>
                <a:gridCol w="618090"/>
                <a:gridCol w="673424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2150000.0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3750000.0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i="1" sz="800">
                          <a:solidFill>
                            <a:srgbClr val="FF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Cell highlighting</a:t>
            </a:r>
            <a:r>
              <a:rPr sz="1000">
                <a:solidFill>
                  <a:srgbClr val="E0E0E0"/>
                </a:solidFill>
                <a:latin typeface="Arial"/>
              </a:rPr>
              <a:t>: Specific cells get targeted styling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Profit Q4 (row 1, Q4 column): </a:t>
            </a:r>
            <a:r>
              <a:rPr b="1" sz="1000">
                <a:solidFill>
                  <a:srgbClr val="0066CC"/>
                </a:solidFill>
                <a:latin typeface="Arial"/>
              </a:rPr>
              <a:t>bold blue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Growth Rate Q1 (row 2, Q1 column): </a:t>
            </a:r>
            <a:r>
              <a:rPr i="1" sz="1000">
                <a:solidFill>
                  <a:srgbClr val="FF0000"/>
                </a:solidFill>
                <a:latin typeface="Arial"/>
              </a:rPr>
              <a:t>red italic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Precise cell-level control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6900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precise cell-level highlighting.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