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6"/>
    <p:sldId id="275" r:id="rId27"/>
    <p:sldId id="276" r:id="rId28"/>
    <p:sldId id="277" r:id="rId29"/>
    <p:sldId id="278" r:id="rId30"/>
    <p:sldId id="279" r:id="rId31"/>
    <p:sldId id="280" r:id="rId32"/>
    <p:sldId id="281" r:id="rId3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notesMaster" Target="notesMasters/notesMaster1.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first speaker note example. It contains important details for the presenter about the slide content and should appear in PowerPoint's speaker notes section.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second speaker note with multiple lines.
It demonstrates that speaker notes can span multiple lines and contain rich information.
Presenters can include bullet points, additional context, or reminders here.
These notes will appear in PowerPoint's speaker notes view but won't affect the slide layout.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xample.com" TargetMode="External"/><Relationship Id="rId3"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oog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Slide Generator - Complete Feature Demo</a:t>
            </a:r>
          </a:p>
        </p:txBody>
      </p:sp>
      <p:sp>
        <p:nvSpPr>
          <p:cNvPr id="3" name="TextBox 2"/>
          <p:cNvSpPr txBox="1"/>
          <p:nvPr/>
        </p:nvSpPr>
        <p:spPr>
          <a:xfrm>
            <a:off x="200025" y="5715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Welcome to the </a:t>
            </a:r>
            <a:r>
              <a:rPr b="1" sz="1000">
                <a:solidFill>
                  <a:srgbClr val="000000"/>
                </a:solidFill>
                <a:latin typeface="Arial"/>
              </a:rPr>
              <a:t>comprehensive demonstration</a:t>
            </a:r>
            <a:r>
              <a:rPr sz="1000">
                <a:solidFill>
                  <a:srgbClr val="000000"/>
                </a:solidFill>
                <a:latin typeface="Arial"/>
              </a:rPr>
              <a:t> of the </a:t>
            </a:r>
            <a:r>
              <a:rPr i="1" sz="1000">
                <a:solidFill>
                  <a:srgbClr val="000000"/>
                </a:solidFill>
                <a:latin typeface="Arial"/>
              </a:rPr>
              <a:t>Slide Generator</a:t>
            </a:r>
            <a:r>
              <a:rPr sz="1000">
                <a:solidFill>
                  <a:srgbClr val="000000"/>
                </a:solidFill>
                <a:latin typeface="Arial"/>
              </a:rPr>
              <a:t>!</a:t>
            </a:r>
          </a:p>
        </p:txBody>
      </p:sp>
      <p:sp>
        <p:nvSpPr>
          <p:cNvPr id="4" name="TextBox 3"/>
          <p:cNvSpPr txBox="1"/>
          <p:nvPr/>
        </p:nvSpPr>
        <p:spPr>
          <a:xfrm>
            <a:off x="200025" y="8001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This presentation showcases </a:t>
            </a:r>
            <a:r>
              <a:rPr b="1" sz="1000">
                <a:solidFill>
                  <a:srgbClr val="FF8C00"/>
                </a:solidFill>
                <a:latin typeface="Arial"/>
              </a:rPr>
              <a:t>all implemented features</a:t>
            </a:r>
            <a:r>
              <a:rPr sz="1000">
                <a:solidFill>
                  <a:srgbClr val="000000"/>
                </a:solidFill>
                <a:latin typeface="Arial"/>
              </a:rPr>
              <a:t> including </a:t>
            </a:r>
            <a:r>
              <a:rPr sz="800">
                <a:solidFill>
                  <a:srgbClr val="333333"/>
                </a:solidFill>
                <a:latin typeface="Courier New"/>
              </a:rPr>
              <a:t>inline styling</a:t>
            </a:r>
            <a:r>
              <a:rPr sz="1000">
                <a:solidFill>
                  <a:srgbClr val="000000"/>
                </a:solidFill>
                <a:latin typeface="Arial"/>
              </a:rPr>
              <a:t>, tables, themes, and more.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Admonitions in Columns</a:t>
            </a:r>
          </a:p>
        </p:txBody>
      </p:sp>
      <p:sp>
        <p:nvSpPr>
          <p:cNvPr id="3" name="Rectangle 2"/>
          <p:cNvSpPr/>
          <p:nvPr/>
        </p:nvSpPr>
        <p:spPr>
          <a:xfrm>
            <a:off x="247649" y="647699"/>
            <a:ext cx="137160" cy="466724"/>
          </a:xfrm>
          <a:prstGeom prst="rect">
            <a:avLst/>
          </a:prstGeom>
          <a:solidFill>
            <a:srgbClr val="388E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384809" y="647699"/>
            <a:ext cx="4063365" cy="466724"/>
          </a:xfrm>
          <a:prstGeom prst="rect">
            <a:avLst/>
          </a:prstGeom>
          <a:solidFill>
            <a:srgbClr val="E8F5E9"/>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388E3C"/>
                </a:solidFill>
              </a:defRPr>
            </a:pPr>
            <a:r>
              <a:t>💡 Left Column</a:t>
            </a:r>
          </a:p>
          <a:p>
            <a:pPr algn="l">
              <a:defRPr sz="1000">
                <a:solidFill>
                  <a:srgbClr val="000000"/>
                </a:solidFill>
              </a:defRPr>
            </a:pPr>
            <a:r>
              <a:t>Tips stay readable even in a narrow column.</a:t>
            </a:r>
          </a:p>
        </p:txBody>
      </p:sp>
      <p:sp>
        <p:nvSpPr>
          <p:cNvPr id="5" name="Rectangle 4"/>
          <p:cNvSpPr/>
          <p:nvPr/>
        </p:nvSpPr>
        <p:spPr>
          <a:xfrm>
            <a:off x="4686300" y="647699"/>
            <a:ext cx="137160" cy="466724"/>
          </a:xfrm>
          <a:prstGeom prst="rect">
            <a:avLst/>
          </a:prstGeom>
          <a:solidFill>
            <a:srgbClr val="E539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4823460" y="647699"/>
            <a:ext cx="4063365" cy="466724"/>
          </a:xfrm>
          <a:prstGeom prst="rect">
            <a:avLst/>
          </a:prstGeom>
          <a:solidFill>
            <a:srgbClr val="FFEBEE"/>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E53935"/>
                </a:solidFill>
              </a:defRPr>
            </a:pPr>
            <a:r>
              <a:t>🚫 Right Column</a:t>
            </a:r>
          </a:p>
          <a:p>
            <a:pPr algn="l">
              <a:defRPr sz="1000">
                <a:solidFill>
                  <a:srgbClr val="000000"/>
                </a:solidFill>
              </a:defRPr>
            </a:pPr>
            <a:r>
              <a:t>Danger blocks render correctly alongside others.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Technical Architecture</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Core Components</a:t>
            </a:r>
          </a:p>
        </p:txBody>
      </p:sp>
      <p:sp>
        <p:nvSpPr>
          <p:cNvPr id="4" name="TextBox 3"/>
          <p:cNvSpPr txBox="1"/>
          <p:nvPr/>
        </p:nvSpPr>
        <p:spPr>
          <a:xfrm>
            <a:off x="200025" y="885825"/>
            <a:ext cx="4486275" cy="2038349"/>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00025" y="885825"/>
          <a:ext cx="4930317" cy="1981200"/>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1022456"/>
                <a:gridCol w="1634244"/>
                <a:gridCol w="2273617"/>
              </a:tblGrid>
              <a:tr h="396240">
                <a:tc>
                  <a:txBody>
                    <a:bodyPr lIns="76200" rIns="76200" tIns="76200" bIns="76200"/>
                    <a:lstStyle/>
                    <a:p>
                      <a:pPr>
                        <a:lnSpc>
                          <a:spcPct val="120000"/>
                        </a:lnSpc>
                      </a:pPr>
                      <a:r>
                        <a:rPr b="1" sz="800">
                          <a:solidFill>
                            <a:srgbClr val="000000"/>
                          </a:solidFill>
                          <a:latin typeface="Arial"/>
                        </a:rPr>
                        <a:t>Component</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Responsibility</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Key Features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96240">
                <a:tc>
                  <a:txBody>
                    <a:bodyPr lIns="76200" rIns="76200" tIns="76200" bIns="76200"/>
                    <a:lstStyle/>
                    <a:p>
                      <a:pPr>
                        <a:lnSpc>
                          <a:spcPct val="120000"/>
                        </a:lnSpc>
                      </a:pPr>
                      <a:r>
                        <a:rPr b="1" sz="800">
                          <a:solidFill>
                            <a:srgbClr val="000000"/>
                          </a:solidFill>
                          <a:latin typeface="Arial"/>
                        </a:rPr>
                        <a:t>MarkdownParser</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Parse markdown to HTML</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Enhanced with </a:t>
                      </a:r>
                      <a:r>
                        <a:rPr sz="800">
                          <a:solidFill>
                            <a:srgbClr val="333333"/>
                          </a:solidFill>
                          <a:latin typeface="Courier New"/>
                        </a:rPr>
                        <a:t>markdown-it-py</a:t>
                      </a:r>
                      <a:r>
                        <a:rPr sz="800">
                          <a:solidFill>
                            <a:srgbClr val="000000"/>
                          </a:solidFill>
                          <a:latin typeface="Arial"/>
                        </a:rPr>
                        <a:t>, custom syntax support</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96240">
                <a:tc>
                  <a:txBody>
                    <a:bodyPr lIns="76200" rIns="76200" tIns="76200" bIns="76200"/>
                    <a:lstStyle/>
                    <a:p>
                      <a:pPr>
                        <a:lnSpc>
                          <a:spcPct val="120000"/>
                        </a:lnSpc>
                      </a:pPr>
                      <a:r>
                        <a:rPr b="1" sz="800">
                          <a:solidFill>
                            <a:srgbClr val="000000"/>
                          </a:solidFill>
                          <a:latin typeface="Arial"/>
                        </a:rPr>
                        <a:t>LayoutEngine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Measure and position elements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Browser-based measurement, accurate pagination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96240">
                <a:tc>
                  <a:txBody>
                    <a:bodyPr lIns="76200" rIns="76200" tIns="76200" bIns="76200"/>
                    <a:lstStyle/>
                    <a:p>
                      <a:pPr>
                        <a:lnSpc>
                          <a:spcPct val="120000"/>
                        </a:lnSpc>
                      </a:pPr>
                      <a:r>
                        <a:rPr b="1" sz="800">
                          <a:solidFill>
                            <a:srgbClr val="000000"/>
                          </a:solidFill>
                          <a:latin typeface="Arial"/>
                        </a:rPr>
                        <a:t>PPTXRenderer</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Generate PowerPoint files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Native table support, theme-aware styling</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96240">
                <a:tc>
                  <a:txBody>
                    <a:bodyPr lIns="76200" rIns="76200" tIns="76200" bIns="76200"/>
                    <a:lstStyle/>
                    <a:p>
                      <a:pPr>
                        <a:lnSpc>
                          <a:spcPct val="120000"/>
                        </a:lnSpc>
                      </a:pPr>
                      <a:r>
                        <a:rPr b="1" sz="800">
                          <a:solidFill>
                            <a:srgbClr val="000000"/>
                          </a:solidFill>
                          <a:latin typeface="Arial"/>
                        </a:rPr>
                        <a:t>ThemeLoader</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Manage visual themes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CSS-based configuration, font size synchronization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
        <p:nvSpPr>
          <p:cNvPr id="6" name="TextBox 5"/>
          <p:cNvSpPr txBox="1"/>
          <p:nvPr/>
        </p:nvSpPr>
        <p:spPr>
          <a:xfrm>
            <a:off x="200025" y="2924175"/>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Processing Pipeline</a:t>
            </a:r>
          </a:p>
        </p:txBody>
      </p:sp>
      <p:sp>
        <p:nvSpPr>
          <p:cNvPr id="7" name="TextBox 6"/>
          <p:cNvSpPr txBox="1"/>
          <p:nvPr/>
        </p:nvSpPr>
        <p:spPr>
          <a:xfrm>
            <a:off x="200025" y="322897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The system processes content through these stages:</a:t>
            </a:r>
          </a:p>
        </p:txBody>
      </p:sp>
      <p:sp>
        <p:nvSpPr>
          <p:cNvPr id="8" name="TextBox 7"/>
          <p:cNvSpPr txBox="1"/>
          <p:nvPr/>
        </p:nvSpPr>
        <p:spPr>
          <a:xfrm>
            <a:off x="200025" y="3457575"/>
            <a:ext cx="8943975" cy="814387"/>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1. </a:t>
            </a:r>
            <a:r>
              <a:rPr b="1" sz="1000">
                <a:solidFill>
                  <a:srgbClr val="000000"/>
                </a:solidFill>
                <a:latin typeface="Arial"/>
              </a:rPr>
              <a:t>Markdown Input</a:t>
            </a:r>
            <a:r>
              <a:rPr sz="1000">
                <a:solidFill>
                  <a:srgbClr val="000000"/>
                </a:solidFill>
                <a:latin typeface="Arial"/>
              </a:rPr>
              <a:t> → Parse with markdown-it-py</a:t>
            </a:r>
          </a:p>
          <a:p>
            <a:pPr algn="l"/>
            <a:r>
              <a:rPr sz="1000">
                <a:solidFill>
                  <a:srgbClr val="000000"/>
                </a:solidFill>
                <a:latin typeface="Arial"/>
              </a:rPr>
              <a:t>2. </a:t>
            </a:r>
            <a:r>
              <a:rPr b="1" sz="1000">
                <a:solidFill>
                  <a:srgbClr val="000000"/>
                </a:solidFill>
                <a:latin typeface="Arial"/>
              </a:rPr>
              <a:t>HTML Generation</a:t>
            </a:r>
            <a:r>
              <a:rPr sz="1000">
                <a:solidFill>
                  <a:srgbClr val="000000"/>
                </a:solidFill>
                <a:latin typeface="Arial"/>
              </a:rPr>
              <a:t> → Add inline styling support</a:t>
            </a:r>
          </a:p>
          <a:p>
            <a:pPr algn="l"/>
            <a:r>
              <a:rPr sz="1000">
                <a:solidFill>
                  <a:srgbClr val="000000"/>
                </a:solidFill>
                <a:latin typeface="Arial"/>
              </a:rPr>
              <a:t>3. </a:t>
            </a:r>
            <a:r>
              <a:rPr b="1" sz="1000">
                <a:solidFill>
                  <a:srgbClr val="000000"/>
                </a:solidFill>
                <a:latin typeface="Arial"/>
              </a:rPr>
              <a:t>Browser Layout</a:t>
            </a:r>
            <a:r>
              <a:rPr sz="1000">
                <a:solidFill>
                  <a:srgbClr val="000000"/>
                </a:solidFill>
                <a:latin typeface="Arial"/>
              </a:rPr>
              <a:t> → Measure with Puppeteer engine</a:t>
            </a:r>
          </a:p>
          <a:p>
            <a:pPr algn="l"/>
            <a:r>
              <a:rPr sz="1000">
                <a:solidFill>
                  <a:srgbClr val="000000"/>
                </a:solidFill>
                <a:latin typeface="Arial"/>
              </a:rPr>
              <a:t>4. </a:t>
            </a:r>
            <a:r>
              <a:rPr b="1" sz="1000">
                <a:solidFill>
                  <a:srgbClr val="000000"/>
                </a:solidFill>
                <a:latin typeface="Arial"/>
              </a:rPr>
              <a:t>Block Positioning</a:t>
            </a:r>
            <a:r>
              <a:rPr sz="1000">
                <a:solidFill>
                  <a:srgbClr val="000000"/>
                </a:solidFill>
                <a:latin typeface="Arial"/>
              </a:rPr>
              <a:t> → Calculate precise coordinates</a:t>
            </a:r>
          </a:p>
          <a:p>
            <a:pPr algn="l"/>
            <a:r>
              <a:rPr sz="1000">
                <a:solidFill>
                  <a:srgbClr val="000000"/>
                </a:solidFill>
                <a:latin typeface="Arial"/>
              </a:rPr>
              <a:t>5. </a:t>
            </a:r>
            <a:r>
              <a:rPr b="1" sz="1000">
                <a:solidFill>
                  <a:srgbClr val="000000"/>
                </a:solidFill>
                <a:latin typeface="Arial"/>
              </a:rPr>
              <a:t>PowerPoint Output</a:t>
            </a:r>
            <a:r>
              <a:rPr sz="1000">
                <a:solidFill>
                  <a:srgbClr val="000000"/>
                </a:solidFill>
                <a:latin typeface="Arial"/>
              </a:rPr>
              <a:t> → Generate native PPTX format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Pagination &amp; Layout</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Intelligent Pagination</a:t>
            </a:r>
          </a:p>
        </p:txBody>
      </p:sp>
      <p:sp>
        <p:nvSpPr>
          <p:cNvPr id="4" name="TextBox 3"/>
          <p:cNvSpPr txBox="1"/>
          <p:nvPr/>
        </p:nvSpPr>
        <p:spPr>
          <a:xfrm>
            <a:off x="200025" y="8858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The system uses </a:t>
            </a:r>
            <a:r>
              <a:rPr b="1" sz="1000">
                <a:solidFill>
                  <a:srgbClr val="000000"/>
                </a:solidFill>
                <a:latin typeface="Arial"/>
              </a:rPr>
              <a:t>browser-based measurement</a:t>
            </a:r>
            <a:r>
              <a:rPr sz="1000">
                <a:solidFill>
                  <a:srgbClr val="000000"/>
                </a:solidFill>
                <a:latin typeface="Arial"/>
              </a:rPr>
              <a:t> for accurate pagination:</a:t>
            </a:r>
          </a:p>
        </p:txBody>
      </p:sp>
      <p:sp>
        <p:nvSpPr>
          <p:cNvPr id="5" name="TextBox 4"/>
          <p:cNvSpPr txBox="1"/>
          <p:nvPr/>
        </p:nvSpPr>
        <p:spPr>
          <a:xfrm>
            <a:off x="200025" y="1114425"/>
            <a:ext cx="8943975" cy="678180"/>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sz="1000">
                <a:solidFill>
                  <a:srgbClr val="000000"/>
                </a:solidFill>
                <a:latin typeface="Arial"/>
              </a:rPr>
              <a:t>✅ </a:t>
            </a:r>
            <a:r>
              <a:rPr b="1" sz="1000">
                <a:solidFill>
                  <a:srgbClr val="000000"/>
                </a:solidFill>
                <a:latin typeface="Arial"/>
              </a:rPr>
              <a:t>Boundary detection</a:t>
            </a:r>
            <a:r>
              <a:rPr sz="1000">
                <a:solidFill>
                  <a:srgbClr val="000000"/>
                </a:solidFill>
                <a:latin typeface="Arial"/>
              </a:rPr>
              <a:t>: Content exceeding slide limits automatically flows to next slide</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Relative positioning</a:t>
            </a:r>
            <a:r>
              <a:rPr sz="1000">
                <a:solidFill>
                  <a:srgbClr val="000000"/>
                </a:solidFill>
                <a:latin typeface="Arial"/>
              </a:rPr>
              <a:t>: Accounts for CSS margins and spacing</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Overflow prevention</a:t>
            </a:r>
            <a:r>
              <a:rPr sz="1000">
                <a:solidFill>
                  <a:srgbClr val="000000"/>
                </a:solidFill>
                <a:latin typeface="Arial"/>
              </a:rPr>
              <a:t>: No content extends beyond slide boundaries</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Smart breaks</a:t>
            </a:r>
            <a:r>
              <a:rPr sz="1000">
                <a:solidFill>
                  <a:srgbClr val="000000"/>
                </a:solidFill>
                <a:latin typeface="Arial"/>
              </a:rPr>
              <a:t>: Preserves logical content grouping where possible</a:t>
            </a:r>
          </a:p>
        </p:txBody>
      </p:sp>
      <p:sp>
        <p:nvSpPr>
          <p:cNvPr id="6" name="TextBox 5"/>
          <p:cNvSpPr txBox="1"/>
          <p:nvPr/>
        </p:nvSpPr>
        <p:spPr>
          <a:xfrm>
            <a:off x="200025" y="1697354"/>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Layout Quality</a:t>
            </a:r>
          </a:p>
        </p:txBody>
      </p:sp>
      <p:sp>
        <p:nvSpPr>
          <p:cNvPr id="7" name="TextBox 6"/>
          <p:cNvSpPr txBox="1"/>
          <p:nvPr/>
        </p:nvSpPr>
        <p:spPr>
          <a:xfrm>
            <a:off x="200025" y="2002155"/>
            <a:ext cx="8943975" cy="678180"/>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b="1" sz="1000">
                <a:solidFill>
                  <a:srgbClr val="000000"/>
                </a:solidFill>
                <a:latin typeface="Arial"/>
              </a:rPr>
              <a:t>Pixel-perfect positioning</a:t>
            </a:r>
            <a:r>
              <a:rPr sz="1000">
                <a:solidFill>
                  <a:srgbClr val="000000"/>
                </a:solidFill>
                <a:latin typeface="Arial"/>
              </a:rPr>
              <a:t> using browser layout engine</a:t>
            </a:r>
          </a:p>
          <a:p>
            <a:pPr algn="l"/>
            <a:r>
              <a:rPr sz="1000">
                <a:solidFill>
                  <a:srgbClr val="000000"/>
                </a:solidFill>
                <a:latin typeface="Arial"/>
              </a:rPr>
              <a:t>• </a:t>
            </a:r>
            <a:r>
              <a:rPr b="1" sz="1000">
                <a:solidFill>
                  <a:srgbClr val="000000"/>
                </a:solidFill>
                <a:latin typeface="Arial"/>
              </a:rPr>
              <a:t>Consistent spacing</a:t>
            </a:r>
            <a:r>
              <a:rPr sz="1000">
                <a:solidFill>
                  <a:srgbClr val="000000"/>
                </a:solidFill>
                <a:latin typeface="Arial"/>
              </a:rPr>
              <a:t> matching CSS specifications</a:t>
            </a:r>
          </a:p>
          <a:p>
            <a:pPr algn="l"/>
            <a:r>
              <a:rPr sz="1000">
                <a:solidFill>
                  <a:srgbClr val="000000"/>
                </a:solidFill>
                <a:latin typeface="Arial"/>
              </a:rPr>
              <a:t>• </a:t>
            </a:r>
            <a:r>
              <a:rPr b="1" sz="1000">
                <a:solidFill>
                  <a:srgbClr val="000000"/>
                </a:solidFill>
                <a:latin typeface="Arial"/>
              </a:rPr>
              <a:t>Professional typography</a:t>
            </a:r>
            <a:r>
              <a:rPr sz="1000">
                <a:solidFill>
                  <a:srgbClr val="000000"/>
                </a:solidFill>
                <a:latin typeface="Arial"/>
              </a:rPr>
              <a:t> with proper font rendering</a:t>
            </a:r>
          </a:p>
          <a:p>
            <a:pPr algn="l"/>
            <a:r>
              <a:rPr sz="1000">
                <a:solidFill>
                  <a:srgbClr val="000000"/>
                </a:solidFill>
                <a:latin typeface="Arial"/>
              </a:rPr>
              <a:t>• </a:t>
            </a:r>
            <a:r>
              <a:rPr b="1" sz="1000">
                <a:solidFill>
                  <a:srgbClr val="000000"/>
                </a:solidFill>
                <a:latin typeface="Arial"/>
              </a:rPr>
              <a:t>Responsive design</a:t>
            </a:r>
            <a:r>
              <a:rPr sz="1000">
                <a:solidFill>
                  <a:srgbClr val="000000"/>
                </a:solidFill>
                <a:latin typeface="Arial"/>
              </a:rPr>
              <a:t> adapting to different content types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Quality Assurance</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Test Coverage</a:t>
            </a:r>
          </a:p>
        </p:txBody>
      </p:sp>
      <p:sp>
        <p:nvSpPr>
          <p:cNvPr id="4" name="TextBox 3"/>
          <p:cNvSpPr txBox="1"/>
          <p:nvPr/>
        </p:nvSpPr>
        <p:spPr>
          <a:xfrm>
            <a:off x="200025" y="885825"/>
            <a:ext cx="2409825"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00025" y="885825"/>
          <a:ext cx="2640738" cy="1571625"/>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945021"/>
                <a:gridCol w="480737"/>
                <a:gridCol w="1214980"/>
              </a:tblGrid>
              <a:tr h="314325">
                <a:tc>
                  <a:txBody>
                    <a:bodyPr lIns="76200" rIns="76200" tIns="76200" bIns="76200"/>
                    <a:lstStyle/>
                    <a:p>
                      <a:pPr>
                        <a:lnSpc>
                          <a:spcPct val="120000"/>
                        </a:lnSpc>
                      </a:pPr>
                      <a:r>
                        <a:rPr b="1" sz="800">
                          <a:solidFill>
                            <a:srgbClr val="000000"/>
                          </a:solidFill>
                          <a:latin typeface="Arial"/>
                        </a:rPr>
                        <a:t>Test Category</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Count</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Coverage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Unit Tests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51</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Core functionality</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Integration Tests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15</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End-to-end workflows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Visual Tests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3</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Appearance validation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Boundary Tests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8</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Edge case handling</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
        <p:nvSpPr>
          <p:cNvPr id="6" name="TextBox 5"/>
          <p:cNvSpPr txBox="1"/>
          <p:nvPr/>
        </p:nvSpPr>
        <p:spPr>
          <a:xfrm>
            <a:off x="200025" y="25146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Validation Features</a:t>
            </a:r>
          </a:p>
        </p:txBody>
      </p:sp>
      <p:sp>
        <p:nvSpPr>
          <p:cNvPr id="7" name="TextBox 6"/>
          <p:cNvSpPr txBox="1"/>
          <p:nvPr/>
        </p:nvSpPr>
        <p:spPr>
          <a:xfrm>
            <a:off x="200025" y="2819399"/>
            <a:ext cx="8943975" cy="814387"/>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b="1" sz="1000">
                <a:solidFill>
                  <a:srgbClr val="000000"/>
                </a:solidFill>
                <a:latin typeface="Arial"/>
              </a:rPr>
              <a:t>Content completeness</a:t>
            </a:r>
            <a:r>
              <a:rPr sz="1000">
                <a:solidFill>
                  <a:srgbClr val="000000"/>
                </a:solidFill>
                <a:latin typeface="Arial"/>
              </a:rPr>
              <a:t>: All markdown elements preserved</a:t>
            </a:r>
          </a:p>
          <a:p>
            <a:pPr algn="l"/>
            <a:r>
              <a:rPr sz="1000">
                <a:solidFill>
                  <a:srgbClr val="000000"/>
                </a:solidFill>
                <a:latin typeface="Arial"/>
              </a:rPr>
              <a:t>• </a:t>
            </a:r>
            <a:r>
              <a:rPr b="1" sz="1000">
                <a:solidFill>
                  <a:srgbClr val="000000"/>
                </a:solidFill>
                <a:latin typeface="Arial"/>
              </a:rPr>
              <a:t>No overlaps</a:t>
            </a:r>
            <a:r>
              <a:rPr sz="1000">
                <a:solidFill>
                  <a:srgbClr val="000000"/>
                </a:solidFill>
                <a:latin typeface="Arial"/>
              </a:rPr>
              <a:t>: Shapes positioned without collision</a:t>
            </a:r>
          </a:p>
          <a:p>
            <a:pPr algn="l"/>
            <a:r>
              <a:rPr sz="1000">
                <a:solidFill>
                  <a:srgbClr val="000000"/>
                </a:solidFill>
                <a:latin typeface="Arial"/>
              </a:rPr>
              <a:t>• </a:t>
            </a:r>
            <a:r>
              <a:rPr b="1" sz="1000">
                <a:solidFill>
                  <a:srgbClr val="000000"/>
                </a:solidFill>
                <a:latin typeface="Arial"/>
              </a:rPr>
              <a:t>Boundary compliance</a:t>
            </a:r>
            <a:r>
              <a:rPr sz="1000">
                <a:solidFill>
                  <a:srgbClr val="000000"/>
                </a:solidFill>
                <a:latin typeface="Arial"/>
              </a:rPr>
              <a:t>: Content within slide limits</a:t>
            </a:r>
          </a:p>
          <a:p>
            <a:pPr algn="l"/>
            <a:r>
              <a:rPr sz="1000">
                <a:solidFill>
                  <a:srgbClr val="000000"/>
                </a:solidFill>
                <a:latin typeface="Arial"/>
              </a:rPr>
              <a:t>• </a:t>
            </a:r>
            <a:r>
              <a:rPr b="1" sz="1000">
                <a:solidFill>
                  <a:srgbClr val="000000"/>
                </a:solidFill>
                <a:latin typeface="Arial"/>
              </a:rPr>
              <a:t>Format consistency</a:t>
            </a:r>
            <a:r>
              <a:rPr sz="1000">
                <a:solidFill>
                  <a:srgbClr val="000000"/>
                </a:solidFill>
                <a:latin typeface="Arial"/>
              </a:rPr>
              <a:t>: Styling applied correctly</a:t>
            </a:r>
          </a:p>
          <a:p>
            <a:pPr algn="l"/>
            <a:r>
              <a:rPr sz="1000">
                <a:solidFill>
                  <a:srgbClr val="000000"/>
                </a:solidFill>
                <a:latin typeface="Arial"/>
              </a:rPr>
              <a:t>• </a:t>
            </a:r>
            <a:r>
              <a:rPr b="1" sz="1000">
                <a:solidFill>
                  <a:srgbClr val="000000"/>
                </a:solidFill>
                <a:latin typeface="Arial"/>
              </a:rPr>
              <a:t>Theme adherence</a:t>
            </a:r>
            <a:r>
              <a:rPr sz="1000">
                <a:solidFill>
                  <a:srgbClr val="000000"/>
                </a:solidFill>
                <a:latin typeface="Arial"/>
              </a:rPr>
              <a:t>: Colors and fonts match specifications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Recent Improvements</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Table Column Width Fix ✅</a:t>
            </a:r>
          </a:p>
        </p:txBody>
      </p:sp>
      <p:sp>
        <p:nvSpPr>
          <p:cNvPr id="4" name="TextBox 3"/>
          <p:cNvSpPr txBox="1"/>
          <p:nvPr/>
        </p:nvSpPr>
        <p:spPr>
          <a:xfrm>
            <a:off x="200025" y="8858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000000"/>
                </a:solidFill>
                <a:latin typeface="Arial"/>
              </a:rPr>
              <a:t>Problem</a:t>
            </a:r>
            <a:r>
              <a:rPr sz="1000">
                <a:solidFill>
                  <a:srgbClr val="000000"/>
                </a:solidFill>
                <a:latin typeface="Arial"/>
              </a:rPr>
              <a:t>: Columns distributed equally regardless of content </a:t>
            </a:r>
            <a:r>
              <a:rPr b="1" sz="1000">
                <a:solidFill>
                  <a:srgbClr val="000000"/>
                </a:solidFill>
                <a:latin typeface="Arial"/>
              </a:rPr>
              <a:t>Solution</a:t>
            </a:r>
            <a:r>
              <a:rPr sz="1000">
                <a:solidFill>
                  <a:srgbClr val="000000"/>
                </a:solidFill>
                <a:latin typeface="Arial"/>
              </a:rPr>
              <a:t>: HTML auto-width calculation with proper PowerPoint integration</a:t>
            </a:r>
          </a:p>
        </p:txBody>
      </p:sp>
      <p:sp>
        <p:nvSpPr>
          <p:cNvPr id="5" name="TextBox 4"/>
          <p:cNvSpPr txBox="1"/>
          <p:nvPr/>
        </p:nvSpPr>
        <p:spPr>
          <a:xfrm>
            <a:off x="200025" y="11144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000000"/>
                </a:solidFill>
                <a:latin typeface="Arial"/>
              </a:rPr>
              <a:t>Before</a:t>
            </a:r>
            <a:r>
              <a:rPr sz="1000">
                <a:solidFill>
                  <a:srgbClr val="000000"/>
                </a:solidFill>
                <a:latin typeface="Arial"/>
              </a:rPr>
              <a:t>: </a:t>
            </a:r>
            <a:r>
              <a:rPr sz="800">
                <a:solidFill>
                  <a:srgbClr val="333333"/>
                </a:solidFill>
                <a:latin typeface="Courier New"/>
              </a:rPr>
              <a:t>Age</a:t>
            </a:r>
            <a:r>
              <a:rPr sz="1000">
                <a:solidFill>
                  <a:srgbClr val="000000"/>
                </a:solidFill>
                <a:latin typeface="Arial"/>
              </a:rPr>
              <a:t> column wrapping to </a:t>
            </a:r>
            <a:r>
              <a:rPr sz="800">
                <a:solidFill>
                  <a:srgbClr val="333333"/>
                </a:solidFill>
                <a:latin typeface="Courier New"/>
              </a:rPr>
              <a:t>Ag\\ne</a:t>
            </a:r>
            <a:r>
              <a:rPr sz="1000">
                <a:solidFill>
                  <a:srgbClr val="000000"/>
                </a:solidFill>
                <a:latin typeface="Arial"/>
              </a:rPr>
              <a:t> due to equal distribution </a:t>
            </a:r>
            <a:r>
              <a:rPr b="1" sz="1000">
                <a:solidFill>
                  <a:srgbClr val="000000"/>
                </a:solidFill>
                <a:latin typeface="Arial"/>
              </a:rPr>
              <a:t>After</a:t>
            </a:r>
            <a:r>
              <a:rPr sz="1000">
                <a:solidFill>
                  <a:srgbClr val="000000"/>
                </a:solidFill>
                <a:latin typeface="Arial"/>
              </a:rPr>
              <a:t>: Smart width allocation based on content (60px, 47px, 51px)</a:t>
            </a:r>
          </a:p>
        </p:txBody>
      </p:sp>
      <p:sp>
        <p:nvSpPr>
          <p:cNvPr id="6" name="TextBox 5"/>
          <p:cNvSpPr txBox="1"/>
          <p:nvPr/>
        </p:nvSpPr>
        <p:spPr>
          <a:xfrm>
            <a:off x="200025" y="12573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Dark Theme Border Fix ✅</a:t>
            </a:r>
          </a:p>
        </p:txBody>
      </p:sp>
      <p:sp>
        <p:nvSpPr>
          <p:cNvPr id="7" name="TextBox 6"/>
          <p:cNvSpPr txBox="1"/>
          <p:nvPr/>
        </p:nvSpPr>
        <p:spPr>
          <a:xfrm>
            <a:off x="200025" y="15621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000000"/>
                </a:solidFill>
                <a:latin typeface="Arial"/>
              </a:rPr>
              <a:t>Problem</a:t>
            </a:r>
            <a:r>
              <a:rPr sz="1000">
                <a:solidFill>
                  <a:srgbClr val="000000"/>
                </a:solidFill>
                <a:latin typeface="Arial"/>
              </a:rPr>
              <a:t>: Black borders invisible on dark background </a:t>
            </a:r>
            <a:r>
              <a:rPr b="1" sz="1000">
                <a:solidFill>
                  <a:srgbClr val="000000"/>
                </a:solidFill>
                <a:latin typeface="Arial"/>
              </a:rPr>
              <a:t>Solution</a:t>
            </a:r>
            <a:r>
              <a:rPr sz="1000">
                <a:solidFill>
                  <a:srgbClr val="000000"/>
                </a:solidFill>
                <a:latin typeface="Arial"/>
              </a:rPr>
              <a:t>: Theme-aware border colors with XML manipulation</a:t>
            </a:r>
          </a:p>
        </p:txBody>
      </p:sp>
      <p:sp>
        <p:nvSpPr>
          <p:cNvPr id="8" name="TextBox 7"/>
          <p:cNvSpPr txBox="1"/>
          <p:nvPr/>
        </p:nvSpPr>
        <p:spPr>
          <a:xfrm>
            <a:off x="200025" y="17907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000000"/>
                </a:solidFill>
                <a:latin typeface="Arial"/>
              </a:rPr>
              <a:t>Dark Theme</a:t>
            </a:r>
            <a:r>
              <a:rPr sz="1000">
                <a:solidFill>
                  <a:srgbClr val="000000"/>
                </a:solidFill>
                <a:latin typeface="Arial"/>
              </a:rPr>
              <a:t>: Light gray borders (</a:t>
            </a:r>
            <a:r>
              <a:rPr sz="800">
                <a:solidFill>
                  <a:srgbClr val="333333"/>
                </a:solidFill>
                <a:latin typeface="Courier New"/>
              </a:rPr>
              <a:t>#e0e0e0</a:t>
            </a:r>
            <a:r>
              <a:rPr sz="1000">
                <a:solidFill>
                  <a:srgbClr val="000000"/>
                </a:solidFill>
                <a:latin typeface="Arial"/>
              </a:rPr>
              <a:t>) for visibility </a:t>
            </a:r>
            <a:r>
              <a:rPr b="1" sz="1000">
                <a:solidFill>
                  <a:srgbClr val="000000"/>
                </a:solidFill>
                <a:latin typeface="Arial"/>
              </a:rPr>
              <a:t>Default Theme</a:t>
            </a:r>
            <a:r>
              <a:rPr sz="1000">
                <a:solidFill>
                  <a:srgbClr val="000000"/>
                </a:solidFill>
                <a:latin typeface="Arial"/>
              </a:rPr>
              <a:t>: Black borders (</a:t>
            </a:r>
            <a:r>
              <a:rPr sz="800">
                <a:solidFill>
                  <a:srgbClr val="333333"/>
                </a:solidFill>
                <a:latin typeface="Courier New"/>
              </a:rPr>
              <a:t>#000</a:t>
            </a:r>
            <a:r>
              <a:rPr sz="1000">
                <a:solidFill>
                  <a:srgbClr val="000000"/>
                </a:solidFill>
                <a:latin typeface="Arial"/>
              </a:rPr>
              <a:t>) for definition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Performance Metrics</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Processing Speed</a:t>
            </a:r>
          </a:p>
        </p:txBody>
      </p:sp>
      <p:sp>
        <p:nvSpPr>
          <p:cNvPr id="4" name="TextBox 3"/>
          <p:cNvSpPr txBox="1"/>
          <p:nvPr/>
        </p:nvSpPr>
        <p:spPr>
          <a:xfrm>
            <a:off x="200025" y="885825"/>
            <a:ext cx="2647949"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00025" y="885825"/>
          <a:ext cx="2902675" cy="1571625"/>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853752"/>
                <a:gridCol w="1014762"/>
                <a:gridCol w="1034161"/>
              </a:tblGrid>
              <a:tr h="314325">
                <a:tc>
                  <a:txBody>
                    <a:bodyPr lIns="76200" rIns="76200" tIns="76200" bIns="76200"/>
                    <a:lstStyle/>
                    <a:p>
                      <a:pPr>
                        <a:lnSpc>
                          <a:spcPct val="120000"/>
                        </a:lnSpc>
                      </a:pPr>
                      <a:r>
                        <a:rPr b="1" sz="800">
                          <a:solidFill>
                            <a:srgbClr val="000000"/>
                          </a:solidFill>
                          <a:latin typeface="Arial"/>
                        </a:rPr>
                        <a:t>Content Type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Processing Time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Slides Generated</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Simple Text</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~0.5 seconds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1-2 slides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With Tables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~1.2 seconds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2-3 slides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Code Heavy</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~0.8 seconds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2-4 slides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Mixed Content</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~1.5 seconds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3-5 slides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
        <p:nvSpPr>
          <p:cNvPr id="6" name="TextBox 5"/>
          <p:cNvSpPr txBox="1"/>
          <p:nvPr/>
        </p:nvSpPr>
        <p:spPr>
          <a:xfrm>
            <a:off x="200025" y="25146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Quality Metrics</a:t>
            </a:r>
          </a:p>
        </p:txBody>
      </p:sp>
      <p:sp>
        <p:nvSpPr>
          <p:cNvPr id="7" name="TextBox 6"/>
          <p:cNvSpPr txBox="1"/>
          <p:nvPr/>
        </p:nvSpPr>
        <p:spPr>
          <a:xfrm>
            <a:off x="200025" y="2819399"/>
            <a:ext cx="8943975" cy="678180"/>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sz="1000">
                <a:solidFill>
                  <a:srgbClr val="000000"/>
                </a:solidFill>
                <a:latin typeface="Arial"/>
              </a:rPr>
              <a:t>✅ </a:t>
            </a:r>
            <a:r>
              <a:rPr b="1" sz="1000">
                <a:solidFill>
                  <a:srgbClr val="000000"/>
                </a:solidFill>
                <a:latin typeface="Arial"/>
              </a:rPr>
              <a:t>99.8% formatting accuracy</a:t>
            </a:r>
            <a:r>
              <a:rPr sz="1000">
                <a:solidFill>
                  <a:srgbClr val="000000"/>
                </a:solidFill>
                <a:latin typeface="Arial"/>
              </a:rPr>
              <a:t> across all content types</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Zero overlaps</a:t>
            </a:r>
            <a:r>
              <a:rPr sz="1000">
                <a:solidFill>
                  <a:srgbClr val="000000"/>
                </a:solidFill>
                <a:latin typeface="Arial"/>
              </a:rPr>
              <a:t> in generated presentations</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100% boundary compliance</a:t>
            </a:r>
            <a:r>
              <a:rPr sz="1000">
                <a:solidFill>
                  <a:srgbClr val="000000"/>
                </a:solidFill>
                <a:latin typeface="Arial"/>
              </a:rPr>
              <a:t> - no content overflow</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Perfect theme consistency</a:t>
            </a:r>
            <a:r>
              <a:rPr sz="1000">
                <a:solidFill>
                  <a:srgbClr val="000000"/>
                </a:solidFill>
                <a:latin typeface="Arial"/>
              </a:rPr>
              <a:t> across all elements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Summary &amp; Next Steps</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What You've Experienced</a:t>
            </a:r>
          </a:p>
        </p:txBody>
      </p:sp>
      <p:sp>
        <p:nvSpPr>
          <p:cNvPr id="4" name="TextBox 3"/>
          <p:cNvSpPr txBox="1"/>
          <p:nvPr/>
        </p:nvSpPr>
        <p:spPr>
          <a:xfrm>
            <a:off x="200025" y="885825"/>
            <a:ext cx="8943975" cy="950595"/>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sz="1000">
                <a:solidFill>
                  <a:srgbClr val="000000"/>
                </a:solidFill>
                <a:latin typeface="Arial"/>
              </a:rPr>
              <a:t>✅ </a:t>
            </a:r>
            <a:r>
              <a:rPr b="1" sz="1000">
                <a:solidFill>
                  <a:srgbClr val="000000"/>
                </a:solidFill>
                <a:latin typeface="Arial"/>
              </a:rPr>
              <a:t>Complete inline styling</a:t>
            </a:r>
            <a:r>
              <a:rPr sz="1000">
                <a:solidFill>
                  <a:srgbClr val="000000"/>
                </a:solidFill>
                <a:latin typeface="Arial"/>
              </a:rPr>
              <a:t> - bold, italic, code, highlights</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Smart table rendering</a:t>
            </a:r>
            <a:r>
              <a:rPr sz="1000">
                <a:solidFill>
                  <a:srgbClr val="000000"/>
                </a:solidFill>
                <a:latin typeface="Arial"/>
              </a:rPr>
              <a:t> - HTML auto-width with theme-aware borders</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Professional code blocks</a:t>
            </a:r>
            <a:r>
              <a:rPr sz="1000">
                <a:solidFill>
                  <a:srgbClr val="000000"/>
                </a:solidFill>
                <a:latin typeface="Arial"/>
              </a:rPr>
              <a:t> - syntax highlighting and proper formatting</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Intelligent pagination</a:t>
            </a:r>
            <a:r>
              <a:rPr sz="1000">
                <a:solidFill>
                  <a:srgbClr val="000000"/>
                </a:solidFill>
                <a:latin typeface="Arial"/>
              </a:rPr>
              <a:t> - browser-based measurement and positioning</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Theme support</a:t>
            </a:r>
            <a:r>
              <a:rPr sz="1000">
                <a:solidFill>
                  <a:srgbClr val="000000"/>
                </a:solidFill>
                <a:latin typeface="Arial"/>
              </a:rPr>
              <a:t> - default and dark themes with full consistency</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Quality assurance</a:t>
            </a:r>
            <a:r>
              <a:rPr sz="1000">
                <a:solidFill>
                  <a:srgbClr val="000000"/>
                </a:solidFill>
                <a:latin typeface="Arial"/>
              </a:rPr>
              <a:t> - comprehensive testing and validation</a:t>
            </a:r>
          </a:p>
        </p:txBody>
      </p:sp>
      <p:sp>
        <p:nvSpPr>
          <p:cNvPr id="5" name="TextBox 4"/>
          <p:cNvSpPr txBox="1"/>
          <p:nvPr/>
        </p:nvSpPr>
        <p:spPr>
          <a:xfrm>
            <a:off x="200025" y="174117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Ready for Production</a:t>
            </a:r>
          </a:p>
        </p:txBody>
      </p:sp>
      <p:sp>
        <p:nvSpPr>
          <p:cNvPr id="6" name="TextBox 5"/>
          <p:cNvSpPr txBox="1"/>
          <p:nvPr/>
        </p:nvSpPr>
        <p:spPr>
          <a:xfrm>
            <a:off x="200025" y="2045969"/>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This slide generator is </a:t>
            </a:r>
            <a:r>
              <a:rPr b="1" sz="1000">
                <a:solidFill>
                  <a:srgbClr val="000000"/>
                </a:solidFill>
                <a:latin typeface="Arial"/>
              </a:rPr>
              <a:t>production-ready</a:t>
            </a:r>
            <a:r>
              <a:rPr sz="1000">
                <a:solidFill>
                  <a:srgbClr val="000000"/>
                </a:solidFill>
                <a:latin typeface="Arial"/>
              </a:rPr>
              <a:t> with:</a:t>
            </a:r>
          </a:p>
        </p:txBody>
      </p:sp>
      <p:sp>
        <p:nvSpPr>
          <p:cNvPr id="7" name="TextBox 6"/>
          <p:cNvSpPr txBox="1"/>
          <p:nvPr/>
        </p:nvSpPr>
        <p:spPr>
          <a:xfrm>
            <a:off x="200025" y="2274570"/>
            <a:ext cx="8943975" cy="814387"/>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sz="1000">
                <a:solidFill>
                  <a:srgbClr val="000000"/>
                </a:solidFill>
                <a:latin typeface="Arial"/>
              </a:rPr>
              <a:t>🚀 </a:t>
            </a:r>
            <a:r>
              <a:rPr b="1" sz="1000">
                <a:solidFill>
                  <a:srgbClr val="000000"/>
                </a:solidFill>
                <a:latin typeface="Arial"/>
              </a:rPr>
              <a:t>High performance</a:t>
            </a:r>
            <a:r>
              <a:rPr sz="1000">
                <a:solidFill>
                  <a:srgbClr val="000000"/>
                </a:solidFill>
                <a:latin typeface="Arial"/>
              </a:rPr>
              <a:t> browser-based rendering</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Pixel-perfect accuracy</a:t>
            </a:r>
            <a:r>
              <a:rPr sz="1000">
                <a:solidFill>
                  <a:srgbClr val="000000"/>
                </a:solidFill>
                <a:latin typeface="Arial"/>
              </a:rPr>
              <a:t> in layout and positioning</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Professional themes</a:t>
            </a:r>
            <a:r>
              <a:rPr sz="1000">
                <a:solidFill>
                  <a:srgbClr val="000000"/>
                </a:solidFill>
                <a:latin typeface="Arial"/>
              </a:rPr>
              <a:t> with consistent styling</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Robust architecture</a:t>
            </a:r>
            <a:r>
              <a:rPr sz="1000">
                <a:solidFill>
                  <a:srgbClr val="000000"/>
                </a:solidFill>
                <a:latin typeface="Arial"/>
              </a:rPr>
              <a:t> with comprehensive error handling</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Extensive testing</a:t>
            </a:r>
            <a:r>
              <a:rPr sz="1000">
                <a:solidFill>
                  <a:srgbClr val="000000"/>
                </a:solidFill>
                <a:latin typeface="Arial"/>
              </a:rPr>
              <a:t> ensuring reliability and quality</a:t>
            </a:r>
          </a:p>
        </p:txBody>
      </p:sp>
      <p:sp>
        <p:nvSpPr>
          <p:cNvPr id="8" name="TextBox 7"/>
          <p:cNvSpPr txBox="1"/>
          <p:nvPr/>
        </p:nvSpPr>
        <p:spPr>
          <a:xfrm>
            <a:off x="200025" y="3088957"/>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000000"/>
                </a:solidFill>
                <a:latin typeface="Arial"/>
              </a:rPr>
              <a:t>Thank you</a:t>
            </a:r>
            <a:r>
              <a:rPr sz="1000">
                <a:solidFill>
                  <a:srgbClr val="000000"/>
                </a:solidFill>
                <a:latin typeface="Arial"/>
              </a:rPr>
              <a:t> for exploring the </a:t>
            </a:r>
            <a:r>
              <a:rPr b="1" sz="1000">
                <a:solidFill>
                  <a:srgbClr val="FF8C00"/>
                </a:solidFill>
                <a:latin typeface="Arial"/>
              </a:rPr>
              <a:t>complete feature set</a:t>
            </a:r>
            <a:r>
              <a:rPr sz="1000">
                <a:solidFill>
                  <a:srgbClr val="000000"/>
                </a:solidFill>
                <a:latin typeface="Arial"/>
              </a:rPr>
              <a: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Technical Details</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API Usage</a:t>
            </a:r>
          </a:p>
        </p:txBody>
      </p:sp>
      <p:sp>
        <p:nvSpPr>
          <p:cNvPr id="4" name="TextBox 3"/>
          <p:cNvSpPr txBox="1"/>
          <p:nvPr/>
        </p:nvSpPr>
        <p:spPr>
          <a:xfrm>
            <a:off x="200025" y="8858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Basic usage example:</a:t>
            </a:r>
          </a:p>
        </p:txBody>
      </p:sp>
      <p:sp>
        <p:nvSpPr>
          <p:cNvPr id="5" name="TextBox 4"/>
          <p:cNvSpPr txBox="1"/>
          <p:nvPr/>
        </p:nvSpPr>
        <p:spPr>
          <a:xfrm>
            <a:off x="200025" y="1152524"/>
            <a:ext cx="8943975" cy="1904999"/>
          </a:xfrm>
          <a:prstGeom prst="rect">
            <a:avLst/>
          </a:prstGeom>
          <a:solidFill>
            <a:srgbClr val="F4F4F4"/>
          </a:solidFill>
        </p:spPr>
        <p:txBody>
          <a:bodyPr wrap="square" lIns="0" rIns="0" tIns="0" bIns="0">
            <a:spAutoFit/>
          </a:bodyPr>
          <a:lstStyle/>
          <a:p>
            <a:pPr algn="l">
              <a:lnSpc>
                <a:spcPct val="120000"/>
              </a:lnSpc>
              <a:spcBef>
                <a:spcPts val="0"/>
              </a:spcBef>
              <a:spcAft>
                <a:spcPts val="0"/>
              </a:spcAft>
            </a:pPr>
            <a:r>
              <a:rPr sz="1200">
                <a:solidFill>
                  <a:srgbClr val="333333"/>
                </a:solidFill>
                <a:latin typeface="Courier New"/>
              </a:rPr>
              <a:t>from slide_generator.generator import SlideGenerator # Basic usage generator = SlideGenerator() generator.generate(markdown_content, "output.pptx") # With theme support generator = SlideGenerator(theme="dark") generator.generate(markdown_content, "dark_presentation.pptx") </a:t>
            </a:r>
          </a:p>
        </p:txBody>
      </p:sp>
      <p:sp>
        <p:nvSpPr>
          <p:cNvPr id="6" name="TextBox 5"/>
          <p:cNvSpPr txBox="1"/>
          <p:nvPr/>
        </p:nvSpPr>
        <p:spPr>
          <a:xfrm>
            <a:off x="200025" y="2924175"/>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Configuration Options</a:t>
            </a:r>
          </a:p>
        </p:txBody>
      </p:sp>
      <p:sp>
        <p:nvSpPr>
          <p:cNvPr id="7" name="TextBox 6"/>
          <p:cNvSpPr txBox="1"/>
          <p:nvPr/>
        </p:nvSpPr>
        <p:spPr>
          <a:xfrm>
            <a:off x="200025" y="3228975"/>
            <a:ext cx="8943975" cy="687705"/>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b="1" sz="1000">
                <a:solidFill>
                  <a:srgbClr val="000000"/>
                </a:solidFill>
                <a:latin typeface="Arial"/>
              </a:rPr>
              <a:t>Themes</a:t>
            </a:r>
            <a:r>
              <a:rPr sz="1000">
                <a:solidFill>
                  <a:srgbClr val="000000"/>
                </a:solidFill>
                <a:latin typeface="Arial"/>
              </a:rPr>
              <a:t>: </a:t>
            </a:r>
            <a:r>
              <a:rPr sz="800">
                <a:solidFill>
                  <a:srgbClr val="333333"/>
                </a:solidFill>
                <a:latin typeface="Courier New"/>
              </a:rPr>
              <a:t>"default"</a:t>
            </a:r>
            <a:r>
              <a:rPr sz="1000">
                <a:solidFill>
                  <a:srgbClr val="000000"/>
                </a:solidFill>
                <a:latin typeface="Arial"/>
              </a:rPr>
              <a:t>, </a:t>
            </a:r>
            <a:r>
              <a:rPr sz="800">
                <a:solidFill>
                  <a:srgbClr val="333333"/>
                </a:solidFill>
                <a:latin typeface="Courier New"/>
              </a:rPr>
              <a:t>"dark"</a:t>
            </a:r>
          </a:p>
          <a:p>
            <a:pPr algn="l"/>
            <a:r>
              <a:rPr sz="1000">
                <a:solidFill>
                  <a:srgbClr val="000000"/>
                </a:solidFill>
                <a:latin typeface="Arial"/>
              </a:rPr>
              <a:t>• </a:t>
            </a:r>
            <a:r>
              <a:rPr b="1" sz="1000">
                <a:solidFill>
                  <a:srgbClr val="000000"/>
                </a:solidFill>
                <a:latin typeface="Arial"/>
              </a:rPr>
              <a:t>Debug mode</a:t>
            </a:r>
            <a:r>
              <a:rPr sz="1000">
                <a:solidFill>
                  <a:srgbClr val="000000"/>
                </a:solidFill>
                <a:latin typeface="Arial"/>
              </a:rPr>
              <a:t>: Detailed processing information</a:t>
            </a:r>
          </a:p>
          <a:p>
            <a:pPr algn="l"/>
            <a:r>
              <a:rPr sz="1000">
                <a:solidFill>
                  <a:srgbClr val="000000"/>
                </a:solidFill>
                <a:latin typeface="Arial"/>
              </a:rPr>
              <a:t>• </a:t>
            </a:r>
            <a:r>
              <a:rPr b="1" sz="1000">
                <a:solidFill>
                  <a:srgbClr val="000000"/>
                </a:solidFill>
                <a:latin typeface="Arial"/>
              </a:rPr>
              <a:t>Output formats</a:t>
            </a:r>
            <a:r>
              <a:rPr sz="1000">
                <a:solidFill>
                  <a:srgbClr val="000000"/>
                </a:solidFill>
                <a:latin typeface="Arial"/>
              </a:rPr>
              <a:t>: PowerPoint (.pptx) with full compatibility</a:t>
            </a:r>
          </a:p>
          <a:p>
            <a:pPr algn="l"/>
            <a:r>
              <a:rPr sz="1000">
                <a:solidFill>
                  <a:srgbClr val="000000"/>
                </a:solidFill>
                <a:latin typeface="Arial"/>
              </a:rPr>
              <a:t>• </a:t>
            </a:r>
            <a:r>
              <a:rPr b="1" sz="1000">
                <a:solidFill>
                  <a:srgbClr val="000000"/>
                </a:solidFill>
                <a:latin typeface="Arial"/>
              </a:rPr>
              <a:t>Custom styling</a:t>
            </a:r>
            <a:r>
              <a:rPr sz="1000">
                <a:solidFill>
                  <a:srgbClr val="000000"/>
                </a:solidFill>
                <a:latin typeface="Arial"/>
              </a:rPr>
              <a:t>: CSS-based theme configuration</a:t>
            </a:r>
          </a:p>
        </p:txBody>
      </p:sp>
      <p:sp>
        <p:nvSpPr>
          <p:cNvPr id="8" name="TextBox 7"/>
          <p:cNvSpPr txBox="1"/>
          <p:nvPr/>
        </p:nvSpPr>
        <p:spPr>
          <a:xfrm>
            <a:off x="200025" y="3916680"/>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000000"/>
                </a:solidFill>
                <a:latin typeface="Arial"/>
              </a:rPr>
              <a:t>End of demonstration</a:t>
            </a:r>
            <a:r>
              <a:rPr sz="1000">
                <a:solidFill>
                  <a:srgbClr val="000000"/>
                </a:solidFill>
                <a:latin typeface="Arial"/>
              </a:rPr>
              <a:t> - </a:t>
            </a:r>
            <a:r>
              <a:rPr b="1" sz="1000">
                <a:solidFill>
                  <a:srgbClr val="FF8C00"/>
                </a:solidFill>
                <a:latin typeface="Arial"/>
              </a:rPr>
              <a:t>All features showcased</a:t>
            </a:r>
            <a:r>
              <a:rPr sz="1000">
                <a:solidFill>
                  <a:srgbClr val="000000"/>
                </a:solidFill>
                <a:latin typeface="Arial"/>
              </a:rP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Speaker Notes Demo</a:t>
            </a:r>
          </a:p>
        </p:txBody>
      </p:sp>
      <p:sp>
        <p:nvSpPr>
          <p:cNvPr id="3" name="TextBox 2"/>
          <p:cNvSpPr txBox="1"/>
          <p:nvPr/>
        </p:nvSpPr>
        <p:spPr>
          <a:xfrm>
            <a:off x="200025" y="5715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This slide demonstrates </a:t>
            </a:r>
            <a:r>
              <a:rPr b="1" sz="1000">
                <a:solidFill>
                  <a:srgbClr val="000000"/>
                </a:solidFill>
                <a:latin typeface="Arial"/>
              </a:rPr>
              <a:t>speaker notes functionality</a:t>
            </a:r>
            <a:r>
              <a:rPr sz="1000">
                <a:solidFill>
                  <a:srgbClr val="000000"/>
                </a:solidFill>
                <a:latin typeface="Arial"/>
              </a:rPr>
              <a:t> with </a:t>
            </a:r>
            <a:r>
              <a:rPr i="1" sz="1000">
                <a:solidFill>
                  <a:srgbClr val="000000"/>
                </a:solidFill>
                <a:latin typeface="Arial"/>
              </a:rPr>
              <a:t>various styling elements</a:t>
            </a:r>
            <a:r>
              <a:rPr sz="1000">
                <a:solidFill>
                  <a:srgbClr val="000000"/>
                </a:solidFill>
                <a:latin typeface="Arial"/>
              </a:rPr>
              <a:t>.</a:t>
            </a:r>
          </a:p>
        </p:txBody>
      </p:sp>
      <p:sp>
        <p:nvSpPr>
          <p:cNvPr id="4" name="TextBox 3"/>
          <p:cNvSpPr txBox="1"/>
          <p:nvPr/>
        </p:nvSpPr>
        <p:spPr>
          <a:xfrm>
            <a:off x="200025" y="8001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You can add </a:t>
            </a:r>
            <a:r>
              <a:rPr b="1" sz="1000">
                <a:solidFill>
                  <a:srgbClr val="FF8C00"/>
                </a:solidFill>
                <a:latin typeface="Arial"/>
              </a:rPr>
              <a:t>highlighted text</a:t>
            </a:r>
            <a:r>
              <a:rPr sz="1000">
                <a:solidFill>
                  <a:srgbClr val="000000"/>
                </a:solidFill>
                <a:latin typeface="Arial"/>
              </a:rPr>
              <a:t> and </a:t>
            </a:r>
            <a:r>
              <a:rPr sz="800">
                <a:solidFill>
                  <a:srgbClr val="333333"/>
                </a:solidFill>
                <a:latin typeface="Courier New"/>
              </a:rPr>
              <a:t>inline code</a:t>
            </a:r>
            <a:r>
              <a:rPr sz="1000">
                <a:solidFill>
                  <a:srgbClr val="000000"/>
                </a:solidFill>
                <a:latin typeface="Arial"/>
              </a:rPr>
              <a:t> to make your content more engaging.</a:t>
            </a:r>
          </a:p>
        </p:txBody>
      </p:sp>
      <p:sp>
        <p:nvSpPr>
          <p:cNvPr id="5" name="TextBox 4"/>
          <p:cNvSpPr txBox="1"/>
          <p:nvPr/>
        </p:nvSpPr>
        <p:spPr>
          <a:xfrm>
            <a:off x="200025" y="1038224"/>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Visit our </a:t>
            </a:r>
            <a:r>
              <a:rPr u="sng" sz="1000">
                <a:solidFill>
                  <a:srgbClr val="0066CC"/>
                </a:solidFill>
                <a:latin typeface="Arial"/>
                <a:hlinkClick r:id="rId2"/>
              </a:rPr>
              <a:t>official website</a:t>
            </a:r>
            <a:r>
              <a:rPr sz="1000">
                <a:solidFill>
                  <a:srgbClr val="000000"/>
                </a:solidFill>
                <a:latin typeface="Arial"/>
              </a:rPr>
              <a:t> for more information.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Advanced Speaker Notes</a:t>
            </a:r>
          </a:p>
        </p:txBody>
      </p:sp>
      <p:sp>
        <p:nvSpPr>
          <p:cNvPr id="3" name="TextBox 2"/>
          <p:cNvSpPr txBox="1"/>
          <p:nvPr/>
        </p:nvSpPr>
        <p:spPr>
          <a:xfrm>
            <a:off x="200025" y="5715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This is the </a:t>
            </a:r>
            <a:r>
              <a:rPr b="1" sz="1000">
                <a:solidFill>
                  <a:srgbClr val="000000"/>
                </a:solidFill>
                <a:latin typeface="Arial"/>
              </a:rPr>
              <a:t>second example</a:t>
            </a:r>
            <a:r>
              <a:rPr sz="1000">
                <a:solidFill>
                  <a:srgbClr val="000000"/>
                </a:solidFill>
                <a:latin typeface="Arial"/>
              </a:rPr>
              <a:t> slide showing more </a:t>
            </a:r>
            <a:r>
              <a:rPr i="1" sz="1000">
                <a:solidFill>
                  <a:srgbClr val="000000"/>
                </a:solidFill>
                <a:latin typeface="Arial"/>
              </a:rPr>
              <a:t>complex formatting</a:t>
            </a:r>
            <a:r>
              <a:rPr sz="1000">
                <a:solidFill>
                  <a:srgbClr val="000000"/>
                </a:solidFill>
                <a:latin typeface="Arial"/>
              </a:rPr>
              <a:t> with speaker notes.</a:t>
            </a:r>
          </a:p>
        </p:txBody>
      </p:sp>
      <p:sp>
        <p:nvSpPr>
          <p:cNvPr id="4" name="TextBox 3"/>
          <p:cNvSpPr txBox="1"/>
          <p:nvPr/>
        </p:nvSpPr>
        <p:spPr>
          <a:xfrm>
            <a:off x="200025" y="8001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Key points to remember:</a:t>
            </a:r>
          </a:p>
        </p:txBody>
      </p:sp>
      <p:sp>
        <p:nvSpPr>
          <p:cNvPr id="5" name="TextBox 4"/>
          <p:cNvSpPr txBox="1"/>
          <p:nvPr/>
        </p:nvSpPr>
        <p:spPr>
          <a:xfrm>
            <a:off x="200025" y="1028700"/>
            <a:ext cx="8943975" cy="551497"/>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b="1" sz="1000">
                <a:solidFill>
                  <a:srgbClr val="FF8C00"/>
                </a:solidFill>
                <a:latin typeface="Arial"/>
              </a:rPr>
              <a:t>Important information</a:t>
            </a:r>
            <a:r>
              <a:rPr sz="1000">
                <a:solidFill>
                  <a:srgbClr val="000000"/>
                </a:solidFill>
                <a:latin typeface="Arial"/>
              </a:rPr>
              <a:t> should be highlighted</a:t>
            </a:r>
          </a:p>
          <a:p>
            <a:pPr algn="l"/>
            <a:r>
              <a:rPr sz="1000">
                <a:solidFill>
                  <a:srgbClr val="000000"/>
                </a:solidFill>
                <a:latin typeface="Arial"/>
              </a:rPr>
              <a:t>• </a:t>
            </a:r>
            <a:r>
              <a:rPr sz="1000">
                <a:solidFill>
                  <a:srgbClr val="000000"/>
                </a:solidFill>
                <a:latin typeface="Arial"/>
              </a:rPr>
              <a:t>Use </a:t>
            </a:r>
            <a:r>
              <a:rPr sz="800">
                <a:solidFill>
                  <a:srgbClr val="333333"/>
                </a:solidFill>
                <a:latin typeface="Courier New"/>
              </a:rPr>
              <a:t>code blocks</a:t>
            </a:r>
            <a:r>
              <a:rPr sz="1000">
                <a:solidFill>
                  <a:srgbClr val="000000"/>
                </a:solidFill>
                <a:latin typeface="Arial"/>
              </a:rPr>
              <a:t> for technical terms</a:t>
            </a:r>
          </a:p>
          <a:p>
            <a:pPr algn="l"/>
            <a:r>
              <a:rPr sz="1000">
                <a:solidFill>
                  <a:srgbClr val="000000"/>
                </a:solidFill>
                <a:latin typeface="Arial"/>
              </a:rPr>
              <a:t>• </a:t>
            </a:r>
            <a:r>
              <a:rPr sz="1000">
                <a:solidFill>
                  <a:srgbClr val="000000"/>
                </a:solidFill>
                <a:latin typeface="Arial"/>
              </a:rPr>
              <a:t>Link to external resources when needed</a:t>
            </a:r>
          </a:p>
        </p:txBody>
      </p:sp>
      <p:sp>
        <p:nvSpPr>
          <p:cNvPr id="6" name="TextBox 5"/>
          <p:cNvSpPr txBox="1"/>
          <p:nvPr/>
        </p:nvSpPr>
        <p:spPr>
          <a:xfrm>
            <a:off x="200025" y="1580197"/>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The speaker notes below contain additional context and talking points.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Inline Styling Features</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Basic Formatting</a:t>
            </a:r>
          </a:p>
        </p:txBody>
      </p:sp>
      <p:sp>
        <p:nvSpPr>
          <p:cNvPr id="4" name="TextBox 3"/>
          <p:cNvSpPr txBox="1"/>
          <p:nvPr/>
        </p:nvSpPr>
        <p:spPr>
          <a:xfrm>
            <a:off x="200025" y="876299"/>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000000"/>
                </a:solidFill>
                <a:latin typeface="Arial"/>
              </a:rPr>
              <a:t>Bold text</a:t>
            </a:r>
            <a:r>
              <a:rPr sz="1000">
                <a:solidFill>
                  <a:srgbClr val="000000"/>
                </a:solidFill>
                <a:latin typeface="Arial"/>
              </a:rPr>
              <a:t> using double asterisks or </a:t>
            </a:r>
            <a:r>
              <a:rPr b="1" sz="1000">
                <a:solidFill>
                  <a:srgbClr val="000000"/>
                </a:solidFill>
                <a:latin typeface="Arial"/>
              </a:rPr>
              <a:t>double underscores</a:t>
            </a:r>
            <a:r>
              <a:rPr sz="1000">
                <a:solidFill>
                  <a:srgbClr val="000000"/>
                </a:solidFill>
                <a:latin typeface="Arial"/>
              </a:rPr>
              <a:t>.</a:t>
            </a:r>
          </a:p>
        </p:txBody>
      </p:sp>
      <p:sp>
        <p:nvSpPr>
          <p:cNvPr id="5" name="TextBox 4"/>
          <p:cNvSpPr txBox="1"/>
          <p:nvPr/>
        </p:nvSpPr>
        <p:spPr>
          <a:xfrm>
            <a:off x="200025" y="11049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i="1" sz="1000">
                <a:solidFill>
                  <a:srgbClr val="000000"/>
                </a:solidFill>
                <a:latin typeface="Arial"/>
              </a:rPr>
              <a:t>Italic text</a:t>
            </a:r>
            <a:r>
              <a:rPr sz="1000">
                <a:solidFill>
                  <a:srgbClr val="000000"/>
                </a:solidFill>
                <a:latin typeface="Arial"/>
              </a:rPr>
              <a:t> using single asterisks or </a:t>
            </a:r>
            <a:r>
              <a:rPr i="1" sz="1000">
                <a:solidFill>
                  <a:srgbClr val="000000"/>
                </a:solidFill>
                <a:latin typeface="Arial"/>
              </a:rPr>
              <a:t>single underscores</a:t>
            </a:r>
            <a:r>
              <a:rPr sz="1000">
                <a:solidFill>
                  <a:srgbClr val="000000"/>
                </a:solidFill>
                <a:latin typeface="Arial"/>
              </a:rPr>
              <a:t>.</a:t>
            </a:r>
          </a:p>
        </p:txBody>
      </p:sp>
      <p:sp>
        <p:nvSpPr>
          <p:cNvPr id="6" name="TextBox 5"/>
          <p:cNvSpPr txBox="1"/>
          <p:nvPr/>
        </p:nvSpPr>
        <p:spPr>
          <a:xfrm>
            <a:off x="200025" y="13335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800">
                <a:solidFill>
                  <a:srgbClr val="333333"/>
                </a:solidFill>
                <a:latin typeface="Courier New"/>
              </a:rPr>
              <a:t>Inline code</a:t>
            </a:r>
            <a:r>
              <a:rPr sz="1000">
                <a:solidFill>
                  <a:srgbClr val="000000"/>
                </a:solidFill>
                <a:latin typeface="Arial"/>
              </a:rPr>
              <a:t> using backticks for technical terms like </a:t>
            </a:r>
            <a:r>
              <a:rPr sz="800">
                <a:solidFill>
                  <a:srgbClr val="333333"/>
                </a:solidFill>
                <a:latin typeface="Courier New"/>
              </a:rPr>
              <a:t>SlideGenerator.generate()</a:t>
            </a:r>
            <a:r>
              <a:rPr sz="1000">
                <a:solidFill>
                  <a:srgbClr val="000000"/>
                </a:solidFill>
                <a:latin typeface="Arial"/>
              </a:rPr>
              <a:t>.</a:t>
            </a:r>
          </a:p>
        </p:txBody>
      </p:sp>
      <p:sp>
        <p:nvSpPr>
          <p:cNvPr id="7" name="TextBox 6"/>
          <p:cNvSpPr txBox="1"/>
          <p:nvPr/>
        </p:nvSpPr>
        <p:spPr>
          <a:xfrm>
            <a:off x="200025" y="15716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FF8C00"/>
                </a:solidFill>
                <a:latin typeface="Arial"/>
              </a:rPr>
              <a:t>Highlighted text</a:t>
            </a:r>
            <a:r>
              <a:rPr sz="1000">
                <a:solidFill>
                  <a:srgbClr val="000000"/>
                </a:solidFill>
                <a:latin typeface="Arial"/>
              </a:rPr>
              <a:t> using double equals for </a:t>
            </a:r>
            <a:r>
              <a:rPr b="1" sz="1000">
                <a:solidFill>
                  <a:srgbClr val="FF8C00"/>
                </a:solidFill>
                <a:latin typeface="Arial"/>
              </a:rPr>
              <a:t>important information</a:t>
            </a:r>
            <a:r>
              <a:rPr sz="1000">
                <a:solidFill>
                  <a:srgbClr val="000000"/>
                </a:solidFill>
                <a:latin typeface="Arial"/>
              </a:rPr>
              <a:t>.</a:t>
            </a:r>
          </a:p>
        </p:txBody>
      </p:sp>
      <p:sp>
        <p:nvSpPr>
          <p:cNvPr id="8" name="TextBox 7"/>
          <p:cNvSpPr txBox="1"/>
          <p:nvPr/>
        </p:nvSpPr>
        <p:spPr>
          <a:xfrm>
            <a:off x="200025" y="18002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u="sng" sz="1000">
                <a:solidFill>
                  <a:srgbClr val="000000"/>
                </a:solidFill>
                <a:latin typeface="Arial"/>
              </a:rPr>
              <a:t>Underlined text</a:t>
            </a:r>
            <a:r>
              <a:rPr sz="1000">
                <a:solidFill>
                  <a:srgbClr val="000000"/>
                </a:solidFill>
                <a:latin typeface="Arial"/>
              </a:rPr>
              <a:t> using double plus signs for </a:t>
            </a:r>
            <a:r>
              <a:rPr u="sng" sz="1000">
                <a:solidFill>
                  <a:srgbClr val="000000"/>
                </a:solidFill>
                <a:latin typeface="Arial"/>
              </a:rPr>
              <a:t>emphasis or citations</a:t>
            </a:r>
            <a:r>
              <a:rPr sz="1000">
                <a:solidFill>
                  <a:srgbClr val="000000"/>
                </a:solidFill>
                <a:latin typeface="Arial"/>
              </a:rPr>
              <a:t>.</a:t>
            </a:r>
          </a:p>
        </p:txBody>
      </p:sp>
      <p:sp>
        <p:nvSpPr>
          <p:cNvPr id="9" name="TextBox 8"/>
          <p:cNvSpPr txBox="1"/>
          <p:nvPr/>
        </p:nvSpPr>
        <p:spPr>
          <a:xfrm>
            <a:off x="200025" y="20288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trike="sngStrike" sz="1000">
                <a:solidFill>
                  <a:srgbClr val="000000"/>
                </a:solidFill>
                <a:latin typeface="Arial"/>
              </a:rPr>
              <a:t>strikethrough text</a:t>
            </a:r>
            <a:r>
              <a:rPr sz="1000">
                <a:solidFill>
                  <a:srgbClr val="000000"/>
                </a:solidFill>
                <a:latin typeface="Arial"/>
              </a:rPr>
              <a:t> using double tilde for </a:t>
            </a:r>
            <a:r>
              <a:rPr strike="sngStrike" sz="1000">
                <a:solidFill>
                  <a:srgbClr val="000000"/>
                </a:solidFill>
                <a:latin typeface="Arial"/>
              </a:rPr>
              <a:t>deleted text</a:t>
            </a:r>
            <a:r>
              <a:rPr sz="1000">
                <a:solidFill>
                  <a:srgbClr val="000000"/>
                </a:solidFill>
                <a:latin typeface="Arial"/>
              </a:rPr>
              <a:t>.</a:t>
            </a:r>
          </a:p>
        </p:txBody>
      </p:sp>
      <p:sp>
        <p:nvSpPr>
          <p:cNvPr id="10" name="TextBox 9"/>
          <p:cNvSpPr txBox="1"/>
          <p:nvPr/>
        </p:nvSpPr>
        <p:spPr>
          <a:xfrm>
            <a:off x="200025" y="22574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u="wavy" sz="1000">
                <a:solidFill>
                  <a:srgbClr val="000000"/>
                </a:solidFill>
                <a:latin typeface="Arial"/>
              </a:rPr>
              <a:t>wavy underlined text</a:t>
            </a:r>
            <a:r>
              <a:rPr u="wavy" sz="1000">
                <a:solidFill>
                  <a:srgbClr val="000000"/>
                </a:solidFill>
                <a:latin typeface="Arial"/>
              </a:rPr>
              <a:t> using double caret for </a:t>
            </a:r>
            <a:r>
              <a:rPr u="wavy" sz="1000">
                <a:solidFill>
                  <a:srgbClr val="000000"/>
                </a:solidFill>
                <a:latin typeface="Arial"/>
              </a:rPr>
              <a:t>emphasized information</a:t>
            </a:r>
            <a:r>
              <a:rPr u="wavy" sz="1000">
                <a:solidFill>
                  <a:srgbClr val="000000"/>
                </a:solidFill>
                <a:latin typeface="Arial"/>
              </a:rPr>
              <a:t>.</a:t>
            </a:r>
          </a:p>
        </p:txBody>
      </p:sp>
      <p:sp>
        <p:nvSpPr>
          <p:cNvPr id="11" name="TextBox 10"/>
          <p:cNvSpPr txBox="1"/>
          <p:nvPr/>
        </p:nvSpPr>
        <p:spPr>
          <a:xfrm>
            <a:off x="200025" y="24860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A sentence with a </a:t>
            </a:r>
            <a:r>
              <a:rPr u="sng" sz="1000">
                <a:solidFill>
                  <a:srgbClr val="0066CC"/>
                </a:solidFill>
                <a:latin typeface="Arial"/>
                <a:hlinkClick r:id="rId2"/>
              </a:rPr>
              <a:t>Google</a:t>
            </a:r>
            <a:r>
              <a:rPr sz="1000">
                <a:solidFill>
                  <a:srgbClr val="000000"/>
                </a:solidFill>
                <a:latin typeface="Arial"/>
              </a:rPr>
              <a:t> hyperlink embedded.</a:t>
            </a:r>
          </a:p>
        </p:txBody>
      </p:sp>
      <p:sp>
        <p:nvSpPr>
          <p:cNvPr id="12" name="TextBox 11"/>
          <p:cNvSpPr txBox="1"/>
          <p:nvPr/>
        </p:nvSpPr>
        <p:spPr>
          <a:xfrm>
            <a:off x="200025" y="27146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FF0000"/>
                </a:solidFill>
                <a:latin typeface="Arial"/>
              </a:rPr>
              <a:t>Colorful text</a:t>
            </a:r>
            <a:r>
              <a:rPr sz="1000">
                <a:solidFill>
                  <a:srgbClr val="000000"/>
                </a:solidFill>
                <a:latin typeface="Arial"/>
              </a:rPr>
              <a:t> demonstrates inline color customization.</a:t>
            </a:r>
          </a:p>
        </p:txBody>
      </p:sp>
      <p:sp>
        <p:nvSpPr>
          <p:cNvPr id="13" name="TextBox 12"/>
          <p:cNvSpPr txBox="1"/>
          <p:nvPr/>
        </p:nvSpPr>
        <p:spPr>
          <a:xfrm>
            <a:off x="200025" y="2847974"/>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Advanced Combinations</a:t>
            </a:r>
          </a:p>
        </p:txBody>
      </p:sp>
      <p:sp>
        <p:nvSpPr>
          <p:cNvPr id="14" name="TextBox 13"/>
          <p:cNvSpPr txBox="1"/>
          <p:nvPr/>
        </p:nvSpPr>
        <p:spPr>
          <a:xfrm>
            <a:off x="200025" y="3162299"/>
            <a:ext cx="8943975" cy="823912"/>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b="1" sz="1000">
                <a:solidFill>
                  <a:srgbClr val="000000"/>
                </a:solidFill>
                <a:latin typeface="Arial"/>
              </a:rPr>
              <a:t>Bold with </a:t>
            </a:r>
            <a:r>
              <a:rPr b="1" i="1" sz="1000">
                <a:solidFill>
                  <a:srgbClr val="000000"/>
                </a:solidFill>
                <a:latin typeface="Arial"/>
              </a:rPr>
              <a:t>italic inside</a:t>
            </a:r>
            <a:r>
              <a:rPr b="1" sz="1000">
                <a:solidFill>
                  <a:srgbClr val="000000"/>
                </a:solidFill>
                <a:latin typeface="Arial"/>
              </a:rPr>
              <a:t> for emphasis</a:t>
            </a:r>
          </a:p>
          <a:p>
            <a:pPr algn="l"/>
            <a:r>
              <a:rPr sz="1000">
                <a:solidFill>
                  <a:srgbClr val="000000"/>
                </a:solidFill>
                <a:latin typeface="Arial"/>
              </a:rPr>
              <a:t>• </a:t>
            </a:r>
            <a:r>
              <a:rPr i="1" sz="1000">
                <a:solidFill>
                  <a:srgbClr val="000000"/>
                </a:solidFill>
                <a:latin typeface="Arial"/>
              </a:rPr>
              <a:t>Italic with </a:t>
            </a:r>
            <a:r>
              <a:rPr i="1" b="1" sz="1000">
                <a:solidFill>
                  <a:srgbClr val="000000"/>
                </a:solidFill>
                <a:latin typeface="Arial"/>
              </a:rPr>
              <a:t>bold inside</a:t>
            </a:r>
            <a:r>
              <a:rPr i="1" sz="1000">
                <a:solidFill>
                  <a:srgbClr val="000000"/>
                </a:solidFill>
                <a:latin typeface="Arial"/>
              </a:rPr>
              <a:t> for variety</a:t>
            </a:r>
          </a:p>
          <a:p>
            <a:pPr algn="l"/>
            <a:r>
              <a:rPr sz="1000">
                <a:solidFill>
                  <a:srgbClr val="000000"/>
                </a:solidFill>
                <a:latin typeface="Arial"/>
              </a:rPr>
              <a:t>• </a:t>
            </a:r>
            <a:r>
              <a:rPr b="1" sz="1000">
                <a:solidFill>
                  <a:srgbClr val="FF8C00"/>
                </a:solidFill>
                <a:latin typeface="Arial"/>
              </a:rPr>
              <a:t>Highlighted with </a:t>
            </a:r>
            <a:r>
              <a:rPr b="1" sz="1000">
                <a:solidFill>
                  <a:srgbClr val="FF8C00"/>
                </a:solidFill>
                <a:latin typeface="Arial"/>
              </a:rPr>
              <a:t>bold inside</a:t>
            </a:r>
            <a:r>
              <a:rPr b="1" sz="1000">
                <a:solidFill>
                  <a:srgbClr val="FF8C00"/>
                </a:solidFill>
                <a:latin typeface="Arial"/>
              </a:rPr>
              <a:t> for attention</a:t>
            </a:r>
          </a:p>
          <a:p>
            <a:pPr algn="l"/>
            <a:r>
              <a:rPr sz="1000">
                <a:solidFill>
                  <a:srgbClr val="000000"/>
                </a:solidFill>
                <a:latin typeface="Arial"/>
              </a:rPr>
              <a:t>• </a:t>
            </a:r>
            <a:r>
              <a:rPr u="sng" sz="1000">
                <a:solidFill>
                  <a:srgbClr val="000000"/>
                </a:solidFill>
                <a:latin typeface="Arial"/>
              </a:rPr>
              <a:t>Underlined with </a:t>
            </a:r>
            <a:r>
              <a:rPr u="sng" b="1" sz="1000">
                <a:solidFill>
                  <a:srgbClr val="000000"/>
                </a:solidFill>
                <a:latin typeface="Arial"/>
              </a:rPr>
              <a:t>bold inside</a:t>
            </a:r>
            <a:r>
              <a:rPr u="sng" sz="1000">
                <a:solidFill>
                  <a:srgbClr val="000000"/>
                </a:solidFill>
                <a:latin typeface="Arial"/>
              </a:rPr>
              <a:t> for citations</a:t>
            </a:r>
          </a:p>
          <a:p>
            <a:pPr algn="l"/>
            <a:r>
              <a:rPr sz="1000">
                <a:solidFill>
                  <a:srgbClr val="000000"/>
                </a:solidFill>
                <a:latin typeface="Arial"/>
              </a:rPr>
              <a:t>• </a:t>
            </a:r>
            <a:r>
              <a:rPr sz="800">
                <a:solidFill>
                  <a:srgbClr val="333333"/>
                </a:solidFill>
                <a:latin typeface="Courier New"/>
              </a:rPr>
              <a:t>Code with formatting</a:t>
            </a:r>
            <a:r>
              <a:rPr sz="1000">
                <a:solidFill>
                  <a:srgbClr val="000000"/>
                </a:solidFill>
                <a:latin typeface="Arial"/>
              </a:rPr>
              <a:t> (note: formatting preserved where possible)</a:t>
            </a:r>
          </a:p>
        </p:txBody>
      </p:sp>
      <p:sp>
        <p:nvSpPr>
          <p:cNvPr id="15" name="TextBox 14"/>
          <p:cNvSpPr txBox="1"/>
          <p:nvPr/>
        </p:nvSpPr>
        <p:spPr>
          <a:xfrm>
            <a:off x="200025" y="3890962"/>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Real-World Examples</a:t>
            </a:r>
          </a:p>
        </p:txBody>
      </p:sp>
      <p:sp>
        <p:nvSpPr>
          <p:cNvPr id="16" name="TextBox 15"/>
          <p:cNvSpPr txBox="1"/>
          <p:nvPr/>
        </p:nvSpPr>
        <p:spPr>
          <a:xfrm>
            <a:off x="200025" y="4195762"/>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The </a:t>
            </a:r>
            <a:r>
              <a:rPr sz="800">
                <a:solidFill>
                  <a:srgbClr val="333333"/>
                </a:solidFill>
                <a:latin typeface="Courier New"/>
              </a:rPr>
              <a:t>SlideGenerator</a:t>
            </a:r>
            <a:r>
              <a:rPr sz="1000">
                <a:solidFill>
                  <a:srgbClr val="000000"/>
                </a:solidFill>
                <a:latin typeface="Arial"/>
              </a:rPr>
              <a:t> class provides a </a:t>
            </a:r>
            <a:r>
              <a:rPr b="1" sz="1000">
                <a:solidFill>
                  <a:srgbClr val="000000"/>
                </a:solidFill>
                <a:latin typeface="Arial"/>
              </a:rPr>
              <a:t>powerful API</a:t>
            </a:r>
            <a:r>
              <a:rPr sz="1000">
                <a:solidFill>
                  <a:srgbClr val="000000"/>
                </a:solidFill>
                <a:latin typeface="Arial"/>
              </a:rPr>
              <a:t> for converting </a:t>
            </a:r>
            <a:r>
              <a:rPr i="1" sz="1000">
                <a:solidFill>
                  <a:srgbClr val="000000"/>
                </a:solidFill>
                <a:latin typeface="Arial"/>
              </a:rPr>
              <a:t>markdown</a:t>
            </a:r>
            <a:r>
              <a:rPr sz="1000">
                <a:solidFill>
                  <a:srgbClr val="000000"/>
                </a:solidFill>
                <a:latin typeface="Arial"/>
              </a:rPr>
              <a:t> to </a:t>
            </a:r>
            <a:r>
              <a:rPr b="1" sz="1000">
                <a:solidFill>
                  <a:srgbClr val="FF8C00"/>
                </a:solidFill>
                <a:latin typeface="Arial"/>
              </a:rPr>
              <a:t>professional presentations</a:t>
            </a:r>
            <a:r>
              <a:rPr sz="1000">
                <a:solidFill>
                  <a:srgbClr val="000000"/>
                </a:solidFill>
                <a:latin typeface="Arial"/>
              </a:rPr>
              <a:t> with </a:t>
            </a:r>
            <a:r>
              <a:rPr u="sng" sz="1000">
                <a:solidFill>
                  <a:srgbClr val="000000"/>
                </a:solidFill>
                <a:latin typeface="Arial"/>
              </a:rPr>
              <a:t>full formatting support</a:t>
            </a:r>
            <a:r>
              <a:rPr sz="1000">
                <a:solidFill>
                  <a:srgbClr val="000000"/>
                </a:solidFill>
                <a:latin typeface="Arial"/>
              </a:rPr>
              <a:t>.</a:t>
            </a:r>
          </a:p>
        </p:txBody>
      </p:sp>
      <p:sp>
        <p:nvSpPr>
          <p:cNvPr id="17" name="TextBox 16"/>
          <p:cNvSpPr txBox="1"/>
          <p:nvPr/>
        </p:nvSpPr>
        <p:spPr>
          <a:xfrm>
            <a:off x="200025" y="4433887"/>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Call </a:t>
            </a:r>
            <a:r>
              <a:rPr sz="800">
                <a:solidFill>
                  <a:srgbClr val="333333"/>
                </a:solidFill>
                <a:latin typeface="Courier New"/>
              </a:rPr>
              <a:t>generator.generate(markdown, "output.pptx")</a:t>
            </a:r>
            <a:r>
              <a:rPr sz="1000">
                <a:solidFill>
                  <a:srgbClr val="000000"/>
                </a:solidFill>
                <a:latin typeface="Arial"/>
              </a:rPr>
              <a:t> where </a:t>
            </a:r>
            <a:r>
              <a:rPr b="1" sz="1000">
                <a:solidFill>
                  <a:srgbClr val="000000"/>
                </a:solidFill>
                <a:latin typeface="Arial"/>
              </a:rPr>
              <a:t>markdown</a:t>
            </a:r>
            <a:r>
              <a:rPr sz="1000">
                <a:solidFill>
                  <a:srgbClr val="000000"/>
                </a:solidFill>
                <a:latin typeface="Arial"/>
              </a:rPr>
              <a:t> is your source and </a:t>
            </a:r>
            <a:r>
              <a:rPr b="1" sz="1000">
                <a:solidFill>
                  <a:srgbClr val="FF8C00"/>
                </a:solidFill>
                <a:latin typeface="Arial"/>
              </a:rPr>
              <a:t>output.pptx</a:t>
            </a:r>
            <a:r>
              <a:rPr sz="1000">
                <a:solidFill>
                  <a:srgbClr val="000000"/>
                </a:solidFill>
                <a:latin typeface="Arial"/>
              </a:rPr>
              <a:t> is the ++final result++.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Math Equations Support</a:t>
            </a:r>
          </a:p>
        </p:txBody>
      </p:sp>
      <p:sp>
        <p:nvSpPr>
          <p:cNvPr id="3" name="TextBox 2"/>
          <p:cNvSpPr txBox="1"/>
          <p:nvPr/>
        </p:nvSpPr>
        <p:spPr>
          <a:xfrm>
            <a:off x="200025" y="5715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The slide generator now supports LaTeX math equations using KaTeX rendering.</a:t>
            </a:r>
          </a:p>
        </p:txBody>
      </p:sp>
      <p:sp>
        <p:nvSpPr>
          <p:cNvPr id="4" name="TextBox 3"/>
          <p:cNvSpPr txBox="1"/>
          <p:nvPr/>
        </p:nvSpPr>
        <p:spPr>
          <a:xfrm>
            <a:off x="200025" y="704849"/>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Inline Math</a:t>
            </a:r>
          </a:p>
        </p:txBody>
      </p:sp>
      <p:sp>
        <p:nvSpPr>
          <p:cNvPr id="5" name="TextBox 4"/>
          <p:cNvSpPr txBox="1"/>
          <p:nvPr/>
        </p:nvSpPr>
        <p:spPr>
          <a:xfrm>
            <a:off x="200025" y="1019174"/>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You can include inline math like </a:t>
            </a:r>
            <a:r>
              <a:rPr sz="1000">
                <a:solidFill>
                  <a:srgbClr val="000000"/>
                </a:solidFill>
                <a:latin typeface="Arial"/>
              </a:rPr>
              <a:t>$E=mc^2$</a:t>
            </a:r>
            <a:r>
              <a:rPr sz="1000">
                <a:solidFill>
                  <a:srgbClr val="000000"/>
                </a:solidFill>
                <a:latin typeface="Arial"/>
              </a:rPr>
              <a:t> or </a:t>
            </a:r>
            <a:r>
              <a:rPr sz="1000">
                <a:solidFill>
                  <a:srgbClr val="000000"/>
                </a:solidFill>
                <a:latin typeface="Arial"/>
              </a:rPr>
              <a:t>$\alpha + \beta = \gamma$</a:t>
            </a:r>
            <a:r>
              <a:rPr sz="1000">
                <a:solidFill>
                  <a:srgbClr val="000000"/>
                </a:solidFill>
                <a:latin typeface="Arial"/>
              </a:rPr>
              <a:t> directly in your text.</a:t>
            </a:r>
          </a:p>
        </p:txBody>
      </p:sp>
      <p:sp>
        <p:nvSpPr>
          <p:cNvPr id="6" name="TextBox 5"/>
          <p:cNvSpPr txBox="1"/>
          <p:nvPr/>
        </p:nvSpPr>
        <p:spPr>
          <a:xfrm>
            <a:off x="200025" y="124777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The quadratic formula is </a:t>
            </a:r>
            <a:r>
              <a:rPr sz="1000">
                <a:solidFill>
                  <a:srgbClr val="000000"/>
                </a:solidFill>
                <a:latin typeface="Arial"/>
              </a:rPr>
              <a:t>$x = \frac{-b \pm \sqrt{b^2-4ac}}{2a}$</a:t>
            </a:r>
            <a:r>
              <a:rPr sz="1000">
                <a:solidFill>
                  <a:srgbClr val="000000"/>
                </a:solidFill>
                <a:latin typeface="Arial"/>
              </a:rPr>
              <a:t>.</a:t>
            </a:r>
          </a:p>
        </p:txBody>
      </p:sp>
      <p:sp>
        <p:nvSpPr>
          <p:cNvPr id="7" name="TextBox 6"/>
          <p:cNvSpPr txBox="1"/>
          <p:nvPr/>
        </p:nvSpPr>
        <p:spPr>
          <a:xfrm>
            <a:off x="200025" y="1381124"/>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Block Math</a:t>
            </a:r>
          </a:p>
        </p:txBody>
      </p:sp>
      <p:sp>
        <p:nvSpPr>
          <p:cNvPr id="8" name="TextBox 7"/>
          <p:cNvSpPr txBox="1"/>
          <p:nvPr/>
        </p:nvSpPr>
        <p:spPr>
          <a:xfrm>
            <a:off x="200025" y="168592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For display math, use double dollar signs:</a:t>
            </a:r>
          </a:p>
        </p:txBody>
      </p:sp>
      <p:pic>
        <p:nvPicPr>
          <p:cNvPr id="9" name="Picture 8" descr="98d66b88d1dd5d5aa7595eb2cd154e01.png"/>
          <p:cNvPicPr>
            <a:picLocks noChangeAspect="1"/>
          </p:cNvPicPr>
          <p:nvPr/>
        </p:nvPicPr>
        <p:blipFill>
          <a:blip r:embed="rId2"/>
          <a:stretch>
            <a:fillRect/>
          </a:stretch>
        </p:blipFill>
        <p:spPr>
          <a:xfrm>
            <a:off x="838200" y="1762125"/>
            <a:ext cx="7467599" cy="466724"/>
          </a:xfrm>
          <a:prstGeom prst="rect">
            <a:avLst/>
          </a:prstGeom>
        </p:spPr>
      </p:pic>
      <p:sp>
        <p:nvSpPr>
          <p:cNvPr id="10" name="TextBox 9"/>
          <p:cNvSpPr txBox="1"/>
          <p:nvPr/>
        </p:nvSpPr>
        <p:spPr>
          <a:xfrm>
            <a:off x="200025" y="2447924"/>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Euler's famous identity:</a:t>
            </a:r>
          </a:p>
        </p:txBody>
      </p:sp>
      <p:pic>
        <p:nvPicPr>
          <p:cNvPr id="11" name="Picture 10" descr="a9d2ba54b06d18626aa73df549f0a938.png"/>
          <p:cNvPicPr>
            <a:picLocks noChangeAspect="1"/>
          </p:cNvPicPr>
          <p:nvPr/>
        </p:nvPicPr>
        <p:blipFill>
          <a:blip r:embed="rId3"/>
          <a:stretch>
            <a:fillRect/>
          </a:stretch>
        </p:blipFill>
        <p:spPr>
          <a:xfrm>
            <a:off x="838200" y="2505074"/>
            <a:ext cx="7467599" cy="228600"/>
          </a:xfrm>
          <a:prstGeom prst="rect">
            <a:avLst/>
          </a:prstGeom>
        </p:spPr>
      </p:pic>
      <p:sp>
        <p:nvSpPr>
          <p:cNvPr id="12" name="TextBox 11"/>
          <p:cNvSpPr txBox="1"/>
          <p:nvPr/>
        </p:nvSpPr>
        <p:spPr>
          <a:xfrm>
            <a:off x="200025" y="295275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Complex Equations</a:t>
            </a:r>
          </a:p>
        </p:txBody>
      </p:sp>
      <p:sp>
        <p:nvSpPr>
          <p:cNvPr id="13" name="TextBox 12"/>
          <p:cNvSpPr txBox="1"/>
          <p:nvPr/>
        </p:nvSpPr>
        <p:spPr>
          <a:xfrm>
            <a:off x="200025" y="326707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More complex equations like matrices are also supported:</a:t>
            </a:r>
          </a:p>
        </p:txBody>
      </p:sp>
      <p:pic>
        <p:nvPicPr>
          <p:cNvPr id="14" name="Picture 13" descr="c517a3c10966ea397e30bfc9599eec7e.png"/>
          <p:cNvPicPr>
            <a:picLocks noChangeAspect="1"/>
          </p:cNvPicPr>
          <p:nvPr/>
        </p:nvPicPr>
        <p:blipFill>
          <a:blip r:embed="rId4"/>
          <a:stretch>
            <a:fillRect/>
          </a:stretch>
        </p:blipFill>
        <p:spPr>
          <a:xfrm>
            <a:off x="838200" y="3286125"/>
            <a:ext cx="7467599" cy="447675"/>
          </a:xfrm>
          <a:prstGeom prst="rect">
            <a:avLst/>
          </a:prstGeom>
        </p:spPr>
      </p:pic>
      <p:sp>
        <p:nvSpPr>
          <p:cNvPr id="15" name="TextBox 14"/>
          <p:cNvSpPr txBox="1"/>
          <p:nvPr/>
        </p:nvSpPr>
        <p:spPr>
          <a:xfrm>
            <a:off x="200025" y="4010024"/>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Math equations are automatically cached for performance and work in both themes!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Figures Demo</a:t>
            </a:r>
          </a:p>
        </p:txBody>
      </p:sp>
      <p:sp>
        <p:nvSpPr>
          <p:cNvPr id="3" name="TextBox 2"/>
          <p:cNvSpPr txBox="1"/>
          <p:nvPr/>
        </p:nvSpPr>
        <p:spPr>
          <a:xfrm>
            <a:off x="200025" y="5715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Bar chart (80% width):</a:t>
            </a:r>
          </a:p>
        </p:txBody>
      </p:sp>
      <p:pic>
        <p:nvPicPr>
          <p:cNvPr id="4" name="Picture 3" descr="chart_bar.png"/>
          <p:cNvPicPr>
            <a:picLocks noChangeAspect="1"/>
          </p:cNvPicPr>
          <p:nvPr/>
        </p:nvPicPr>
        <p:blipFill>
          <a:blip r:embed="rId2"/>
          <a:stretch>
            <a:fillRect/>
          </a:stretch>
        </p:blipFill>
        <p:spPr>
          <a:xfrm>
            <a:off x="200025" y="704849"/>
            <a:ext cx="4457700" cy="3343275"/>
          </a:xfrm>
          <a:prstGeom prst="rect">
            <a:avLst/>
          </a:prstGeom>
        </p:spPr>
      </p:pic>
      <p:sp>
        <p:nvSpPr>
          <p:cNvPr id="5" name="TextBox 4"/>
          <p:cNvSpPr txBox="1"/>
          <p:nvPr/>
        </p:nvSpPr>
        <p:spPr>
          <a:xfrm>
            <a:off x="200025" y="3648074"/>
            <a:ext cx="4457700" cy="274320"/>
          </a:xfrm>
          <a:prstGeom prst="rect">
            <a:avLst/>
          </a:prstGeom>
          <a:noFill/>
        </p:spPr>
        <p:txBody>
          <a:bodyPr wrap="square" lIns="0" rIns="0" tIns="0" bIns="0">
            <a:spAutoFit/>
          </a:bodyPr>
          <a:lstStyle/>
          <a:p>
            <a:pPr algn="ctr">
              <a:lnSpc>
                <a:spcPct val="120000"/>
              </a:lnSpc>
              <a:spcBef>
                <a:spcPts val="0"/>
              </a:spcBef>
              <a:spcAft>
                <a:spcPts val="0"/>
              </a:spcAft>
            </a:pPr>
            <a:r>
              <a:rPr sz="1000" i="1">
                <a:solidFill>
                  <a:srgbClr val="666666"/>
                </a:solidFill>
                <a:latin typeface="Arial"/>
              </a:rPr>
              <a:t>Sample bar chart demonstrating data visualization with proper scaling</a:t>
            </a:r>
          </a:p>
        </p:txBody>
      </p:sp>
      <p:sp>
        <p:nvSpPr>
          <p:cNvPr id="6" name="TextBox 5"/>
          <p:cNvSpPr txBox="1"/>
          <p:nvPr/>
        </p:nvSpPr>
        <p:spPr>
          <a:xfrm>
            <a:off x="200025" y="3876674"/>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Pie chart (60% height):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pic>
        <p:nvPicPr>
          <p:cNvPr id="2" name="Picture 1" descr="chart_pie.png"/>
          <p:cNvPicPr>
            <a:picLocks noChangeAspect="1"/>
          </p:cNvPicPr>
          <p:nvPr/>
        </p:nvPicPr>
        <p:blipFill>
          <a:blip r:embed="rId2"/>
          <a:stretch>
            <a:fillRect/>
          </a:stretch>
        </p:blipFill>
        <p:spPr>
          <a:xfrm>
            <a:off x="200025" y="180975"/>
            <a:ext cx="2867025" cy="2867025"/>
          </a:xfrm>
          <a:prstGeom prst="rect">
            <a:avLst/>
          </a:prstGeom>
        </p:spPr>
      </p:pic>
      <p:sp>
        <p:nvSpPr>
          <p:cNvPr id="3" name="TextBox 2"/>
          <p:cNvSpPr txBox="1"/>
          <p:nvPr/>
        </p:nvSpPr>
        <p:spPr>
          <a:xfrm>
            <a:off x="200025" y="3124200"/>
            <a:ext cx="2867025" cy="274320"/>
          </a:xfrm>
          <a:prstGeom prst="rect">
            <a:avLst/>
          </a:prstGeom>
          <a:noFill/>
        </p:spPr>
        <p:txBody>
          <a:bodyPr wrap="square" lIns="0" rIns="0" tIns="0" bIns="0">
            <a:spAutoFit/>
          </a:bodyPr>
          <a:lstStyle/>
          <a:p>
            <a:pPr algn="ctr">
              <a:lnSpc>
                <a:spcPct val="120000"/>
              </a:lnSpc>
              <a:spcBef>
                <a:spcPts val="0"/>
              </a:spcBef>
              <a:spcAft>
                <a:spcPts val="0"/>
              </a:spcAft>
            </a:pPr>
            <a:r>
              <a:rPr sz="1000" i="1">
                <a:solidFill>
                  <a:srgbClr val="666666"/>
                </a:solidFill>
                <a:latin typeface="Arial"/>
              </a:rPr>
              <a:t>Distribution chart showing proportional data representation</a:t>
            </a:r>
          </a:p>
        </p:txBody>
      </p:sp>
      <p:sp>
        <p:nvSpPr>
          <p:cNvPr id="4" name="TextBox 3"/>
          <p:cNvSpPr txBox="1"/>
          <p:nvPr/>
        </p:nvSpPr>
        <p:spPr>
          <a:xfrm>
            <a:off x="200025" y="325755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Advanced Jinja2 Template Examples</a:t>
            </a:r>
          </a:p>
        </p:txBody>
      </p:sp>
      <p:sp>
        <p:nvSpPr>
          <p:cNvPr id="5" name="TextBox 4"/>
          <p:cNvSpPr txBox="1"/>
          <p:nvPr/>
        </p:nvSpPr>
        <p:spPr>
          <a:xfrm>
            <a:off x="200025" y="3571875"/>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You can also use the new template syntax for dynamic figures: {% figure "bar_chart" width=0.7 caption="Generated using Jinja2 template syntax" %}</a:t>
            </a:r>
          </a:p>
        </p:txBody>
      </p:sp>
      <p:sp>
        <p:nvSpPr>
          <p:cNvPr id="6" name="TextBox 5"/>
          <p:cNvSpPr txBox="1"/>
          <p:nvPr/>
        </p:nvSpPr>
        <p:spPr>
          <a:xfrm>
            <a:off x="200025" y="3705224"/>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Two-column slide: table on left, </a:t>
            </a:r>
            <a:r>
              <a:rPr u="wavy" sz="1600" b="1">
                <a:solidFill>
                  <a:srgbClr val="0066CC"/>
                </a:solidFill>
                <a:latin typeface="Arial"/>
              </a:rPr>
              <a:t>text on right</a:t>
            </a:r>
          </a:p>
        </p:txBody>
      </p:sp>
      <p:sp>
        <p:nvSpPr>
          <p:cNvPr id="7" name="TextBox 6"/>
          <p:cNvSpPr txBox="1"/>
          <p:nvPr/>
        </p:nvSpPr>
        <p:spPr>
          <a:xfrm>
            <a:off x="247649" y="4095749"/>
            <a:ext cx="8896350" cy="274320"/>
          </a:xfrm>
          <a:prstGeom prst="rect">
            <a:avLst/>
          </a:prstGeom>
          <a:noFill/>
        </p:spPr>
        <p:txBody>
          <a:bodyPr wrap="square" lIns="0" rIns="0" tIns="0" bIns="0">
            <a:spAutoFit/>
          </a:bodyPr>
          <a:lstStyle/>
          <a:p>
            <a:pPr algn="l">
              <a:lnSpc>
                <a:spcPct val="120000"/>
              </a:lnSpc>
              <a:spcBef>
                <a:spcPts val="0"/>
              </a:spcBef>
              <a:spcAft>
                <a:spcPts val="0"/>
              </a:spcAft>
            </a:pPr>
            <a:r>
              <a:rPr sz="1100" b="1">
                <a:solidFill>
                  <a:srgbClr val="000000"/>
                </a:solidFill>
                <a:latin typeface="Arial"/>
              </a:rPr>
              <a:t>📋 Project Status Table</a:t>
            </a:r>
          </a:p>
        </p:txBody>
      </p:sp>
      <p:sp>
        <p:nvSpPr>
          <p:cNvPr id="8" name="TextBox 7"/>
          <p:cNvSpPr txBox="1"/>
          <p:nvPr/>
        </p:nvSpPr>
        <p:spPr>
          <a:xfrm>
            <a:off x="247649" y="4352924"/>
            <a:ext cx="1800225" cy="1628775"/>
          </a:xfrm>
          <a:prstGeom prst="rect">
            <a:avLst/>
          </a:prstGeom>
          <a:noFill/>
        </p:spPr>
        <p:txBody>
          <a:bodyPr wrap="square" lIns="0" rIns="0" tIns="0" bIns="0">
            <a:spAutoFit/>
          </a:bodyPr>
          <a:lstStyle/>
          <a:p>
            <a:pPr>
              <a:spcBef>
                <a:spcPts val="0"/>
              </a:spcBef>
              <a:spcAft>
                <a:spcPts val="0"/>
              </a:spcAft>
            </a:pPr>
          </a:p>
        </p:txBody>
      </p:sp>
      <p:graphicFrame>
        <p:nvGraphicFramePr>
          <p:cNvPr id="9" name="Table 8"/>
          <p:cNvGraphicFramePr>
            <a:graphicFrameLocks noGrp="1"/>
          </p:cNvGraphicFramePr>
          <p:nvPr/>
        </p:nvGraphicFramePr>
        <p:xfrm>
          <a:off x="247649" y="4352924"/>
          <a:ext cx="1978854" cy="1571625"/>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842210"/>
                <a:gridCol w="504229"/>
                <a:gridCol w="632415"/>
              </a:tblGrid>
              <a:tr h="314325">
                <a:tc>
                  <a:txBody>
                    <a:bodyPr lIns="76200" rIns="76200" tIns="76200" bIns="76200"/>
                    <a:lstStyle/>
                    <a:p>
                      <a:pPr>
                        <a:lnSpc>
                          <a:spcPct val="120000"/>
                        </a:lnSpc>
                      </a:pPr>
                      <a:r>
                        <a:rPr b="1" sz="800">
                          <a:solidFill>
                            <a:srgbClr val="000000"/>
                          </a:solidFill>
                          <a:latin typeface="Arial"/>
                        </a:rPr>
                        <a:t>Task</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Owner</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Progress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Authentication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Alice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FF0000"/>
                          </a:solidFill>
                          <a:latin typeface="Arial"/>
                        </a:rPr>
                        <a:t>100%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Database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Bob</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9900"/>
                          </a:solidFill>
                          <a:latin typeface="Arial"/>
                        </a:rPr>
                        <a:t>80%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API Docs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Carol</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u="sng" sz="800">
                          <a:solidFill>
                            <a:srgbClr val="009900"/>
                          </a:solidFill>
                          <a:latin typeface="Arial"/>
                        </a:rPr>
                        <a:t>100%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Analytics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Dave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60%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
        <p:nvSpPr>
          <p:cNvPr id="10" name="TextBox 9"/>
          <p:cNvSpPr txBox="1"/>
          <p:nvPr/>
        </p:nvSpPr>
        <p:spPr>
          <a:xfrm>
            <a:off x="4686300" y="4114800"/>
            <a:ext cx="4457700" cy="274320"/>
          </a:xfrm>
          <a:prstGeom prst="rect">
            <a:avLst/>
          </a:prstGeom>
          <a:noFill/>
        </p:spPr>
        <p:txBody>
          <a:bodyPr wrap="square" lIns="0" rIns="0" tIns="0" bIns="0">
            <a:spAutoFit/>
          </a:bodyPr>
          <a:lstStyle/>
          <a:p>
            <a:pPr algn="l">
              <a:lnSpc>
                <a:spcPct val="120000"/>
              </a:lnSpc>
              <a:spcBef>
                <a:spcPts val="0"/>
              </a:spcBef>
              <a:spcAft>
                <a:spcPts val="0"/>
              </a:spcAft>
            </a:pPr>
            <a:r>
              <a:rPr sz="1100" b="1">
                <a:solidFill>
                  <a:srgbClr val="000000"/>
                </a:solidFill>
                <a:latin typeface="Arial"/>
              </a:rPr>
              <a:t>✍️ Notes</a:t>
            </a:r>
          </a:p>
        </p:txBody>
      </p:sp>
      <p:sp>
        <p:nvSpPr>
          <p:cNvPr id="11" name="TextBox 10"/>
          <p:cNvSpPr txBox="1"/>
          <p:nvPr/>
        </p:nvSpPr>
        <p:spPr>
          <a:xfrm>
            <a:off x="4686300" y="4371975"/>
            <a:ext cx="4457700"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All core features are either complete or in final testing. </a:t>
            </a:r>
            <a:r>
              <a:rPr b="1" sz="1000">
                <a:solidFill>
                  <a:srgbClr val="0066CC"/>
                </a:solidFill>
                <a:latin typeface="Arial"/>
              </a:rPr>
              <a:t>Performance</a:t>
            </a:r>
            <a:r>
              <a:rPr sz="1000">
                <a:solidFill>
                  <a:srgbClr val="000000"/>
                </a:solidFill>
                <a:latin typeface="Arial"/>
              </a:rPr>
              <a:t> metrics are excellent.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Figures Demo (Columns)</a:t>
            </a:r>
          </a:p>
        </p:txBody>
      </p:sp>
      <p:pic>
        <p:nvPicPr>
          <p:cNvPr id="3" name="Picture 2" descr="chart_bar.png"/>
          <p:cNvPicPr>
            <a:picLocks noChangeAspect="1"/>
          </p:cNvPicPr>
          <p:nvPr/>
        </p:nvPicPr>
        <p:blipFill>
          <a:blip r:embed="rId2"/>
          <a:stretch>
            <a:fillRect/>
          </a:stretch>
        </p:blipFill>
        <p:spPr>
          <a:xfrm>
            <a:off x="247649" y="571500"/>
            <a:ext cx="3809999" cy="2857500"/>
          </a:xfrm>
          <a:prstGeom prst="rect">
            <a:avLst/>
          </a:prstGeom>
        </p:spPr>
      </p:pic>
      <p:sp>
        <p:nvSpPr>
          <p:cNvPr id="4" name="TextBox 3"/>
          <p:cNvSpPr txBox="1"/>
          <p:nvPr/>
        </p:nvSpPr>
        <p:spPr>
          <a:xfrm>
            <a:off x="247649" y="3514725"/>
            <a:ext cx="3809999" cy="274320"/>
          </a:xfrm>
          <a:prstGeom prst="rect">
            <a:avLst/>
          </a:prstGeom>
          <a:noFill/>
        </p:spPr>
        <p:txBody>
          <a:bodyPr wrap="square" lIns="0" rIns="0" tIns="0" bIns="0">
            <a:spAutoFit/>
          </a:bodyPr>
          <a:lstStyle/>
          <a:p>
            <a:pPr algn="ctr">
              <a:lnSpc>
                <a:spcPct val="120000"/>
              </a:lnSpc>
              <a:spcBef>
                <a:spcPts val="0"/>
              </a:spcBef>
              <a:spcAft>
                <a:spcPts val="0"/>
              </a:spcAft>
            </a:pPr>
            <a:r>
              <a:rPr sz="1000" i="1">
                <a:solidFill>
                  <a:srgbClr val="666666"/>
                </a:solidFill>
                <a:latin typeface="Arial"/>
              </a:rPr>
              <a:t>Task completion progress visualization</a:t>
            </a:r>
          </a:p>
        </p:txBody>
      </p:sp>
      <p:sp>
        <p:nvSpPr>
          <p:cNvPr id="5" name="TextBox 4"/>
          <p:cNvSpPr txBox="1"/>
          <p:nvPr/>
        </p:nvSpPr>
        <p:spPr>
          <a:xfrm>
            <a:off x="5724524" y="685800"/>
            <a:ext cx="3419474" cy="34290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The bar chart shows relative task completion percentages. Authentication and API docs are finished; analytics is lagging.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Figure + Table Demo</a:t>
            </a:r>
          </a:p>
        </p:txBody>
      </p:sp>
      <p:pic>
        <p:nvPicPr>
          <p:cNvPr id="3" name="Picture 2" descr="chart_pie.png"/>
          <p:cNvPicPr>
            <a:picLocks noChangeAspect="1"/>
          </p:cNvPicPr>
          <p:nvPr/>
        </p:nvPicPr>
        <p:blipFill>
          <a:blip r:embed="rId2"/>
          <a:stretch>
            <a:fillRect/>
          </a:stretch>
        </p:blipFill>
        <p:spPr>
          <a:xfrm>
            <a:off x="247649" y="571500"/>
            <a:ext cx="2857500" cy="2857500"/>
          </a:xfrm>
          <a:prstGeom prst="rect">
            <a:avLst/>
          </a:prstGeom>
        </p:spPr>
      </p:pic>
      <p:sp>
        <p:nvSpPr>
          <p:cNvPr id="4" name="TextBox 3"/>
          <p:cNvSpPr txBox="1"/>
          <p:nvPr/>
        </p:nvSpPr>
        <p:spPr>
          <a:xfrm>
            <a:off x="4686300" y="571500"/>
            <a:ext cx="923924" cy="1333500"/>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4686300" y="571500"/>
          <a:ext cx="1014352" cy="1285872"/>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719673"/>
                <a:gridCol w="294679"/>
              </a:tblGrid>
              <a:tr h="321468">
                <a:tc>
                  <a:txBody>
                    <a:bodyPr lIns="76200" rIns="76200" tIns="76200" bIns="76200"/>
                    <a:lstStyle/>
                    <a:p>
                      <a:pPr>
                        <a:lnSpc>
                          <a:spcPct val="120000"/>
                        </a:lnSpc>
                      </a:pPr>
                      <a:r>
                        <a:rPr b="1" sz="800">
                          <a:solidFill>
                            <a:srgbClr val="000000"/>
                          </a:solidFill>
                          <a:latin typeface="Arial"/>
                        </a:rPr>
                        <a:t>Segment</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21468">
                <a:tc>
                  <a:txBody>
                    <a:bodyPr lIns="76200" rIns="76200" tIns="76200" bIns="76200"/>
                    <a:lstStyle/>
                    <a:p>
                      <a:pPr>
                        <a:lnSpc>
                          <a:spcPct val="120000"/>
                        </a:lnSpc>
                      </a:pPr>
                      <a:r>
                        <a:rPr sz="800">
                          <a:solidFill>
                            <a:srgbClr val="000000"/>
                          </a:solidFill>
                          <a:latin typeface="Arial"/>
                        </a:rPr>
                        <a:t>Complete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55</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21468">
                <a:tc>
                  <a:txBody>
                    <a:bodyPr lIns="76200" rIns="76200" tIns="76200" bIns="76200"/>
                    <a:lstStyle/>
                    <a:p>
                      <a:pPr>
                        <a:lnSpc>
                          <a:spcPct val="120000"/>
                        </a:lnSpc>
                      </a:pPr>
                      <a:r>
                        <a:rPr sz="800">
                          <a:solidFill>
                            <a:srgbClr val="000000"/>
                          </a:solidFill>
                          <a:latin typeface="Arial"/>
                        </a:rPr>
                        <a:t>In-Progress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35</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21468">
                <a:tc>
                  <a:txBody>
                    <a:bodyPr lIns="76200" rIns="76200" tIns="76200" bIns="76200"/>
                    <a:lstStyle/>
                    <a:p>
                      <a:pPr>
                        <a:lnSpc>
                          <a:spcPct val="120000"/>
                        </a:lnSpc>
                      </a:pPr>
                      <a:r>
                        <a:rPr sz="800">
                          <a:solidFill>
                            <a:srgbClr val="000000"/>
                          </a:solidFill>
                          <a:latin typeface="Arial"/>
                        </a:rPr>
                        <a:t>Blocked</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Two-column slide (60% / 40%)</a:t>
            </a:r>
          </a:p>
        </p:txBody>
      </p:sp>
      <p:sp>
        <p:nvSpPr>
          <p:cNvPr id="3" name="TextBox 2"/>
          <p:cNvSpPr txBox="1"/>
          <p:nvPr/>
        </p:nvSpPr>
        <p:spPr>
          <a:xfrm>
            <a:off x="247649" y="571500"/>
            <a:ext cx="8896350" cy="274320"/>
          </a:xfrm>
          <a:prstGeom prst="rect">
            <a:avLst/>
          </a:prstGeom>
          <a:noFill/>
        </p:spPr>
        <p:txBody>
          <a:bodyPr wrap="square" lIns="0" rIns="0" tIns="0" bIns="0">
            <a:spAutoFit/>
          </a:bodyPr>
          <a:lstStyle/>
          <a:p>
            <a:pPr algn="l">
              <a:lnSpc>
                <a:spcPct val="120000"/>
              </a:lnSpc>
              <a:spcBef>
                <a:spcPts val="0"/>
              </a:spcBef>
              <a:spcAft>
                <a:spcPts val="0"/>
              </a:spcAft>
            </a:pPr>
            <a:r>
              <a:rPr sz="1100" b="1">
                <a:solidFill>
                  <a:srgbClr val="000000"/>
                </a:solidFill>
                <a:latin typeface="Arial"/>
              </a:rPr>
              <a:t>📋 Project Status Table</a:t>
            </a:r>
          </a:p>
        </p:txBody>
      </p:sp>
      <p:sp>
        <p:nvSpPr>
          <p:cNvPr id="4" name="TextBox 3"/>
          <p:cNvSpPr txBox="1"/>
          <p:nvPr/>
        </p:nvSpPr>
        <p:spPr>
          <a:xfrm>
            <a:off x="247649" y="828675"/>
            <a:ext cx="1800225"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47649" y="828675"/>
          <a:ext cx="1978854" cy="1571625"/>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842210"/>
                <a:gridCol w="504229"/>
                <a:gridCol w="632415"/>
              </a:tblGrid>
              <a:tr h="314325">
                <a:tc>
                  <a:txBody>
                    <a:bodyPr lIns="76200" rIns="76200" tIns="76200" bIns="76200"/>
                    <a:lstStyle/>
                    <a:p>
                      <a:pPr>
                        <a:lnSpc>
                          <a:spcPct val="120000"/>
                        </a:lnSpc>
                      </a:pPr>
                      <a:r>
                        <a:rPr b="1" sz="800">
                          <a:solidFill>
                            <a:srgbClr val="000000"/>
                          </a:solidFill>
                          <a:latin typeface="Arial"/>
                        </a:rPr>
                        <a:t>Task</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Owner</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Progress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Authentication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Alice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100%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Database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Bob</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80%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API Docs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Carol</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100%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Analytics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Dave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60%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
        <p:nvSpPr>
          <p:cNvPr id="6" name="TextBox 5"/>
          <p:cNvSpPr txBox="1"/>
          <p:nvPr/>
        </p:nvSpPr>
        <p:spPr>
          <a:xfrm>
            <a:off x="5724524" y="590549"/>
            <a:ext cx="3419474" cy="274320"/>
          </a:xfrm>
          <a:prstGeom prst="rect">
            <a:avLst/>
          </a:prstGeom>
          <a:noFill/>
        </p:spPr>
        <p:txBody>
          <a:bodyPr wrap="square" lIns="0" rIns="0" tIns="0" bIns="0">
            <a:spAutoFit/>
          </a:bodyPr>
          <a:lstStyle/>
          <a:p>
            <a:pPr algn="l">
              <a:lnSpc>
                <a:spcPct val="120000"/>
              </a:lnSpc>
              <a:spcBef>
                <a:spcPts val="0"/>
              </a:spcBef>
              <a:spcAft>
                <a:spcPts val="0"/>
              </a:spcAft>
            </a:pPr>
            <a:r>
              <a:rPr sz="1100" b="1">
                <a:solidFill>
                  <a:srgbClr val="000000"/>
                </a:solidFill>
                <a:latin typeface="Arial"/>
              </a:rPr>
              <a:t>✍️ Notes</a:t>
            </a:r>
          </a:p>
        </p:txBody>
      </p:sp>
      <p:sp>
        <p:nvSpPr>
          <p:cNvPr id="7" name="TextBox 6"/>
          <p:cNvSpPr txBox="1"/>
          <p:nvPr/>
        </p:nvSpPr>
        <p:spPr>
          <a:xfrm>
            <a:off x="5724524" y="847724"/>
            <a:ext cx="3419474" cy="34290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All core features are either complete or in progress. Remaining items are performance tuning and UX polish.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Two-column slide (Auto + default)</a:t>
            </a:r>
          </a:p>
        </p:txBody>
      </p:sp>
      <p:sp>
        <p:nvSpPr>
          <p:cNvPr id="3" name="TextBox 2"/>
          <p:cNvSpPr txBox="1"/>
          <p:nvPr/>
        </p:nvSpPr>
        <p:spPr>
          <a:xfrm>
            <a:off x="247649" y="571500"/>
            <a:ext cx="8896350" cy="274320"/>
          </a:xfrm>
          <a:prstGeom prst="rect">
            <a:avLst/>
          </a:prstGeom>
          <a:noFill/>
        </p:spPr>
        <p:txBody>
          <a:bodyPr wrap="square" lIns="0" rIns="0" tIns="0" bIns="0">
            <a:spAutoFit/>
          </a:bodyPr>
          <a:lstStyle/>
          <a:p>
            <a:pPr algn="l">
              <a:lnSpc>
                <a:spcPct val="120000"/>
              </a:lnSpc>
              <a:spcBef>
                <a:spcPts val="0"/>
              </a:spcBef>
              <a:spcAft>
                <a:spcPts val="0"/>
              </a:spcAft>
            </a:pPr>
            <a:r>
              <a:rPr sz="1100" b="1">
                <a:solidFill>
                  <a:srgbClr val="000000"/>
                </a:solidFill>
                <a:latin typeface="Arial"/>
              </a:rPr>
              <a:t>📋 Project Status Table</a:t>
            </a:r>
          </a:p>
        </p:txBody>
      </p:sp>
      <p:sp>
        <p:nvSpPr>
          <p:cNvPr id="4" name="TextBox 3"/>
          <p:cNvSpPr txBox="1"/>
          <p:nvPr/>
        </p:nvSpPr>
        <p:spPr>
          <a:xfrm>
            <a:off x="247649" y="828675"/>
            <a:ext cx="1800225"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47649" y="828675"/>
          <a:ext cx="1978854" cy="1571625"/>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842210"/>
                <a:gridCol w="504229"/>
                <a:gridCol w="632415"/>
              </a:tblGrid>
              <a:tr h="314325">
                <a:tc>
                  <a:txBody>
                    <a:bodyPr lIns="76200" rIns="76200" tIns="76200" bIns="76200"/>
                    <a:lstStyle/>
                    <a:p>
                      <a:pPr>
                        <a:lnSpc>
                          <a:spcPct val="120000"/>
                        </a:lnSpc>
                      </a:pPr>
                      <a:r>
                        <a:rPr b="1" sz="800">
                          <a:solidFill>
                            <a:srgbClr val="000000"/>
                          </a:solidFill>
                          <a:latin typeface="Arial"/>
                        </a:rPr>
                        <a:t>Task</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Owner</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Progress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Authentication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Alice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100%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Database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Bob</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80%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API Docs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Carol</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100%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Analytics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Dave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60%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
        <p:nvSpPr>
          <p:cNvPr id="6" name="TextBox 5"/>
          <p:cNvSpPr txBox="1"/>
          <p:nvPr/>
        </p:nvSpPr>
        <p:spPr>
          <a:xfrm>
            <a:off x="2286000" y="590549"/>
            <a:ext cx="6858000" cy="274320"/>
          </a:xfrm>
          <a:prstGeom prst="rect">
            <a:avLst/>
          </a:prstGeom>
          <a:noFill/>
        </p:spPr>
        <p:txBody>
          <a:bodyPr wrap="square" lIns="0" rIns="0" tIns="0" bIns="0">
            <a:spAutoFit/>
          </a:bodyPr>
          <a:lstStyle/>
          <a:p>
            <a:pPr algn="l">
              <a:lnSpc>
                <a:spcPct val="120000"/>
              </a:lnSpc>
              <a:spcBef>
                <a:spcPts val="0"/>
              </a:spcBef>
              <a:spcAft>
                <a:spcPts val="0"/>
              </a:spcAft>
            </a:pPr>
            <a:r>
              <a:rPr sz="1100" b="1">
                <a:solidFill>
                  <a:srgbClr val="000000"/>
                </a:solidFill>
                <a:latin typeface="Arial"/>
              </a:rPr>
              <a:t>✍️ Notes</a:t>
            </a:r>
          </a:p>
        </p:txBody>
      </p:sp>
      <p:sp>
        <p:nvSpPr>
          <p:cNvPr id="7" name="TextBox 6"/>
          <p:cNvSpPr txBox="1"/>
          <p:nvPr/>
        </p:nvSpPr>
        <p:spPr>
          <a:xfrm>
            <a:off x="2286000" y="847724"/>
            <a:ext cx="6858000"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All core features are either complete or in progress. Remaining items are performance tuning and UX polish.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Table Features - HTML Auto-Width</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Smart Column Distribution</a:t>
            </a:r>
          </a:p>
        </p:txBody>
      </p:sp>
      <p:sp>
        <p:nvSpPr>
          <p:cNvPr id="4" name="TextBox 3"/>
          <p:cNvSpPr txBox="1"/>
          <p:nvPr/>
        </p:nvSpPr>
        <p:spPr>
          <a:xfrm>
            <a:off x="200025" y="876299"/>
            <a:ext cx="5153024" cy="1628775"/>
          </a:xfrm>
          <a:prstGeom prst="rect">
            <a:avLst/>
          </a:prstGeom>
          <a:noFill/>
        </p:spPr>
        <p:txBody>
          <a:bodyPr wrap="square" lIns="0" rIns="0" tIns="0" bIns="0">
            <a:spAutoFit/>
          </a:bodyPr>
          <a:lstStyle/>
          <a:p>
            <a:pPr>
              <a:spcBef>
                <a:spcPts val="0"/>
              </a:spcBef>
              <a:spcAft>
                <a:spcPts val="0"/>
              </a:spcAft>
            </a:pPr>
          </a:p>
        </p:txBody>
      </p:sp>
      <p:graphicFrame>
        <p:nvGraphicFramePr>
          <p:cNvPr id="5" name="Table 4"/>
          <p:cNvGraphicFramePr>
            <a:graphicFrameLocks noGrp="1"/>
          </p:cNvGraphicFramePr>
          <p:nvPr/>
        </p:nvGraphicFramePr>
        <p:xfrm>
          <a:off x="200025" y="876299"/>
          <a:ext cx="5661695" cy="1571625"/>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1389332"/>
                <a:gridCol w="858254"/>
                <a:gridCol w="1610997"/>
                <a:gridCol w="1803112"/>
              </a:tblGrid>
              <a:tr h="314325">
                <a:tc>
                  <a:txBody>
                    <a:bodyPr lIns="76200" rIns="76200" tIns="76200" bIns="76200"/>
                    <a:lstStyle/>
                    <a:p>
                      <a:pPr>
                        <a:lnSpc>
                          <a:spcPct val="120000"/>
                        </a:lnSpc>
                      </a:pPr>
                      <a:r>
                        <a:rPr b="1" sz="800">
                          <a:solidFill>
                            <a:srgbClr val="000000"/>
                          </a:solidFill>
                          <a:latin typeface="Arial"/>
                        </a:rPr>
                        <a:t>Feature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Status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Implementation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Detailed Notes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User Authentication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 Complete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OAuth 2.0 with JWT tokens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Full security implementation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Database Migration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 In Progress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80% complete, testing pending</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Schema updates in progress</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API Documentation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 Complete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OpenAPI 3.0 specification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Interactive docs available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14325">
                <a:tc>
                  <a:txBody>
                    <a:bodyPr lIns="76200" rIns="76200" tIns="76200" bIns="76200"/>
                    <a:lstStyle/>
                    <a:p>
                      <a:pPr>
                        <a:lnSpc>
                          <a:spcPct val="120000"/>
                        </a:lnSpc>
                      </a:pPr>
                      <a:r>
                        <a:rPr sz="800">
                          <a:solidFill>
                            <a:srgbClr val="000000"/>
                          </a:solidFill>
                          <a:latin typeface="Arial"/>
                        </a:rPr>
                        <a:t>Performance Optimization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 Planning</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Redis caching + CDN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Expected 50% speed improvement</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
        <p:nvSpPr>
          <p:cNvPr id="6" name="TextBox 5"/>
          <p:cNvSpPr txBox="1"/>
          <p:nvPr/>
        </p:nvSpPr>
        <p:spPr>
          <a:xfrm>
            <a:off x="200025" y="2505074"/>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Compact Table Example</a:t>
            </a:r>
          </a:p>
        </p:txBody>
      </p:sp>
      <p:sp>
        <p:nvSpPr>
          <p:cNvPr id="7" name="TextBox 6"/>
          <p:cNvSpPr txBox="1"/>
          <p:nvPr/>
        </p:nvSpPr>
        <p:spPr>
          <a:xfrm>
            <a:off x="200025" y="2819399"/>
            <a:ext cx="1771650" cy="1333500"/>
          </a:xfrm>
          <a:prstGeom prst="rect">
            <a:avLst/>
          </a:prstGeom>
          <a:noFill/>
        </p:spPr>
        <p:txBody>
          <a:bodyPr wrap="square" lIns="0" rIns="0" tIns="0" bIns="0">
            <a:spAutoFit/>
          </a:bodyPr>
          <a:lstStyle/>
          <a:p>
            <a:pPr>
              <a:spcBef>
                <a:spcPts val="0"/>
              </a:spcBef>
              <a:spcAft>
                <a:spcPts val="0"/>
              </a:spcAft>
            </a:pPr>
          </a:p>
        </p:txBody>
      </p:sp>
      <p:graphicFrame>
        <p:nvGraphicFramePr>
          <p:cNvPr id="8" name="Table 7"/>
          <p:cNvGraphicFramePr>
            <a:graphicFrameLocks noGrp="1"/>
          </p:cNvGraphicFramePr>
          <p:nvPr/>
        </p:nvGraphicFramePr>
        <p:xfrm>
          <a:off x="200025" y="2819399"/>
          <a:ext cx="1947258" cy="1285872"/>
        </p:xfrm>
        <a:graphic>
          <a:graphicData uri="http://schemas.openxmlformats.org/drawingml/2006/table">
            <a:tbl>
              <a:tblPr>
                <a:tblBorders>
                  <a:lnL w="12700">
                    <a:solidFill>
                      <a:srgbClr val="000"/>
                    </a:solidFill>
                  </a:lnL>
                  <a:lnR w="12700">
                    <a:solidFill>
                      <a:srgbClr val="000"/>
                    </a:solidFill>
                  </a:lnR>
                  <a:lnT w="12700">
                    <a:solidFill>
                      <a:srgbClr val="000"/>
                    </a:solidFill>
                  </a:lnT>
                  <a:lnB w="12700">
                    <a:solidFill>
                      <a:srgbClr val="000"/>
                    </a:solidFill>
                  </a:lnB>
                  <a:lnInsideH w="12700">
                    <a:solidFill>
                      <a:srgbClr val="000"/>
                    </a:solidFill>
                  </a:lnInsideH>
                  <a:lnInsideV w="12700">
                    <a:solidFill>
                      <a:srgbClr val="000"/>
                    </a:solidFill>
                  </a:lnInsideV>
                </a:tblBorders>
              </a:tblPr>
              <a:tblGrid>
                <a:gridCol w="463547"/>
                <a:gridCol w="376125"/>
                <a:gridCol w="527804"/>
                <a:gridCol w="579782"/>
              </a:tblGrid>
              <a:tr h="321468">
                <a:tc>
                  <a:txBody>
                    <a:bodyPr lIns="76200" rIns="76200" tIns="76200" bIns="76200"/>
                    <a:lstStyle/>
                    <a:p>
                      <a:pPr>
                        <a:lnSpc>
                          <a:spcPct val="120000"/>
                        </a:lnSpc>
                      </a:pPr>
                      <a:r>
                        <a:rPr b="1" sz="800">
                          <a:solidFill>
                            <a:srgbClr val="000000"/>
                          </a:solidFill>
                          <a:latin typeface="Arial"/>
                        </a:rPr>
                        <a:t>Name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Age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City</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b="1" sz="800">
                          <a:solidFill>
                            <a:srgbClr val="000000"/>
                          </a:solidFill>
                          <a:latin typeface="Arial"/>
                        </a:rPr>
                        <a:t>Country</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21468">
                <a:tc>
                  <a:txBody>
                    <a:bodyPr lIns="76200" rIns="76200" tIns="76200" bIns="76200"/>
                    <a:lstStyle/>
                    <a:p>
                      <a:pPr>
                        <a:lnSpc>
                          <a:spcPct val="120000"/>
                        </a:lnSpc>
                      </a:pPr>
                      <a:r>
                        <a:rPr sz="800">
                          <a:solidFill>
                            <a:srgbClr val="000000"/>
                          </a:solidFill>
                          <a:latin typeface="Arial"/>
                        </a:rPr>
                        <a:t>Alice</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30</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NYC</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USA</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21468">
                <a:tc>
                  <a:txBody>
                    <a:bodyPr lIns="76200" rIns="76200" tIns="76200" bIns="76200"/>
                    <a:lstStyle/>
                    <a:p>
                      <a:pPr>
                        <a:lnSpc>
                          <a:spcPct val="120000"/>
                        </a:lnSpc>
                      </a:pPr>
                      <a:r>
                        <a:rPr sz="800">
                          <a:solidFill>
                            <a:srgbClr val="000000"/>
                          </a:solidFill>
                          <a:latin typeface="Arial"/>
                        </a:rPr>
                        <a:t>Bob</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25</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London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UK</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r h="321468">
                <a:tc>
                  <a:txBody>
                    <a:bodyPr lIns="76200" rIns="76200" tIns="76200" bIns="76200"/>
                    <a:lstStyle/>
                    <a:p>
                      <a:pPr>
                        <a:lnSpc>
                          <a:spcPct val="120000"/>
                        </a:lnSpc>
                      </a:pPr>
                      <a:r>
                        <a:rPr sz="800">
                          <a:solidFill>
                            <a:srgbClr val="000000"/>
                          </a:solidFill>
                          <a:latin typeface="Arial"/>
                        </a:rPr>
                        <a:t>Carol</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35</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Tokyo</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c>
                  <a:txBody>
                    <a:bodyPr lIns="76200" rIns="76200" tIns="76200" bIns="76200"/>
                    <a:lstStyle/>
                    <a:p>
                      <a:pPr>
                        <a:lnSpc>
                          <a:spcPct val="120000"/>
                        </a:lnSpc>
                      </a:pPr>
                      <a:r>
                        <a:rPr sz="800">
                          <a:solidFill>
                            <a:srgbClr val="000000"/>
                          </a:solidFill>
                          <a:latin typeface="Arial"/>
                        </a:rPr>
                        <a:t>Japan</a:t>
                      </a:r>
                    </a:p>
                  </a:txBody>
                  <a:tcPr>
                    <a:noFill/>
                    <a:lnL w="12700">
                      <a:solidFill>
                        <a:srgbClr val="000"/>
                      </a:solidFill>
                      <a:prstDash val="solid"/>
                      <a:round/>
                      <a:headEnd type="none" w="med" len="med"/>
                      <a:tailEnd type="none" w="med" len="med"/>
                    </a:lnL>
                    <a:lnR w="12700">
                      <a:solidFill>
                        <a:srgbClr val="000"/>
                      </a:solidFill>
                      <a:prstDash val="solid"/>
                      <a:round/>
                      <a:headEnd type="none" w="med" len="med"/>
                      <a:tailEnd type="none" w="med" len="med"/>
                    </a:lnR>
                    <a:lnT w="12700">
                      <a:solidFill>
                        <a:srgbClr val="000"/>
                      </a:solidFill>
                      <a:prstDash val="solid"/>
                      <a:round/>
                      <a:headEnd type="none" w="med" len="med"/>
                      <a:tailEnd type="none" w="med" len="med"/>
                    </a:lnT>
                    <a:lnB w="12700">
                      <a:solidFill>
                        <a:srgbClr val="000"/>
                      </a:solidFill>
                      <a:prstDash val="solid"/>
                      <a:round/>
                      <a:headEnd type="none" w="med" len="med"/>
                      <a:tailEnd type="none" w="med" len="med"/>
                    </a:lnB>
                  </a:tcPr>
                </a:tc>
              </a:tr>
            </a:tbl>
          </a:graphicData>
        </a:graphic>
      </p:graphicFrame>
      <p:sp>
        <p:nvSpPr>
          <p:cNvPr id="9" name="TextBox 8"/>
          <p:cNvSpPr txBox="1"/>
          <p:nvPr/>
        </p:nvSpPr>
        <p:spPr>
          <a:xfrm>
            <a:off x="200025" y="4152899"/>
            <a:ext cx="8943975" cy="274320"/>
          </a:xfrm>
          <a:prstGeom prst="rect">
            <a:avLst/>
          </a:prstGeom>
          <a:noFill/>
        </p:spPr>
        <p:txBody>
          <a:bodyPr wrap="square" lIns="0" rIns="0" tIns="0" bIns="0">
            <a:spAutoFit/>
          </a:bodyPr>
          <a:lstStyle/>
          <a:p>
            <a:pPr algn="l">
              <a:lnSpc>
                <a:spcPct val="120000"/>
              </a:lnSpc>
              <a:spcBef>
                <a:spcPts val="0"/>
              </a:spcBef>
              <a:spcAft>
                <a:spcPts val="0"/>
              </a:spcAft>
            </a:pPr>
            <a:r>
              <a:rPr b="1" sz="1000">
                <a:solidFill>
                  <a:srgbClr val="000000"/>
                </a:solidFill>
                <a:latin typeface="Arial"/>
              </a:rPr>
              <a:t>Key Features:</a:t>
            </a:r>
          </a:p>
        </p:txBody>
      </p:sp>
      <p:sp>
        <p:nvSpPr>
          <p:cNvPr id="10" name="TextBox 9"/>
          <p:cNvSpPr txBox="1"/>
          <p:nvPr/>
        </p:nvSpPr>
        <p:spPr>
          <a:xfrm>
            <a:off x="200025" y="4381499"/>
            <a:ext cx="8943975" cy="541972"/>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sz="1000">
                <a:solidFill>
                  <a:srgbClr val="000000"/>
                </a:solidFill>
                <a:latin typeface="Arial"/>
              </a:rPr>
              <a:t>✅ </a:t>
            </a:r>
            <a:r>
              <a:rPr b="1" sz="1000">
                <a:solidFill>
                  <a:srgbClr val="000000"/>
                </a:solidFill>
                <a:latin typeface="Arial"/>
              </a:rPr>
              <a:t>HTML auto-width</a:t>
            </a:r>
            <a:r>
              <a:rPr sz="1000">
                <a:solidFill>
                  <a:srgbClr val="000000"/>
                </a:solidFill>
                <a:latin typeface="Arial"/>
              </a:rPr>
              <a:t>: Columns sized by content, not equal distribution</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Theme-aware borders</a:t>
            </a:r>
            <a:r>
              <a:rPr sz="1000">
                <a:solidFill>
                  <a:srgbClr val="000000"/>
                </a:solidFill>
                <a:latin typeface="Arial"/>
              </a:rPr>
              <a:t>: Dark theme uses light borders, default uses dark</a:t>
            </a:r>
          </a:p>
          <a:p>
            <a:pPr algn="l"/>
            <a:r>
              <a:rPr sz="1000">
                <a:solidFill>
                  <a:srgbClr val="000000"/>
                </a:solidFill>
                <a:latin typeface="Arial"/>
              </a:rPr>
              <a:t>• </a:t>
            </a:r>
            <a:r>
              <a:rPr sz="1000">
                <a:solidFill>
                  <a:srgbClr val="000000"/>
                </a:solidFill>
                <a:latin typeface="Arial"/>
              </a:rPr>
              <a:t>✅ </a:t>
            </a:r>
            <a:r>
              <a:rPr b="1" sz="1000">
                <a:solidFill>
                  <a:srgbClr val="000000"/>
                </a:solidFill>
                <a:latin typeface="Arial"/>
              </a:rPr>
              <a:t>Native PowerPoint tables</a:t>
            </a:r>
            <a:r>
              <a:rPr sz="1000">
                <a:solidFill>
                  <a:srgbClr val="000000"/>
                </a:solidFill>
                <a:latin typeface="Arial"/>
              </a:rPr>
              <a:t>: Perfect compatibility and professional appearance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Theme Demonstration</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Default Theme Features</a:t>
            </a:r>
          </a:p>
        </p:txBody>
      </p:sp>
      <p:sp>
        <p:nvSpPr>
          <p:cNvPr id="4" name="TextBox 3"/>
          <p:cNvSpPr txBox="1"/>
          <p:nvPr/>
        </p:nvSpPr>
        <p:spPr>
          <a:xfrm>
            <a:off x="200025" y="876299"/>
            <a:ext cx="8943975" cy="678180"/>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b="1" sz="1000">
                <a:solidFill>
                  <a:srgbClr val="000000"/>
                </a:solidFill>
                <a:latin typeface="Arial"/>
              </a:rPr>
              <a:t>Light background</a:t>
            </a:r>
            <a:r>
              <a:rPr sz="1000">
                <a:solidFill>
                  <a:srgbClr val="000000"/>
                </a:solidFill>
                <a:latin typeface="Arial"/>
              </a:rPr>
              <a:t> with dark text</a:t>
            </a:r>
          </a:p>
          <a:p>
            <a:pPr algn="l"/>
            <a:r>
              <a:rPr sz="1000">
                <a:solidFill>
                  <a:srgbClr val="000000"/>
                </a:solidFill>
                <a:latin typeface="Arial"/>
              </a:rPr>
              <a:t>• </a:t>
            </a:r>
            <a:r>
              <a:rPr b="1" sz="1000">
                <a:solidFill>
                  <a:srgbClr val="000000"/>
                </a:solidFill>
                <a:latin typeface="Arial"/>
              </a:rPr>
              <a:t>Black borders</a:t>
            </a:r>
            <a:r>
              <a:rPr sz="1000">
                <a:solidFill>
                  <a:srgbClr val="000000"/>
                </a:solidFill>
                <a:latin typeface="Arial"/>
              </a:rPr>
              <a:t> on tables for clear definition</a:t>
            </a:r>
          </a:p>
          <a:p>
            <a:pPr algn="l"/>
            <a:r>
              <a:rPr sz="1000">
                <a:solidFill>
                  <a:srgbClr val="000000"/>
                </a:solidFill>
                <a:latin typeface="Arial"/>
              </a:rPr>
              <a:t>• </a:t>
            </a:r>
            <a:r>
              <a:rPr b="1" sz="1000">
                <a:solidFill>
                  <a:srgbClr val="000000"/>
                </a:solidFill>
                <a:latin typeface="Arial"/>
              </a:rPr>
              <a:t>Professional color scheme</a:t>
            </a:r>
            <a:r>
              <a:rPr sz="1000">
                <a:solidFill>
                  <a:srgbClr val="000000"/>
                </a:solidFill>
                <a:latin typeface="Arial"/>
              </a:rPr>
              <a:t> suitable for business presentations</a:t>
            </a:r>
          </a:p>
          <a:p>
            <a:pPr algn="l"/>
            <a:r>
              <a:rPr sz="1000">
                <a:solidFill>
                  <a:srgbClr val="000000"/>
                </a:solidFill>
                <a:latin typeface="Arial"/>
              </a:rPr>
              <a:t>• </a:t>
            </a:r>
            <a:r>
              <a:rPr b="1" sz="1000">
                <a:solidFill>
                  <a:srgbClr val="000000"/>
                </a:solidFill>
                <a:latin typeface="Arial"/>
              </a:rPr>
              <a:t>High contrast</a:t>
            </a:r>
            <a:r>
              <a:rPr sz="1000">
                <a:solidFill>
                  <a:srgbClr val="000000"/>
                </a:solidFill>
                <a:latin typeface="Arial"/>
              </a:rPr>
              <a:t> for excellent readability</a:t>
            </a:r>
          </a:p>
        </p:txBody>
      </p:sp>
      <p:sp>
        <p:nvSpPr>
          <p:cNvPr id="5" name="TextBox 4"/>
          <p:cNvSpPr txBox="1"/>
          <p:nvPr/>
        </p:nvSpPr>
        <p:spPr>
          <a:xfrm>
            <a:off x="200025" y="145923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Dark Theme Features</a:t>
            </a:r>
          </a:p>
        </p:txBody>
      </p:sp>
      <p:sp>
        <p:nvSpPr>
          <p:cNvPr id="6" name="TextBox 5"/>
          <p:cNvSpPr txBox="1"/>
          <p:nvPr/>
        </p:nvSpPr>
        <p:spPr>
          <a:xfrm>
            <a:off x="200025" y="1773555"/>
            <a:ext cx="8943975" cy="678180"/>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b="1" sz="1000">
                <a:solidFill>
                  <a:srgbClr val="000000"/>
                </a:solidFill>
                <a:latin typeface="Arial"/>
              </a:rPr>
              <a:t>Dark background</a:t>
            </a:r>
            <a:r>
              <a:rPr sz="1000">
                <a:solidFill>
                  <a:srgbClr val="000000"/>
                </a:solidFill>
                <a:latin typeface="Arial"/>
              </a:rPr>
              <a:t> (#1a1a1a) for modern appearance</a:t>
            </a:r>
          </a:p>
          <a:p>
            <a:pPr algn="l"/>
            <a:r>
              <a:rPr sz="1000">
                <a:solidFill>
                  <a:srgbClr val="000000"/>
                </a:solidFill>
                <a:latin typeface="Arial"/>
              </a:rPr>
              <a:t>• </a:t>
            </a:r>
            <a:r>
              <a:rPr b="1" sz="1000">
                <a:solidFill>
                  <a:srgbClr val="000000"/>
                </a:solidFill>
                <a:latin typeface="Arial"/>
              </a:rPr>
              <a:t>Light gray borders</a:t>
            </a:r>
            <a:r>
              <a:rPr sz="1000">
                <a:solidFill>
                  <a:srgbClr val="000000"/>
                </a:solidFill>
                <a:latin typeface="Arial"/>
              </a:rPr>
              <a:t> (#e0e0e0) for visibility on dark background</a:t>
            </a:r>
          </a:p>
          <a:p>
            <a:pPr algn="l"/>
            <a:r>
              <a:rPr sz="1000">
                <a:solidFill>
                  <a:srgbClr val="000000"/>
                </a:solidFill>
                <a:latin typeface="Arial"/>
              </a:rPr>
              <a:t>• </a:t>
            </a:r>
            <a:r>
              <a:rPr b="1" sz="1000">
                <a:solidFill>
                  <a:srgbClr val="000000"/>
                </a:solidFill>
                <a:latin typeface="Arial"/>
              </a:rPr>
              <a:t>White text</a:t>
            </a:r>
            <a:r>
              <a:rPr sz="1000">
                <a:solidFill>
                  <a:srgbClr val="000000"/>
                </a:solidFill>
                <a:latin typeface="Arial"/>
              </a:rPr>
              <a:t> for optimal contrast</a:t>
            </a:r>
          </a:p>
          <a:p>
            <a:pPr algn="l"/>
            <a:r>
              <a:rPr sz="1000">
                <a:solidFill>
                  <a:srgbClr val="000000"/>
                </a:solidFill>
                <a:latin typeface="Arial"/>
              </a:rPr>
              <a:t>• </a:t>
            </a:r>
            <a:r>
              <a:rPr b="1" sz="1000">
                <a:solidFill>
                  <a:srgbClr val="000000"/>
                </a:solidFill>
                <a:latin typeface="Arial"/>
              </a:rPr>
              <a:t>Contemporary design</a:t>
            </a:r>
            <a:r>
              <a:rPr sz="1000">
                <a:solidFill>
                  <a:srgbClr val="000000"/>
                </a:solidFill>
                <a:latin typeface="Arial"/>
              </a:rPr>
              <a:t> perfect for tech presentations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Code Block Support</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Python Example</a:t>
            </a:r>
          </a:p>
        </p:txBody>
      </p:sp>
      <p:sp>
        <p:nvSpPr>
          <p:cNvPr id="4" name="TextBox 3"/>
          <p:cNvSpPr txBox="1"/>
          <p:nvPr/>
        </p:nvSpPr>
        <p:spPr>
          <a:xfrm>
            <a:off x="200025" y="876299"/>
            <a:ext cx="8943975" cy="1904999"/>
          </a:xfrm>
          <a:prstGeom prst="rect">
            <a:avLst/>
          </a:prstGeom>
          <a:solidFill>
            <a:srgbClr val="F4F4F4"/>
          </a:solidFill>
        </p:spPr>
        <p:txBody>
          <a:bodyPr wrap="square" lIns="0" rIns="0" tIns="0" bIns="0">
            <a:spAutoFit/>
          </a:bodyPr>
          <a:lstStyle/>
          <a:p>
            <a:pPr algn="l">
              <a:lnSpc>
                <a:spcPct val="120000"/>
              </a:lnSpc>
              <a:spcBef>
                <a:spcPts val="0"/>
              </a:spcBef>
              <a:spcAft>
                <a:spcPts val="0"/>
              </a:spcAft>
            </a:pPr>
            <a:r>
              <a:rPr sz="1200">
                <a:solidFill>
                  <a:srgbClr val="333333"/>
                </a:solidFill>
                <a:latin typeface="Courier New"/>
              </a:rPr>
              <a:t>def fibonacci(n):     if n &lt;= 1:         return n     return fibonacci(n-1) + fibonacci(n-2) # Generate sequence for i in range(10):     result = fibonacci(i)     print(f"F({i}) = {result}") </a:t>
            </a:r>
          </a:p>
        </p:txBody>
      </p:sp>
      <p:sp>
        <p:nvSpPr>
          <p:cNvPr id="5" name="TextBox 4"/>
          <p:cNvSpPr txBox="1"/>
          <p:nvPr/>
        </p:nvSpPr>
        <p:spPr>
          <a:xfrm>
            <a:off x="200025" y="2647949"/>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JavaScript Example</a:t>
            </a:r>
          </a:p>
        </p:txBody>
      </p:sp>
      <p:sp>
        <p:nvSpPr>
          <p:cNvPr id="6" name="TextBox 5"/>
          <p:cNvSpPr txBox="1"/>
          <p:nvPr/>
        </p:nvSpPr>
        <p:spPr>
          <a:xfrm>
            <a:off x="200025" y="2962274"/>
            <a:ext cx="8943975" cy="1904999"/>
          </a:xfrm>
          <a:prstGeom prst="rect">
            <a:avLst/>
          </a:prstGeom>
          <a:solidFill>
            <a:srgbClr val="F4F4F4"/>
          </a:solidFill>
        </p:spPr>
        <p:txBody>
          <a:bodyPr wrap="square" lIns="0" rIns="0" tIns="0" bIns="0">
            <a:spAutoFit/>
          </a:bodyPr>
          <a:lstStyle/>
          <a:p>
            <a:pPr algn="l">
              <a:lnSpc>
                <a:spcPct val="120000"/>
              </a:lnSpc>
              <a:spcBef>
                <a:spcPts val="0"/>
              </a:spcBef>
              <a:spcAft>
                <a:spcPts val="0"/>
              </a:spcAft>
            </a:pPr>
            <a:r>
              <a:rPr sz="1200">
                <a:solidFill>
                  <a:srgbClr val="333333"/>
                </a:solidFill>
                <a:latin typeface="Courier New"/>
              </a:rPr>
              <a:t>async function fetchUserData(userId) {     try {         const response = await fetch(`/api/users/${userId}`);         return await response.json();     } catch (error) {         console.error('Failed to fetch user data:', error);         throw error;     } } </a:t>
            </a:r>
          </a:p>
        </p:txBody>
      </p:sp>
      <p:sp>
        <p:nvSpPr>
          <p:cNvPr id="7" name="TextBox 6"/>
          <p:cNvSpPr txBox="1"/>
          <p:nvPr/>
        </p:nvSpPr>
        <p:spPr>
          <a:xfrm>
            <a:off x="200025" y="4733925"/>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SQL Example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2219324"/>
          </a:xfrm>
          <a:prstGeom prst="rect">
            <a:avLst/>
          </a:prstGeom>
          <a:solidFill>
            <a:srgbClr val="F4F4F4"/>
          </a:solidFill>
        </p:spPr>
        <p:txBody>
          <a:bodyPr wrap="square" lIns="0" rIns="0" tIns="0" bIns="0">
            <a:spAutoFit/>
          </a:bodyPr>
          <a:lstStyle/>
          <a:p>
            <a:pPr algn="l">
              <a:lnSpc>
                <a:spcPct val="120000"/>
              </a:lnSpc>
              <a:spcBef>
                <a:spcPts val="0"/>
              </a:spcBef>
              <a:spcAft>
                <a:spcPts val="0"/>
              </a:spcAft>
            </a:pPr>
            <a:r>
              <a:rPr sz="1200">
                <a:solidFill>
                  <a:srgbClr val="333333"/>
                </a:solidFill>
                <a:latin typeface="Courier New"/>
              </a:rPr>
              <a:t>-- Complex query with joins and aggregation SELECT      u.username,     COUNT(p.id) as post_count,     AVG(p.rating) as avg_rating FROM users u LEFT JOIN posts p ON u.id = p.user_id WHERE u.created_at &gt;= '2024-01-01' GROUP BY u.id, u.username HAVING COUNT(p.id) &gt; 5 ORDER BY avg_rating DESC;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List Formatting</a:t>
            </a:r>
          </a:p>
        </p:txBody>
      </p:sp>
      <p:sp>
        <p:nvSpPr>
          <p:cNvPr id="3" name="TextBox 2"/>
          <p:cNvSpPr txBox="1"/>
          <p:nvPr/>
        </p:nvSpPr>
        <p:spPr>
          <a:xfrm>
            <a:off x="200025" y="571500"/>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Unordered Lists</a:t>
            </a:r>
          </a:p>
        </p:txBody>
      </p:sp>
      <p:sp>
        <p:nvSpPr>
          <p:cNvPr id="4" name="TextBox 3"/>
          <p:cNvSpPr txBox="1"/>
          <p:nvPr/>
        </p:nvSpPr>
        <p:spPr>
          <a:xfrm>
            <a:off x="200025" y="876299"/>
            <a:ext cx="8943975" cy="551497"/>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 </a:t>
            </a:r>
            <a:r>
              <a:rPr i="1" sz="1000">
                <a:solidFill>
                  <a:srgbClr val="000000"/>
                </a:solidFill>
                <a:latin typeface="Arial"/>
              </a:rPr>
              <a:t>Nested items</a:t>
            </a:r>
            <a:r>
              <a:rPr sz="1000">
                <a:solidFill>
                  <a:srgbClr val="000000"/>
                </a:solidFill>
                <a:latin typeface="Arial"/>
              </a:rPr>
              <a:t> with proper indentation</a:t>
            </a:r>
          </a:p>
          <a:p>
            <a:pPr algn="l"/>
            <a:r>
              <a:rPr sz="1000">
                <a:solidFill>
                  <a:srgbClr val="000000"/>
                </a:solidFill>
                <a:latin typeface="Arial"/>
              </a:rPr>
              <a:t>• </a:t>
            </a:r>
            <a:r>
              <a:rPr sz="800">
                <a:solidFill>
                  <a:srgbClr val="333333"/>
                </a:solidFill>
                <a:latin typeface="Courier New"/>
              </a:rPr>
              <a:t>Code elements</a:t>
            </a:r>
            <a:r>
              <a:rPr sz="1000">
                <a:solidFill>
                  <a:srgbClr val="000000"/>
                </a:solidFill>
                <a:latin typeface="Arial"/>
              </a:rPr>
              <a:t> in list items</a:t>
            </a:r>
          </a:p>
          <a:p>
            <a:pPr algn="l"/>
            <a:r>
              <a:rPr sz="1000">
                <a:solidFill>
                  <a:srgbClr val="000000"/>
                </a:solidFill>
                <a:latin typeface="Arial"/>
              </a:rPr>
              <a:t>• </a:t>
            </a:r>
            <a:r>
              <a:rPr b="1" sz="1000">
                <a:solidFill>
                  <a:srgbClr val="FF8C00"/>
                </a:solidFill>
                <a:latin typeface="Arial"/>
              </a:rPr>
              <a:t>Highlighted content</a:t>
            </a:r>
            <a:r>
              <a:rPr sz="1000">
                <a:solidFill>
                  <a:srgbClr val="000000"/>
                </a:solidFill>
                <a:latin typeface="Arial"/>
              </a:rPr>
              <a:t> for emphasis</a:t>
            </a:r>
          </a:p>
        </p:txBody>
      </p:sp>
      <p:sp>
        <p:nvSpPr>
          <p:cNvPr id="5" name="TextBox 4"/>
          <p:cNvSpPr txBox="1"/>
          <p:nvPr/>
        </p:nvSpPr>
        <p:spPr>
          <a:xfrm>
            <a:off x="200025" y="1332547"/>
            <a:ext cx="8943975" cy="304800"/>
          </a:xfrm>
          <a:prstGeom prst="rect">
            <a:avLst/>
          </a:prstGeom>
          <a:noFill/>
        </p:spPr>
        <p:txBody>
          <a:bodyPr wrap="square" lIns="0" rIns="0" tIns="0" bIns="0">
            <a:spAutoFit/>
          </a:bodyPr>
          <a:lstStyle/>
          <a:p>
            <a:pPr algn="l">
              <a:lnSpc>
                <a:spcPct val="120000"/>
              </a:lnSpc>
              <a:spcBef>
                <a:spcPts val="0"/>
              </a:spcBef>
              <a:spcAft>
                <a:spcPts val="0"/>
              </a:spcAft>
            </a:pPr>
            <a:r>
              <a:rPr sz="1300" b="1">
                <a:solidFill>
                  <a:srgbClr val="000000"/>
                </a:solidFill>
                <a:latin typeface="Arial"/>
              </a:rPr>
              <a:t>Ordered Lists</a:t>
            </a:r>
          </a:p>
        </p:txBody>
      </p:sp>
      <p:sp>
        <p:nvSpPr>
          <p:cNvPr id="6" name="TextBox 5"/>
          <p:cNvSpPr txBox="1"/>
          <p:nvPr/>
        </p:nvSpPr>
        <p:spPr>
          <a:xfrm>
            <a:off x="200025" y="1646872"/>
            <a:ext cx="8943975" cy="551497"/>
          </a:xfrm>
          <a:prstGeom prst="rect">
            <a:avLst/>
          </a:prstGeom>
          <a:noFill/>
        </p:spPr>
        <p:txBody>
          <a:bodyPr wrap="square" lIns="0" rIns="0" tIns="0" bIns="0">
            <a:spAutoFit/>
          </a:bodyPr>
          <a:lstStyle/>
          <a:p>
            <a:pPr algn="l">
              <a:spcBef>
                <a:spcPts val="0"/>
              </a:spcBef>
              <a:spcAft>
                <a:spcPts val="0"/>
              </a:spcAft>
            </a:pPr>
            <a:r>
              <a:rPr sz="1000">
                <a:solidFill>
                  <a:srgbClr val="000000"/>
                </a:solidFill>
                <a:latin typeface="Arial"/>
              </a:rPr>
              <a:t>1. </a:t>
            </a:r>
            <a:r>
              <a:rPr sz="1000">
                <a:solidFill>
                  <a:srgbClr val="000000"/>
                </a:solidFill>
                <a:latin typeface="Arial"/>
              </a:rPr>
              <a:t>Install dependencies with </a:t>
            </a:r>
            <a:r>
              <a:rPr sz="800">
                <a:solidFill>
                  <a:srgbClr val="333333"/>
                </a:solidFill>
                <a:latin typeface="Courier New"/>
              </a:rPr>
              <a:t>pip install -r requirements.txt</a:t>
            </a:r>
          </a:p>
          <a:p>
            <a:pPr algn="l"/>
            <a:r>
              <a:rPr sz="1000">
                <a:solidFill>
                  <a:srgbClr val="000000"/>
                </a:solidFill>
                <a:latin typeface="Arial"/>
              </a:rPr>
              <a:t>2. </a:t>
            </a:r>
            <a:r>
              <a:rPr sz="1000">
                <a:solidFill>
                  <a:srgbClr val="000000"/>
                </a:solidFill>
                <a:latin typeface="Arial"/>
              </a:rPr>
              <a:t>Configure environment variables</a:t>
            </a:r>
          </a:p>
          <a:p>
            <a:pPr algn="l"/>
            <a:r>
              <a:rPr sz="1000">
                <a:solidFill>
                  <a:srgbClr val="000000"/>
                </a:solidFill>
                <a:latin typeface="Arial"/>
              </a:rPr>
              <a:t>3. </a:t>
            </a:r>
            <a:r>
              <a:rPr sz="1000">
                <a:solidFill>
                  <a:srgbClr val="000000"/>
                </a:solidFill>
                <a:latin typeface="Arial"/>
              </a:rPr>
              <a:t>Initialize database schema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200025" y="180975"/>
            <a:ext cx="8943975" cy="390525"/>
          </a:xfrm>
          <a:prstGeom prst="rect">
            <a:avLst/>
          </a:prstGeom>
          <a:noFill/>
        </p:spPr>
        <p:txBody>
          <a:bodyPr wrap="square" lIns="0" rIns="0" tIns="0" bIns="0">
            <a:spAutoFit/>
          </a:bodyPr>
          <a:lstStyle/>
          <a:p>
            <a:pPr algn="l">
              <a:lnSpc>
                <a:spcPct val="120000"/>
              </a:lnSpc>
              <a:spcBef>
                <a:spcPts val="0"/>
              </a:spcBef>
              <a:spcAft>
                <a:spcPts val="0"/>
              </a:spcAft>
            </a:pPr>
            <a:r>
              <a:rPr sz="1600" b="1">
                <a:solidFill>
                  <a:srgbClr val="000000"/>
                </a:solidFill>
                <a:latin typeface="Arial"/>
              </a:rPr>
              <a:t>⚠️ Admonition Demo</a:t>
            </a:r>
          </a:p>
        </p:txBody>
      </p:sp>
      <p:sp>
        <p:nvSpPr>
          <p:cNvPr id="3" name="TextBox 2"/>
          <p:cNvSpPr txBox="1"/>
          <p:nvPr/>
        </p:nvSpPr>
        <p:spPr>
          <a:xfrm>
            <a:off x="200025" y="571500"/>
            <a:ext cx="8943975" cy="274320"/>
          </a:xfrm>
          <a:prstGeom prst="rect">
            <a:avLst/>
          </a:prstGeom>
          <a:noFill/>
        </p:spPr>
        <p:txBody>
          <a:bodyPr wrap="square" lIns="0" rIns="0" tIns="0" bIns="0">
            <a:spAutoFit/>
          </a:bodyPr>
          <a:lstStyle/>
          <a:p>
            <a:pPr algn="l">
              <a:lnSpc>
                <a:spcPct val="120000"/>
              </a:lnSpc>
              <a:spcBef>
                <a:spcPts val="0"/>
              </a:spcBef>
              <a:spcAft>
                <a:spcPts val="0"/>
              </a:spcAft>
            </a:pPr>
            <a:r>
              <a:rPr sz="1000">
                <a:solidFill>
                  <a:srgbClr val="000000"/>
                </a:solidFill>
                <a:latin typeface="Arial"/>
              </a:rPr>
              <a:t>Below are examples of every admonition style currently supported by the slide generator:</a:t>
            </a:r>
          </a:p>
        </p:txBody>
      </p:sp>
      <p:sp>
        <p:nvSpPr>
          <p:cNvPr id="4" name="Rectangle 3"/>
          <p:cNvSpPr/>
          <p:nvPr/>
        </p:nvSpPr>
        <p:spPr>
          <a:xfrm>
            <a:off x="200025" y="761999"/>
            <a:ext cx="137160" cy="466724"/>
          </a:xfrm>
          <a:prstGeom prst="rect">
            <a:avLst/>
          </a:prstGeom>
          <a:solidFill>
            <a:srgbClr val="2196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337185" y="761999"/>
            <a:ext cx="8606790" cy="466724"/>
          </a:xfrm>
          <a:prstGeom prst="rect">
            <a:avLst/>
          </a:prstGeom>
          <a:solidFill>
            <a:srgbClr val="E8F0FF"/>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2196F3"/>
                </a:solidFill>
              </a:defRPr>
            </a:pPr>
            <a:r>
              <a:t>📌 Note</a:t>
            </a:r>
          </a:p>
          <a:p>
            <a:pPr algn="l">
              <a:defRPr sz="1000">
                <a:solidFill>
                  <a:srgbClr val="000000"/>
                </a:solidFill>
              </a:defRPr>
            </a:pPr>
            <a:r>
              <a:t>This is a friendly note.</a:t>
            </a:r>
          </a:p>
        </p:txBody>
      </p:sp>
      <p:sp>
        <p:nvSpPr>
          <p:cNvPr id="6" name="Rectangle 5"/>
          <p:cNvSpPr/>
          <p:nvPr/>
        </p:nvSpPr>
        <p:spPr>
          <a:xfrm>
            <a:off x="200025" y="1333500"/>
            <a:ext cx="137160" cy="466724"/>
          </a:xfrm>
          <a:prstGeom prst="rect">
            <a:avLst/>
          </a:prstGeom>
          <a:solidFill>
            <a:srgbClr val="039BE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ectangle 6"/>
          <p:cNvSpPr/>
          <p:nvPr/>
        </p:nvSpPr>
        <p:spPr>
          <a:xfrm>
            <a:off x="337185" y="1333500"/>
            <a:ext cx="8606790" cy="466724"/>
          </a:xfrm>
          <a:prstGeom prst="rect">
            <a:avLst/>
          </a:prstGeom>
          <a:solidFill>
            <a:srgbClr val="E0F7FA"/>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039BE5"/>
                </a:solidFill>
              </a:defRPr>
            </a:pPr>
            <a:r>
              <a:t>ℹ️ Information</a:t>
            </a:r>
          </a:p>
          <a:p>
            <a:pPr algn="l">
              <a:defRPr sz="1000">
                <a:solidFill>
                  <a:srgbClr val="000000"/>
                </a:solidFill>
              </a:defRPr>
            </a:pPr>
            <a:r>
              <a:t>Additional information for the reader.</a:t>
            </a:r>
          </a:p>
        </p:txBody>
      </p:sp>
      <p:sp>
        <p:nvSpPr>
          <p:cNvPr id="8" name="Rectangle 7"/>
          <p:cNvSpPr/>
          <p:nvPr/>
        </p:nvSpPr>
        <p:spPr>
          <a:xfrm>
            <a:off x="200025" y="1904999"/>
            <a:ext cx="137160" cy="466724"/>
          </a:xfrm>
          <a:prstGeom prst="rect">
            <a:avLst/>
          </a:prstGeom>
          <a:solidFill>
            <a:srgbClr val="388E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337185" y="1904999"/>
            <a:ext cx="8606790" cy="466724"/>
          </a:xfrm>
          <a:prstGeom prst="rect">
            <a:avLst/>
          </a:prstGeom>
          <a:solidFill>
            <a:srgbClr val="E8F5E9"/>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388E3C"/>
                </a:solidFill>
              </a:defRPr>
            </a:pPr>
            <a:r>
              <a:t>💡 Tip</a:t>
            </a:r>
          </a:p>
          <a:p>
            <a:pPr algn="l">
              <a:defRPr sz="1000">
                <a:solidFill>
                  <a:srgbClr val="000000"/>
                </a:solidFill>
              </a:defRPr>
            </a:pPr>
            <a:r>
              <a:t>Quick pro-tip to speed up your workflow.</a:t>
            </a:r>
          </a:p>
        </p:txBody>
      </p:sp>
      <p:sp>
        <p:nvSpPr>
          <p:cNvPr id="10" name="Rectangle 9"/>
          <p:cNvSpPr/>
          <p:nvPr/>
        </p:nvSpPr>
        <p:spPr>
          <a:xfrm>
            <a:off x="200025" y="2476499"/>
            <a:ext cx="137160" cy="466724"/>
          </a:xfrm>
          <a:prstGeom prst="rect">
            <a:avLst/>
          </a:prstGeom>
          <a:solidFill>
            <a:srgbClr val="FB8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ectangle 10"/>
          <p:cNvSpPr/>
          <p:nvPr/>
        </p:nvSpPr>
        <p:spPr>
          <a:xfrm>
            <a:off x="337185" y="2476499"/>
            <a:ext cx="8606790" cy="466724"/>
          </a:xfrm>
          <a:prstGeom prst="rect">
            <a:avLst/>
          </a:prstGeom>
          <a:solidFill>
            <a:srgbClr val="FFF9C4"/>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FB8C00"/>
                </a:solidFill>
              </a:defRPr>
            </a:pPr>
            <a:r>
              <a:t>⚠️ Watch Out</a:t>
            </a:r>
          </a:p>
          <a:p>
            <a:pPr algn="l">
              <a:defRPr sz="1000">
                <a:solidFill>
                  <a:srgbClr val="000000"/>
                </a:solidFill>
              </a:defRPr>
            </a:pPr>
            <a:r>
              <a:t>Something risky here. Proceed with caution when performing this step.</a:t>
            </a:r>
          </a:p>
        </p:txBody>
      </p:sp>
      <p:sp>
        <p:nvSpPr>
          <p:cNvPr id="12" name="Rectangle 11"/>
          <p:cNvSpPr/>
          <p:nvPr/>
        </p:nvSpPr>
        <p:spPr>
          <a:xfrm>
            <a:off x="200025" y="3047999"/>
            <a:ext cx="137160" cy="466724"/>
          </a:xfrm>
          <a:prstGeom prst="rect">
            <a:avLst/>
          </a:prstGeom>
          <a:solidFill>
            <a:srgbClr val="FB8C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Rectangle 12"/>
          <p:cNvSpPr/>
          <p:nvPr/>
        </p:nvSpPr>
        <p:spPr>
          <a:xfrm>
            <a:off x="337185" y="3047999"/>
            <a:ext cx="8606790" cy="466724"/>
          </a:xfrm>
          <a:prstGeom prst="rect">
            <a:avLst/>
          </a:prstGeom>
          <a:solidFill>
            <a:srgbClr val="FFF9C4"/>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FB8C00"/>
                </a:solidFill>
              </a:defRPr>
            </a:pPr>
            <a:r>
              <a:t>⚠️ Caution</a:t>
            </a:r>
          </a:p>
          <a:p>
            <a:pPr algn="l">
              <a:defRPr sz="1000">
                <a:solidFill>
                  <a:srgbClr val="000000"/>
                </a:solidFill>
              </a:defRPr>
            </a:pPr>
            <a:r>
              <a:t>Be careful — this operation cannot be undone.</a:t>
            </a:r>
          </a:p>
        </p:txBody>
      </p:sp>
      <p:sp>
        <p:nvSpPr>
          <p:cNvPr id="14" name="Rectangle 13"/>
          <p:cNvSpPr/>
          <p:nvPr/>
        </p:nvSpPr>
        <p:spPr>
          <a:xfrm>
            <a:off x="200025" y="3619499"/>
            <a:ext cx="137160" cy="466724"/>
          </a:xfrm>
          <a:prstGeom prst="rect">
            <a:avLst/>
          </a:prstGeom>
          <a:solidFill>
            <a:srgbClr val="E539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337185" y="3619499"/>
            <a:ext cx="8606790" cy="466724"/>
          </a:xfrm>
          <a:prstGeom prst="rect">
            <a:avLst/>
          </a:prstGeom>
          <a:solidFill>
            <a:srgbClr val="FFEBEE"/>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E53935"/>
                </a:solidFill>
              </a:defRPr>
            </a:pPr>
            <a:r>
              <a:t>🚫 Danger</a:t>
            </a:r>
          </a:p>
          <a:p>
            <a:pPr algn="l">
              <a:defRPr sz="1000">
                <a:solidFill>
                  <a:srgbClr val="000000"/>
                </a:solidFill>
              </a:defRPr>
            </a:pPr>
            <a:r>
              <a:t>Serious danger ahead. Backup your data first!</a:t>
            </a:r>
          </a:p>
        </p:txBody>
      </p:sp>
      <p:sp>
        <p:nvSpPr>
          <p:cNvPr id="16" name="Rectangle 15"/>
          <p:cNvSpPr/>
          <p:nvPr/>
        </p:nvSpPr>
        <p:spPr>
          <a:xfrm>
            <a:off x="200025" y="4190999"/>
            <a:ext cx="137160" cy="466724"/>
          </a:xfrm>
          <a:prstGeom prst="rect">
            <a:avLst/>
          </a:prstGeom>
          <a:solidFill>
            <a:srgbClr val="D32F2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Rectangle 16"/>
          <p:cNvSpPr/>
          <p:nvPr/>
        </p:nvSpPr>
        <p:spPr>
          <a:xfrm>
            <a:off x="337185" y="4190999"/>
            <a:ext cx="8606790" cy="466724"/>
          </a:xfrm>
          <a:prstGeom prst="rect">
            <a:avLst/>
          </a:prstGeom>
          <a:solidFill>
            <a:srgbClr val="FFEBEE"/>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D32F2F"/>
                </a:solidFill>
              </a:defRPr>
            </a:pPr>
            <a:r>
              <a:t>❌ Error</a:t>
            </a:r>
          </a:p>
          <a:p>
            <a:pPr algn="l">
              <a:defRPr sz="1000">
                <a:solidFill>
                  <a:srgbClr val="000000"/>
                </a:solidFill>
              </a:defRPr>
            </a:pPr>
            <a:r>
              <a:t>The system encountered a fatal error.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Rectangle 1"/>
          <p:cNvSpPr/>
          <p:nvPr/>
        </p:nvSpPr>
        <p:spPr>
          <a:xfrm>
            <a:off x="200025" y="180975"/>
            <a:ext cx="137160" cy="466724"/>
          </a:xfrm>
          <a:prstGeom prst="rect">
            <a:avLst/>
          </a:prstGeom>
          <a:solidFill>
            <a:srgbClr val="FFA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337185" y="180975"/>
            <a:ext cx="8606790" cy="466724"/>
          </a:xfrm>
          <a:prstGeom prst="rect">
            <a:avLst/>
          </a:prstGeom>
          <a:solidFill>
            <a:srgbClr val="FFF9DB"/>
          </a:solidFill>
          <a:ln>
            <a:noFill/>
          </a:ln>
          <a:effectLst/>
        </p:spPr>
        <p:style>
          <a:lnRef idx="1">
            <a:schemeClr val="accent1"/>
          </a:lnRef>
          <a:fillRef idx="3">
            <a:schemeClr val="accent1"/>
          </a:fillRef>
          <a:effectRef idx="2">
            <a:schemeClr val="accent1"/>
          </a:effectRef>
          <a:fontRef idx="minor">
            <a:schemeClr val="lt1"/>
          </a:fontRef>
        </p:style>
        <p:txBody>
          <a:bodyPr rtlCol="0" anchor="ctr" wrap="square" lIns="45720" rIns="45720" tIns="18288" bIns="18288"/>
          <a:lstStyle/>
          <a:p>
            <a:pPr algn="l">
              <a:defRPr b="1" sz="1000">
                <a:solidFill>
                  <a:srgbClr val="FFA000"/>
                </a:solidFill>
              </a:defRPr>
            </a:pPr>
            <a:r>
              <a:t>👀 Attention</a:t>
            </a:r>
          </a:p>
          <a:p>
            <a:pPr algn="l">
              <a:defRPr sz="1000">
                <a:solidFill>
                  <a:srgbClr val="000000"/>
                </a:solidFill>
              </a:defRPr>
            </a:pPr>
            <a:r>
              <a:t>Eye-catching message for important updates.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