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notesMaster" Target="notesMasters/notesMaster1.xml"/><Relationship Id="rId24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Arial"/>
              </a:rPr>
              <a:t>This slide demonstrates comprehensive inline formatting capabilities. Key points to cover: </a:t>
            </a:r>
            <a:r>
              <a:rPr b="1">
                <a:latin typeface="Arial"/>
              </a:rPr>
              <a:t>bold</a:t>
            </a:r>
            <a:r>
              <a:rPr>
                <a:latin typeface="Arial"/>
              </a:rPr>
              <a:t>/</a:t>
            </a:r>
            <a:r>
              <a:rPr i="1">
                <a:latin typeface="Arial"/>
              </a:rPr>
              <a:t>italic</a:t>
            </a:r>
            <a:r>
              <a:rPr>
                <a:latin typeface="Arial"/>
              </a:rPr>
              <a:t> basics, </a:t>
            </a:r>
            <a:r>
              <a:rPr>
                <a:solidFill>
                  <a:srgbClr val="FF0000"/>
                </a:solidFill>
                <a:latin typeface="Arial"/>
              </a:rPr>
              <a:t>color customization</a:t>
            </a:r>
            <a:r>
              <a:rPr>
                <a:latin typeface="Arial"/>
              </a:rPr>
              <a:t>, various </a:t>
            </a:r>
            <a:r>
              <a:rPr>
                <a:latin typeface="Arial"/>
              </a:rPr>
              <a:t>underline styles</a:t>
            </a:r>
            <a:r>
              <a:rPr>
                <a:latin typeface="Arial"/>
              </a:rPr>
              <a:t>, and </a:t>
            </a:r>
            <a:r>
              <a:rPr b="1">
                <a:solidFill>
                  <a:srgbClr val="FF8C00"/>
                </a:solidFill>
                <a:latin typeface="Arial"/>
              </a:rPr>
              <a:t>highlighting</a:t>
            </a:r>
            <a:r>
              <a:rPr>
                <a:latin typeface="Arial"/>
              </a:rPr>
              <a:t> for emphasis.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>
                <a:latin typeface="Arial"/>
              </a:rPr>
              <a:t>Template variables in speaker notes also work: 95.0% success rate. Remember to emphasize the speaker notes functionality capabilities and mention the TechCorp Solutions achievements. This slide showcases both speaker notes and template variable parsing working together seamlessly.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Advanced Business Analytics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000000"/>
                </a:solidFill>
                <a:latin typeface="Arial"/>
              </a:rPr>
              <a:t>Analytics Team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Cell Highlighting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30575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35508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73424"/>
                <a:gridCol w="618090"/>
                <a:gridCol w="618090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Cell highlighting</a:t>
            </a:r>
            <a:r>
              <a:rPr sz="1000">
                <a:solidFill>
                  <a:srgbClr val="000000"/>
                </a:solidFill>
                <a:latin typeface="Arial"/>
              </a:rPr>
              <a:t>: Specific cells get targeted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Profit Q4 (row 1, Q4 column): </a:t>
            </a:r>
            <a:r>
              <a:rPr b="1" sz="1000">
                <a:solidFill>
                  <a:srgbClr val="0066CC"/>
                </a:solidFill>
                <a:latin typeface="Arial"/>
              </a:rPr>
              <a:t>bold blue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 Rate Q1 (row 2, Q1 column):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Precise cell-level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9757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precise cell-level highlighting.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Index Auto-Detection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193357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11890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73424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index</a:t>
            </a:r>
            <a:r>
              <a:rPr sz="1000">
                <a:solidFill>
                  <a:srgbClr val="000000"/>
                </a:solidFill>
                <a:latin typeface="Arial"/>
              </a:rPr>
              <a:t>: Automatically detected 'Metric' column as meaningful index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String-based highlighting</a:t>
            </a:r>
            <a:r>
              <a:rPr sz="1000">
                <a:solidFill>
                  <a:srgbClr val="000000"/>
                </a:solidFill>
                <a:latin typeface="Arial"/>
              </a:rPr>
              <a:t>: Reference rows by name, not position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 Q4: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Rank Q1: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No need to manually set_index() or worry about dropindex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6337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automatic index detection for better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82d4320c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76299"/>
            <a:ext cx="5610224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28479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Monthly growth rate showing accelerating trend throughout the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314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Growth Drivers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58102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00000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Expansion</a:t>
            </a:r>
            <a:r>
              <a:rPr sz="1000">
                <a:solidFill>
                  <a:srgbClr val="00000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000000"/>
                </a:solidFill>
                <a:latin typeface="Arial"/>
              </a:rPr>
              <a:t>: 15.0% new customers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29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Comprehensive Overview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cf449663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28675"/>
            <a:ext cx="53340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8496300"/>
            <a:ext cx="5334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Performance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87249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Highlights: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8953500"/>
            <a:ext cx="8896350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Growth: 12.6%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710564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Quarterly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524" y="967739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524" y="967739"/>
          <a:ext cx="231781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24524" y="2596515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Status:</a:t>
            </a:r>
            <a:r>
              <a:rPr sz="1000">
                <a:solidFill>
                  <a:srgbClr val="00000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Action Items &amp; Next Steps (●●)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9633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0114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5069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🎤 Advanced Demo - Speaker Notes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</a:t>
            </a:r>
            <a:r>
              <a:rPr b="1" sz="1000">
                <a:solidFill>
                  <a:srgbClr val="000000"/>
                </a:solidFill>
                <a:latin typeface="Arial"/>
              </a:rPr>
              <a:t>speaker notes functionality</a:t>
            </a:r>
            <a:r>
              <a:rPr sz="1000">
                <a:solidFill>
                  <a:srgbClr val="000000"/>
                </a:solidFill>
                <a:latin typeface="Arial"/>
              </a:rPr>
              <a:t> with </a:t>
            </a:r>
            <a:r>
              <a:rPr i="1" sz="1000">
                <a:solidFill>
                  <a:srgbClr val="000000"/>
                </a:solidFill>
                <a:latin typeface="Arial"/>
              </a:rPr>
              <a:t>various styling</a:t>
            </a:r>
            <a:r>
              <a:rPr sz="1000">
                <a:solidFill>
                  <a:srgbClr val="000000"/>
                </a:solidFill>
                <a:latin typeface="Arial"/>
              </a:rPr>
              <a:t> and template integration.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Key features to highlight: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287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Template variables</a:t>
            </a:r>
            <a:r>
              <a:rPr sz="1000">
                <a:solidFill>
                  <a:srgbClr val="000000"/>
                </a:solidFill>
                <a:latin typeface="Arial"/>
              </a:rPr>
              <a:t> work with speaker notes: 95.0%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emphasis</a:t>
            </a:r>
            <a:r>
              <a:rPr sz="1000">
                <a:solidFill>
                  <a:srgbClr val="000000"/>
                </a:solidFill>
                <a:latin typeface="Arial"/>
              </a:rPr>
              <a:t> for important points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Links to documentation for reference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706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TechCorp Solutions team has achieved excellent results this quarter.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Executive Summary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Revenue Growth</a:t>
            </a:r>
            <a:r>
              <a:rPr sz="1000">
                <a:solidFill>
                  <a:srgbClr val="00000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Position</a:t>
            </a:r>
            <a:r>
              <a:rPr sz="1000">
                <a:solidFill>
                  <a:srgbClr val="00000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00000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00000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611629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00000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00000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00000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cf449663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53816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8372475"/>
            <a:ext cx="53816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Quarterly sales performance vs targets showing steady improvement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85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00000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00000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08d054bf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305752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10239375"/>
            <a:ext cx="30575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Current market share distribution showing our leadership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03727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Strategic 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063942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00000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Regional Performance Analysis (1/3)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46491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71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North</a:t>
            </a:r>
            <a:r>
              <a:rPr sz="1000">
                <a:solidFill>
                  <a:srgbClr val="00000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East</a:t>
            </a:r>
            <a:r>
              <a:rPr sz="1000">
                <a:solidFill>
                  <a:srgbClr val="00000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(●●○)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Row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943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23263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15143"/>
                <a:gridCol w="615143"/>
                <a:gridCol w="615143"/>
                <a:gridCol w="615143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$2.15M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$2.84M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$3.12M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Row styling</a:t>
            </a:r>
            <a:r>
              <a:rPr sz="1000">
                <a:solidFill>
                  <a:srgbClr val="000000"/>
                </a:solidFill>
                <a:latin typeface="Arial"/>
              </a:rPr>
              <a:t>: Revenue row (index 0) automatically formatted as </a:t>
            </a:r>
            <a:r>
              <a:rPr sz="1000">
                <a:solidFill>
                  <a:srgbClr val="009900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Clean numeric formatting without conflicts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Green styling applied to entire revenue 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basic row-based numeric styling.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Column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30956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401583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766576"/>
                <a:gridCol w="618090"/>
                <a:gridCol w="618090"/>
                <a:gridCol w="62676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2150000.0%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320000.0%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$680.00K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12.5%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Column styling</a:t>
            </a:r>
            <a:r>
              <a:rPr sz="1000">
                <a:solidFill>
                  <a:srgbClr val="000000"/>
                </a:solidFill>
                <a:latin typeface="Arial"/>
              </a:rPr>
              <a:t>: Q1 column as </a:t>
            </a:r>
            <a:r>
              <a:rPr sz="1000">
                <a:solidFill>
                  <a:srgbClr val="0066CC"/>
                </a:solidFill>
                <a:latin typeface="Arial"/>
              </a:rPr>
              <a:t>percentages</a:t>
            </a:r>
            <a:r>
              <a:rPr sz="1000">
                <a:solidFill>
                  <a:srgbClr val="000000"/>
                </a:solidFill>
                <a:latin typeface="Arial"/>
              </a:rPr>
              <a:t> and Q4 as </a:t>
            </a:r>
            <a:r>
              <a:rPr sz="1000">
                <a:solidFill>
                  <a:srgbClr val="990099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Index displayed to show meaningful row labels (Revenue, Profit, etc.)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Column-specific formatting applied correctly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column-based styling with visible index.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Conditional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9527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244420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18090"/>
                <a:gridCol w="618090"/>
                <a:gridCol w="618090"/>
                <a:gridCol w="6180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2.15e+06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3.75e+06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Lambda rules</a:t>
            </a:r>
            <a:r>
              <a:rPr sz="1000">
                <a:solidFill>
                  <a:srgbClr val="000000"/>
                </a:solidFill>
                <a:latin typeface="Arial"/>
              </a:rPr>
              <a:t>: Rows where Q4 &gt; Q3 get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  <a:r>
              <a:rPr sz="1000">
                <a:solidFill>
                  <a:srgbClr val="000000"/>
                </a:solidFill>
                <a:latin typeface="Arial"/>
              </a:rPr>
              <a:t>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Conditional styling based on row data comparisons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Clean rule application without style conflicts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string-based conditional formatting rules.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