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7238999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47749"/>
            <a:ext cx="54959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300"/>
              <a:t>Welcome to the </a:t>
            </a:r>
            <a:r>
              <a:rPr b="1" sz="1300"/>
              <a:t>comprehensive demonstration</a:t>
            </a:r>
            <a:r>
              <a:rPr sz="1300"/>
              <a:t> of the </a:t>
            </a:r>
            <a:r>
              <a:rPr i="1" sz="1300"/>
              <a:t>Slide Generator</a:t>
            </a:r>
            <a:r>
              <a:rPr sz="130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457325"/>
            <a:ext cx="8172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300"/>
              <a:t>This presentation showcases </a:t>
            </a:r>
            <a:r>
              <a:rPr b="1" sz="1300">
                <a:solidFill>
                  <a:srgbClr val="FF8C00"/>
                </a:solidFill>
              </a:rPr>
              <a:t>all implemented features</a:t>
            </a:r>
            <a:r>
              <a:rPr sz="1300"/>
              <a:t> including </a:t>
            </a:r>
            <a:r>
              <a:rPr sz="11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300"/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2924175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76325"/>
            <a:ext cx="203834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628775"/>
            <a:ext cx="3362324" cy="1438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Primary feature: Full markdown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Secondary feature: Inline styling within lists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◦ Nested items with proper indentation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◦ Code elements in list items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◦ Highlighted content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Tertiary feature: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3286125"/>
            <a:ext cx="1733550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Ordered Lists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514850" cy="2876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1. Setup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1. Install dependencies with pip install -r requirements.txt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2. Configure environment variables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3. Initialize database schema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2. Development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1. Write clean, maintainable code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2. Add comprehensive unit tests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3. Document public APIs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3. Deployment Phase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1. Run pytest for quality assurance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2. Deploy to production environment</a:t>
            </a:r>
          </a:p>
          <a:p>
            <a:pPr lvl="1" algn="l">
              <a:defRPr>
                <a:solidFill>
                  <a:srgbClr val="E0E0E0"/>
                </a:solidFill>
              </a:defRPr>
            </a:pPr>
            <a:r>
              <a:rPr sz="1300"/>
              <a:t>3. Monitor system performance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095749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76325"/>
            <a:ext cx="230504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Core Components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050" y="1590675"/>
          <a:ext cx="5523902" cy="3105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0054"/>
                <a:gridCol w="2066924"/>
                <a:gridCol w="2066924"/>
              </a:tblGrid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Enhanced with </a:t>
                      </a:r>
                      <a:r>
                        <a:rPr sz="9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1100">
                          <a:solidFill>
                            <a:srgbClr val="FFFFFF"/>
                          </a:solidFill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62103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253364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Processing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933449"/>
            <a:ext cx="40195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300"/>
              <a:t>The system processes content through these stages: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343025"/>
            <a:ext cx="4067174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1. Markdown Input → Parse with markdown-it-py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2. HTML Generation → Add inline styling support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3. Browser Layout → Measure with Puppeteer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4. Block Positioning → Calculate precise coordinates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5. PowerPoint Output → Generate native PPTX format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3752849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85850"/>
            <a:ext cx="2695575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628775"/>
            <a:ext cx="55626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300"/>
              <a:t>The system uses </a:t>
            </a:r>
            <a:r>
              <a:rPr b="1" sz="1300"/>
              <a:t>browser-based measurement</a:t>
            </a:r>
            <a:r>
              <a:rPr sz="1300"/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2038349"/>
            <a:ext cx="6638924" cy="9524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Boundary detection: Content exceeding slide limits automatically flows to next slide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Relative positioning: Accounts for CSS margins and spacing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Overflow prevention: No content extends beyond slide boundaries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Smart breaks: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50" y="3219449"/>
            <a:ext cx="184784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" y="3762374"/>
            <a:ext cx="4181474" cy="9524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Pixel-perfect positioning using browser layout engine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Consistent spacing matching CSS specifications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Professional typography with proper font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Responsive design adapting to different content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342900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85850"/>
            <a:ext cx="180974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Test Coverage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050" y="1600200"/>
          <a:ext cx="3549474" cy="181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7391"/>
                <a:gridCol w="602009"/>
                <a:gridCol w="1670074"/>
              </a:tblGrid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050" y="3705224"/>
            <a:ext cx="2438400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Validation Features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505325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Content completeness: All markdown elements preserved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No overlaps: Shapes positioned without collision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Boundary compliance: Content within slide limits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Format consistency: Styling applied correctly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Theme adherence: Colors and fonts match specifications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019549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85850"/>
            <a:ext cx="3352800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628775"/>
            <a:ext cx="834390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/>
              <a:t>Problem</a:t>
            </a:r>
            <a:r>
              <a:rPr sz="1300"/>
              <a:t>: Columns distributed equally regardless of content
</a:t>
            </a:r>
            <a:r>
              <a:rPr b="1" sz="1300"/>
              <a:t>Solution</a:t>
            </a:r>
            <a:r>
              <a:rPr sz="1300"/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2286000"/>
            <a:ext cx="834390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/>
              <a:t>Before</a:t>
            </a:r>
            <a:r>
              <a:rPr sz="1300"/>
              <a:t>: </a:t>
            </a:r>
            <a:r>
              <a:rPr sz="1100">
                <a:solidFill>
                  <a:srgbClr val="FFFFFF"/>
                </a:solidFill>
                <a:latin typeface="Courier New"/>
              </a:rPr>
              <a:t>Age</a:t>
            </a:r>
            <a:r>
              <a:rPr sz="1300"/>
              <a:t> column wrapping to </a:t>
            </a:r>
            <a:r>
              <a:rPr sz="1100">
                <a:solidFill>
                  <a:srgbClr val="FFFFFF"/>
                </a:solidFill>
                <a:latin typeface="Courier New"/>
              </a:rPr>
              <a:t>Ag\ne</a:t>
            </a:r>
            <a:r>
              <a:rPr sz="1300"/>
              <a:t> due to equal distribution
</a:t>
            </a:r>
            <a:r>
              <a:rPr b="1" sz="1300"/>
              <a:t>After</a:t>
            </a:r>
            <a:r>
              <a:rPr sz="1300"/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50" y="2981325"/>
            <a:ext cx="3267075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" y="3524250"/>
            <a:ext cx="834390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/>
              <a:t>Problem</a:t>
            </a:r>
            <a:r>
              <a:rPr sz="1300"/>
              <a:t>: Black borders invisible on dark background
</a:t>
            </a:r>
            <a:r>
              <a:rPr b="1" sz="1300"/>
              <a:t>Solution</a:t>
            </a:r>
            <a:r>
              <a:rPr sz="1300"/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4181474"/>
            <a:ext cx="8048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/>
              <a:t>Dark Theme</a:t>
            </a:r>
            <a:r>
              <a:rPr sz="1300"/>
              <a:t>: Light gray borders (</a:t>
            </a:r>
            <a:r>
              <a:rPr sz="1100">
                <a:solidFill>
                  <a:srgbClr val="FFFFFF"/>
                </a:solidFill>
                <a:latin typeface="Courier New"/>
              </a:rPr>
              <a:t>#e0e0e0</a:t>
            </a:r>
            <a:r>
              <a:rPr sz="1300"/>
              <a:t>) for visibility
</a:t>
            </a:r>
            <a:r>
              <a:rPr b="1" sz="1300"/>
              <a:t>Default Theme</a:t>
            </a:r>
            <a:r>
              <a:rPr sz="1300"/>
              <a:t>: Black borders (</a:t>
            </a:r>
            <a:r>
              <a:rPr sz="1100">
                <a:solidFill>
                  <a:srgbClr val="FFFFFF"/>
                </a:solidFill>
                <a:latin typeface="Courier New"/>
              </a:rPr>
              <a:t>#000</a:t>
            </a:r>
            <a:r>
              <a:rPr sz="1300"/>
              <a:t>) for definition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382905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85850"/>
            <a:ext cx="230504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Processing Speed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050" y="1600200"/>
          <a:ext cx="3930401" cy="1819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4562"/>
                <a:gridCol w="1378818"/>
                <a:gridCol w="1407021"/>
              </a:tblGrid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050" y="3705224"/>
            <a:ext cx="190499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Quality Metrics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229100" cy="9524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99.8% formatting accuracy across all content types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Zero overlaps in generated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100% boundary compliance - no content overflow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Perfect theme consistency across all elements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095749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76325"/>
            <a:ext cx="2171700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619250"/>
            <a:ext cx="44100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/>
              <a:t>Bold text</a:t>
            </a:r>
            <a:r>
              <a:rPr sz="1300"/>
              <a:t> using double asterisks or </a:t>
            </a:r>
            <a:r>
              <a:rPr b="1" sz="1300"/>
              <a:t>double underscores</a:t>
            </a:r>
            <a:r>
              <a:rPr sz="130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2038349"/>
            <a:ext cx="40862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i="1" sz="1300"/>
              <a:t>Italic text</a:t>
            </a:r>
            <a:r>
              <a:rPr sz="1300"/>
              <a:t> using single asterisks or </a:t>
            </a:r>
            <a:r>
              <a:rPr i="1" sz="1300"/>
              <a:t>single underscores</a:t>
            </a:r>
            <a:r>
              <a:rPr sz="130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50" y="2447924"/>
            <a:ext cx="60864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1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300"/>
              <a:t> using backticks for technical terms like </a:t>
            </a:r>
            <a:r>
              <a:rPr sz="11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30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" y="2857500"/>
            <a:ext cx="4705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>
                <a:solidFill>
                  <a:srgbClr val="FF8C00"/>
                </a:solidFill>
              </a:rPr>
              <a:t>Highlighted text</a:t>
            </a:r>
            <a:r>
              <a:rPr sz="1300"/>
              <a:t> using double equals for </a:t>
            </a:r>
            <a:r>
              <a:rPr b="1" sz="1300">
                <a:solidFill>
                  <a:srgbClr val="FF8C00"/>
                </a:solidFill>
              </a:rPr>
              <a:t>important information</a:t>
            </a:r>
            <a:r>
              <a:rPr sz="130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0050" y="3267075"/>
            <a:ext cx="49339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u="sng" sz="1300"/>
              <a:t>Underlined text</a:t>
            </a:r>
            <a:r>
              <a:rPr sz="1300"/>
              <a:t> using double plus signs for </a:t>
            </a:r>
            <a:r>
              <a:rPr u="sng" sz="1300"/>
              <a:t>emphasis or citations</a:t>
            </a:r>
            <a:r>
              <a:rPr sz="130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0050" y="3733799"/>
            <a:ext cx="3124200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Advanced Combinations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210049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76325"/>
            <a:ext cx="321944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619250"/>
            <a:ext cx="5534025" cy="1438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Complete inline styling - bold, italic, code, highlights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Smart table rendering - HTML auto-width with theme-aware borders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Professional code blocks - syntax highlighting and proper formatting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Intelligent pagination - browser-based measurement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Theme support - default and dark themes with full consistency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Quality assurance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3286125"/>
            <a:ext cx="270509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50" y="3829050"/>
            <a:ext cx="35337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300"/>
              <a:t>This slide generator is </a:t>
            </a:r>
            <a:r>
              <a:rPr b="1" sz="1300"/>
              <a:t>production-ready</a:t>
            </a:r>
            <a:r>
              <a:rPr sz="1300"/>
              <a:t> with: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505325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🚀 High performance browser-based rendering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🎯 Pixel-perfect accuracy in layout and positioning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🎨 Professional themes with consistent styling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🔧 Robust architecture with comprehensive error handling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Extensive testing ensuring reliability and quality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752599"/>
            <a:ext cx="37814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/>
              <a:t>Thank you</a:t>
            </a:r>
            <a:r>
              <a:rPr sz="1300"/>
              <a:t> for exploring the </a:t>
            </a:r>
            <a:r>
              <a:rPr b="1" sz="1300">
                <a:solidFill>
                  <a:srgbClr val="FF8C00"/>
                </a:solidFill>
              </a:rPr>
              <a:t>complete feature set</a:t>
            </a:r>
            <a:r>
              <a:rPr sz="1300"/>
              <a:t>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3209925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85850"/>
            <a:ext cx="1314450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628775"/>
            <a:ext cx="1676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300"/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2000250"/>
            <a:ext cx="8343900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class="language-python"&gt;from src.slide_generator.generator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50" y="4095749"/>
            <a:ext cx="2828925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Configuration Options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352924" cy="9524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Themes: "default", "dark"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Debug mode: Detailed processing information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Output formats: PowerPoint (.pptx) with full compatibility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Custom styling: CSS-based theme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514475"/>
            <a:ext cx="3943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/>
              <a:t>End of demonstration</a:t>
            </a:r>
            <a:r>
              <a:rPr sz="1300"/>
              <a:t> - </a:t>
            </a:r>
            <a:r>
              <a:rPr b="1" sz="1300">
                <a:solidFill>
                  <a:srgbClr val="FF8C00"/>
                </a:solidFill>
              </a:rPr>
              <a:t>All features showcased</a:t>
            </a:r>
            <a:r>
              <a:rPr sz="1300"/>
              <a:t>! 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5029200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Bold with italic inside for emphasis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Italic with bold inside for variety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Highlighted with bold inside for attention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Underlined with bold inside for citations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Code with formatting (note: formatting preserved where possible)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800225"/>
            <a:ext cx="2714625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Real-World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2343150"/>
            <a:ext cx="834390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300"/>
              <a:t>The </a:t>
            </a:r>
            <a:r>
              <a:rPr sz="11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300"/>
              <a:t> class provides a </a:t>
            </a:r>
            <a:r>
              <a:rPr b="1" sz="1300"/>
              <a:t>powerful API</a:t>
            </a:r>
            <a:r>
              <a:rPr sz="1300"/>
              <a:t> for converting </a:t>
            </a:r>
            <a:r>
              <a:rPr i="1" sz="1300"/>
              <a:t>markdown</a:t>
            </a:r>
            <a:r>
              <a:rPr sz="1300"/>
              <a:t> to </a:t>
            </a:r>
            <a:r>
              <a:rPr b="1" sz="1300">
                <a:solidFill>
                  <a:srgbClr val="FF8C00"/>
                </a:solidFill>
              </a:rPr>
              <a:t>professional presentations</a:t>
            </a:r>
            <a:r>
              <a:rPr sz="1300"/>
              <a:t> with </a:t>
            </a:r>
            <a:r>
              <a:rPr u="sng" sz="1300"/>
              <a:t>full formatting support</a:t>
            </a:r>
            <a:r>
              <a:rPr sz="130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3000375"/>
            <a:ext cx="834390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1300"/>
              <a:t>Call </a:t>
            </a:r>
            <a:r>
              <a:rPr sz="11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300"/>
              <a:t> where </a:t>
            </a:r>
            <a:r>
              <a:rPr b="1" sz="1300"/>
              <a:t>markdown</a:t>
            </a:r>
            <a:r>
              <a:rPr sz="1300"/>
              <a:t> is your source and </a:t>
            </a:r>
            <a:r>
              <a:rPr b="1" sz="1300">
                <a:solidFill>
                  <a:srgbClr val="FF8C00"/>
                </a:solidFill>
              </a:rPr>
              <a:t>output.pptx</a:t>
            </a:r>
            <a:r>
              <a:rPr sz="1300"/>
              <a:t> is the </a:t>
            </a:r>
            <a:r>
              <a:rPr u="sng" sz="1300"/>
              <a:t>final result</a:t>
            </a:r>
            <a:r>
              <a:rPr sz="130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600075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85850"/>
            <a:ext cx="339089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Smart Column Distribution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050" y="1600200"/>
          <a:ext cx="7193455" cy="2247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3677"/>
                <a:gridCol w="1135930"/>
                <a:gridCol w="2066924"/>
                <a:gridCol w="2066924"/>
              </a:tblGrid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44958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050" y="4133849"/>
            <a:ext cx="3057525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Compact Table Example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0050" y="380999"/>
          <a:ext cx="2443384" cy="14573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006"/>
                <a:gridCol w="449833"/>
                <a:gridCol w="670470"/>
                <a:gridCol w="746075"/>
              </a:tblGrid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b="1" sz="1100">
                          <a:solidFill>
                            <a:srgbClr val="FFFFFF"/>
                          </a:solidFill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364331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40000"/>
                        </a:lnSpc>
                      </a:pPr>
                      <a:r>
                        <a:rPr sz="1100">
                          <a:solidFill>
                            <a:srgbClr val="FFFFFF"/>
                          </a:solidFill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0050" y="2066924"/>
            <a:ext cx="11334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b="1" sz="1300"/>
              <a:t>Key Features: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2476499"/>
            <a:ext cx="6153149" cy="7143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HTML auto-width: Columns sized by content, not equal distribution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Theme-aware borders: Dark theme uses light borders, default uses dark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✅ Native PowerPoint tables: Perfect compatibility and professional appearance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4057650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76325"/>
            <a:ext cx="3019424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628775"/>
            <a:ext cx="4867274" cy="9524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Light background with dark text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Black borders on tables for clear definition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Professional color scheme suitable for business presentations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High contrast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2809875"/>
            <a:ext cx="2705099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050" y="3352800"/>
            <a:ext cx="4791075" cy="9524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Dark background (#1a1a1a) for modern appearance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Light gray borders (#e0e0e0) for visibility on dark background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White text for optimal contrast</a:t>
            </a:r>
          </a:p>
          <a:p>
            <a:pPr algn="l">
              <a:defRPr>
                <a:solidFill>
                  <a:srgbClr val="E0E0E0"/>
                </a:solidFill>
              </a:defRPr>
            </a:pPr>
            <a:r>
              <a:rPr sz="1300"/>
              <a:t>• Contemporary design perfect for tech presentations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3733799" cy="4762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700" b="1"/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1076325"/>
            <a:ext cx="2066924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0050" y="1600200"/>
            <a:ext cx="8343900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0050" y="3686175"/>
            <a:ext cx="2514600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JavaScript Example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8343900" cy="18668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" y="2476499"/>
            <a:ext cx="1714500" cy="3714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E0E0E0"/>
                </a:solidFill>
              </a:defRPr>
            </a:pPr>
            <a:r>
              <a:rPr sz="2100" b="1"/>
              <a:t>SQL Example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80999"/>
            <a:ext cx="8343900" cy="2238375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40000"/>
              </a:lnSpc>
              <a:defRPr>
                <a:solidFill>
                  <a:srgbClr val="FFFFFF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