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200" b="1">
                <a:latin typeface="Arial"/>
              </a:rPr>
              <a:t>🚀 Slide Generator - Complete Feature Demo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6197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700">
                <a:latin typeface="Arial"/>
              </a:rPr>
              <a:t>Welcome to the </a:t>
            </a:r>
            <a:r>
              <a:rPr b="1" sz="700">
                <a:latin typeface="Arial"/>
              </a:rPr>
              <a:t>comprehensive demonstration</a:t>
            </a:r>
            <a:r>
              <a:rPr sz="700">
                <a:latin typeface="Arial"/>
              </a:rPr>
              <a:t> of the </a:t>
            </a:r>
            <a:r>
              <a:rPr i="1" sz="700">
                <a:latin typeface="Arial"/>
              </a:rPr>
              <a:t>Slide Generator</a:t>
            </a:r>
            <a:r>
              <a:rPr sz="700">
                <a:latin typeface="Arial"/>
              </a:rPr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001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700">
                <a:latin typeface="Arial"/>
              </a:rPr>
              <a:t>This presentation showcases </a:t>
            </a:r>
            <a:r>
              <a:rPr b="1" sz="700">
                <a:solidFill>
                  <a:srgbClr val="FF8C00"/>
                </a:solidFill>
                <a:latin typeface="Arial"/>
              </a:rPr>
              <a:t>all implemented features</a:t>
            </a:r>
            <a:r>
              <a:rPr sz="700">
                <a:latin typeface="Arial"/>
              </a:rPr>
              <a:t> including </a:t>
            </a:r>
            <a:r>
              <a:rPr sz="800">
                <a:solidFill>
                  <a:srgbClr val="FFFFFF"/>
                </a:solidFill>
                <a:latin typeface="Courier New"/>
              </a:rPr>
              <a:t>inline styling</a:t>
            </a:r>
            <a:r>
              <a:rPr sz="700">
                <a:latin typeface="Arial"/>
              </a:rPr>
              <a:t>, tables, themes, and more.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200" b="1">
                <a:latin typeface="Arial"/>
              </a:rPr>
              <a:t>🎯 Quality Assurance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6197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900" b="1">
                <a:latin typeface="Arial"/>
              </a:rPr>
              <a:t>Test Coverage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95350"/>
            <a:ext cx="2409825" cy="14859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95350"/>
          <a:ext cx="2400670" cy="1428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9110"/>
                <a:gridCol w="437033"/>
                <a:gridCol w="1104527"/>
              </a:tblGrid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Test Category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Count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Coverage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Unit Tests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51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Core functionality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Integration Tests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15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End-to-end workflows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Visual Tests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Appearance validation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Boundary Tests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8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Edge case handling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5241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900" b="1">
                <a:latin typeface="Arial"/>
              </a:rPr>
              <a:t>Validation Features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857500"/>
            <a:ext cx="8943975" cy="742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700"/>
              <a:t>• </a:t>
            </a:r>
            <a:r>
              <a:rPr b="1" sz="700">
                <a:latin typeface="Arial"/>
              </a:rPr>
              <a:t>Content completeness</a:t>
            </a:r>
            <a:r>
              <a:rPr sz="700">
                <a:latin typeface="Arial"/>
              </a:rPr>
              <a:t>: All markdown elements preserved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/>
              <a:t>• </a:t>
            </a:r>
            <a:r>
              <a:rPr b="1" sz="700">
                <a:latin typeface="Arial"/>
              </a:rPr>
              <a:t>No overlaps</a:t>
            </a:r>
            <a:r>
              <a:rPr sz="700">
                <a:latin typeface="Arial"/>
              </a:rPr>
              <a:t>: Shapes positioned without collision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/>
              <a:t>• </a:t>
            </a:r>
            <a:r>
              <a:rPr b="1" sz="700">
                <a:latin typeface="Arial"/>
              </a:rPr>
              <a:t>Boundary compliance</a:t>
            </a:r>
            <a:r>
              <a:rPr sz="700">
                <a:latin typeface="Arial"/>
              </a:rPr>
              <a:t>: Content within slide limits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/>
              <a:t>• </a:t>
            </a:r>
            <a:r>
              <a:rPr b="1" sz="700">
                <a:latin typeface="Arial"/>
              </a:rPr>
              <a:t>Format consistency</a:t>
            </a:r>
            <a:r>
              <a:rPr sz="700">
                <a:latin typeface="Arial"/>
              </a:rPr>
              <a:t>: Styling applied correctly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/>
              <a:t>• </a:t>
            </a:r>
            <a:r>
              <a:rPr b="1" sz="700">
                <a:latin typeface="Arial"/>
              </a:rPr>
              <a:t>Theme adherence</a:t>
            </a:r>
            <a:r>
              <a:rPr sz="700">
                <a:latin typeface="Arial"/>
              </a:rPr>
              <a:t>: Colors and fonts match specifications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200" b="1">
                <a:latin typeface="Arial"/>
              </a:rPr>
              <a:t>🌟 Recent Improvements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6197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900" b="1">
                <a:latin typeface="Arial"/>
              </a:rPr>
              <a:t>Table Column Width Fix ✅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953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b="1" sz="700">
                <a:latin typeface="Arial"/>
              </a:rPr>
              <a:t>Problem</a:t>
            </a:r>
            <a:r>
              <a:rPr sz="700">
                <a:latin typeface="Arial"/>
              </a:rPr>
              <a:t>: Columns distributed equally regardless of content
</a:t>
            </a:r>
            <a:r>
              <a:rPr b="1" sz="700">
                <a:latin typeface="Arial"/>
              </a:rPr>
              <a:t>Solution</a:t>
            </a:r>
            <a:r>
              <a:rPr sz="700">
                <a:latin typeface="Arial"/>
              </a:rPr>
              <a:t>: HTML auto-width calculation with proper PowerPoint integration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1334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b="1" sz="700">
                <a:latin typeface="Arial"/>
              </a:rPr>
              <a:t>Before</a:t>
            </a:r>
            <a:r>
              <a:rPr sz="700">
                <a:latin typeface="Arial"/>
              </a:rPr>
              <a:t>: </a:t>
            </a:r>
            <a:r>
              <a:rPr sz="800">
                <a:solidFill>
                  <a:srgbClr val="FFFFFF"/>
                </a:solidFill>
                <a:latin typeface="Courier New"/>
              </a:rPr>
              <a:t>Age</a:t>
            </a:r>
            <a:r>
              <a:rPr sz="700">
                <a:latin typeface="Arial"/>
              </a:rPr>
              <a:t> column wrapping to </a:t>
            </a:r>
            <a:r>
              <a:rPr sz="800">
                <a:solidFill>
                  <a:srgbClr val="FFFFFF"/>
                </a:solidFill>
                <a:latin typeface="Courier New"/>
              </a:rPr>
              <a:t>Ag\ne</a:t>
            </a:r>
            <a:r>
              <a:rPr sz="700">
                <a:latin typeface="Arial"/>
              </a:rPr>
              <a:t> due to equal distribution
</a:t>
            </a:r>
            <a:r>
              <a:rPr b="1" sz="700">
                <a:latin typeface="Arial"/>
              </a:rPr>
              <a:t>After</a:t>
            </a:r>
            <a:r>
              <a:rPr sz="700">
                <a:latin typeface="Arial"/>
              </a:rPr>
              <a:t>: Smart width allocation based on content (60px, 47px, 51px)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3620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900" b="1">
                <a:latin typeface="Arial"/>
              </a:rPr>
              <a:t>Dark Theme Border Fix ✅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16859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b="1" sz="700">
                <a:latin typeface="Arial"/>
              </a:rPr>
              <a:t>Problem</a:t>
            </a:r>
            <a:r>
              <a:rPr sz="700">
                <a:latin typeface="Arial"/>
              </a:rPr>
              <a:t>: Black borders invisible on dark background
</a:t>
            </a:r>
            <a:r>
              <a:rPr b="1" sz="700">
                <a:latin typeface="Arial"/>
              </a:rPr>
              <a:t>Solution</a:t>
            </a:r>
            <a:r>
              <a:rPr sz="700">
                <a:latin typeface="Arial"/>
              </a:rPr>
              <a:t>: Theme-aware border colors with XML manipulation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192404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b="1" sz="700">
                <a:latin typeface="Arial"/>
              </a:rPr>
              <a:t>Dark Theme</a:t>
            </a:r>
            <a:r>
              <a:rPr sz="700">
                <a:latin typeface="Arial"/>
              </a:rPr>
              <a:t>: Light gray borders (</a:t>
            </a:r>
            <a:r>
              <a:rPr sz="800">
                <a:solidFill>
                  <a:srgbClr val="FFFFFF"/>
                </a:solidFill>
                <a:latin typeface="Courier New"/>
              </a:rPr>
              <a:t>#e0e0e0</a:t>
            </a:r>
            <a:r>
              <a:rPr sz="700">
                <a:latin typeface="Arial"/>
              </a:rPr>
              <a:t>) for visibility
</a:t>
            </a:r>
            <a:r>
              <a:rPr b="1" sz="700">
                <a:latin typeface="Arial"/>
              </a:rPr>
              <a:t>Default Theme</a:t>
            </a:r>
            <a:r>
              <a:rPr sz="700">
                <a:latin typeface="Arial"/>
              </a:rPr>
              <a:t>: Black borders (</a:t>
            </a:r>
            <a:r>
              <a:rPr sz="800">
                <a:solidFill>
                  <a:srgbClr val="FFFFFF"/>
                </a:solidFill>
                <a:latin typeface="Courier New"/>
              </a:rPr>
              <a:t>#000</a:t>
            </a:r>
            <a:r>
              <a:rPr sz="700">
                <a:latin typeface="Arial"/>
              </a:rPr>
              <a:t>) for definition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200" b="1">
                <a:latin typeface="Arial"/>
              </a:rPr>
              <a:t>📈 Performance Metrics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6197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900" b="1">
                <a:latin typeface="Arial"/>
              </a:rPr>
              <a:t>Processing Speed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95350"/>
            <a:ext cx="2647949" cy="14859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95350"/>
          <a:ext cx="2638796" cy="1428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6138"/>
                <a:gridCol w="922511"/>
                <a:gridCol w="940147"/>
              </a:tblGrid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Content Type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Processing Time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Slides Generated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Simple Text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~0.5 seconds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1-2 slides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With Tables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~1.2 seconds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2-3 slides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Code Heavy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~0.8 seconds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2-4 slides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Mixed Content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~1.5 seconds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3-5 slides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5241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900" b="1">
                <a:latin typeface="Arial"/>
              </a:rPr>
              <a:t>Quality Metrics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857500"/>
            <a:ext cx="8943975" cy="590549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700"/>
              <a:t>• </a:t>
            </a:r>
            <a:r>
              <a:rPr sz="700">
                <a:latin typeface="Arial"/>
              </a:rPr>
              <a:t>✅ </a:t>
            </a:r>
            <a:r>
              <a:rPr b="1" sz="700">
                <a:latin typeface="Arial"/>
              </a:rPr>
              <a:t>99.8% formatting accuracy</a:t>
            </a:r>
            <a:r>
              <a:rPr sz="700">
                <a:latin typeface="Arial"/>
              </a:rPr>
              <a:t> across all content types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/>
              <a:t>• </a:t>
            </a:r>
            <a:r>
              <a:rPr sz="700">
                <a:latin typeface="Arial"/>
              </a:rPr>
              <a:t>✅ </a:t>
            </a:r>
            <a:r>
              <a:rPr b="1" sz="700">
                <a:latin typeface="Arial"/>
              </a:rPr>
              <a:t>Zero overlaps</a:t>
            </a:r>
            <a:r>
              <a:rPr sz="700">
                <a:latin typeface="Arial"/>
              </a:rPr>
              <a:t> in generated presentations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/>
              <a:t>• </a:t>
            </a:r>
            <a:r>
              <a:rPr sz="700">
                <a:latin typeface="Arial"/>
              </a:rPr>
              <a:t>✅ </a:t>
            </a:r>
            <a:r>
              <a:rPr b="1" sz="700">
                <a:latin typeface="Arial"/>
              </a:rPr>
              <a:t>100% boundary compliance</a:t>
            </a:r>
            <a:r>
              <a:rPr sz="700">
                <a:latin typeface="Arial"/>
              </a:rPr>
              <a:t> - no content overflow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/>
              <a:t>• </a:t>
            </a:r>
            <a:r>
              <a:rPr sz="700">
                <a:latin typeface="Arial"/>
              </a:rPr>
              <a:t>✅ </a:t>
            </a:r>
            <a:r>
              <a:rPr b="1" sz="700">
                <a:latin typeface="Arial"/>
              </a:rPr>
              <a:t>Perfect theme consistency</a:t>
            </a:r>
            <a:r>
              <a:rPr sz="700">
                <a:latin typeface="Arial"/>
              </a:rPr>
              <a:t> across all elements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200" b="1">
                <a:latin typeface="Arial"/>
              </a:rPr>
              <a:t>🎉 Summary &amp; Next Steps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6197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900" b="1">
                <a:latin typeface="Arial"/>
              </a:rPr>
              <a:t>What You've Experienced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95350"/>
            <a:ext cx="8943975" cy="8858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700"/>
              <a:t>• </a:t>
            </a:r>
            <a:r>
              <a:rPr sz="700">
                <a:latin typeface="Arial"/>
              </a:rPr>
              <a:t>✅ </a:t>
            </a:r>
            <a:r>
              <a:rPr b="1" sz="700">
                <a:latin typeface="Arial"/>
              </a:rPr>
              <a:t>Complete inline styling</a:t>
            </a:r>
            <a:r>
              <a:rPr sz="700">
                <a:latin typeface="Arial"/>
              </a:rPr>
              <a:t> - bold, italic, code, highlights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/>
              <a:t>• </a:t>
            </a:r>
            <a:r>
              <a:rPr sz="700">
                <a:latin typeface="Arial"/>
              </a:rPr>
              <a:t>✅ </a:t>
            </a:r>
            <a:r>
              <a:rPr b="1" sz="700">
                <a:latin typeface="Arial"/>
              </a:rPr>
              <a:t>Smart table rendering</a:t>
            </a:r>
            <a:r>
              <a:rPr sz="700">
                <a:latin typeface="Arial"/>
              </a:rPr>
              <a:t> - HTML auto-width with theme-aware borders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/>
              <a:t>• </a:t>
            </a:r>
            <a:r>
              <a:rPr sz="700">
                <a:latin typeface="Arial"/>
              </a:rPr>
              <a:t>✅ </a:t>
            </a:r>
            <a:r>
              <a:rPr b="1" sz="700">
                <a:latin typeface="Arial"/>
              </a:rPr>
              <a:t>Professional code blocks</a:t>
            </a:r>
            <a:r>
              <a:rPr sz="700">
                <a:latin typeface="Arial"/>
              </a:rPr>
              <a:t> - syntax highlighting and proper formatting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/>
              <a:t>• </a:t>
            </a:r>
            <a:r>
              <a:rPr sz="700">
                <a:latin typeface="Arial"/>
              </a:rPr>
              <a:t>✅ </a:t>
            </a:r>
            <a:r>
              <a:rPr b="1" sz="700">
                <a:latin typeface="Arial"/>
              </a:rPr>
              <a:t>Intelligent pagination</a:t>
            </a:r>
            <a:r>
              <a:rPr sz="700">
                <a:latin typeface="Arial"/>
              </a:rPr>
              <a:t> - browser-based measurement and positioning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/>
              <a:t>• </a:t>
            </a:r>
            <a:r>
              <a:rPr sz="700">
                <a:latin typeface="Arial"/>
              </a:rPr>
              <a:t>✅ </a:t>
            </a:r>
            <a:r>
              <a:rPr b="1" sz="700">
                <a:latin typeface="Arial"/>
              </a:rPr>
              <a:t>Theme support</a:t>
            </a:r>
            <a:r>
              <a:rPr sz="700">
                <a:latin typeface="Arial"/>
              </a:rPr>
              <a:t> - default and dark themes with full consistency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/>
              <a:t>• </a:t>
            </a:r>
            <a:r>
              <a:rPr sz="700">
                <a:latin typeface="Arial"/>
              </a:rPr>
              <a:t>✅ </a:t>
            </a:r>
            <a:r>
              <a:rPr b="1" sz="700">
                <a:latin typeface="Arial"/>
              </a:rPr>
              <a:t>Quality assurance</a:t>
            </a:r>
            <a:r>
              <a:rPr sz="700">
                <a:latin typeface="Arial"/>
              </a:rPr>
              <a:t> - comprehensive testing and validation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78117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900" b="1">
                <a:latin typeface="Arial"/>
              </a:rPr>
              <a:t>Ready for Production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21145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700">
                <a:latin typeface="Arial"/>
              </a:rPr>
              <a:t>This slide generator is </a:t>
            </a:r>
            <a:r>
              <a:rPr b="1" sz="700">
                <a:latin typeface="Arial"/>
              </a:rPr>
              <a:t>production-ready</a:t>
            </a:r>
            <a:r>
              <a:rPr sz="700">
                <a:latin typeface="Arial"/>
              </a:rPr>
              <a:t> with: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352675"/>
            <a:ext cx="8943975" cy="742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700"/>
              <a:t>• </a:t>
            </a:r>
            <a:r>
              <a:rPr sz="700">
                <a:latin typeface="Arial"/>
              </a:rPr>
              <a:t>🚀 </a:t>
            </a:r>
            <a:r>
              <a:rPr b="1" sz="700">
                <a:latin typeface="Arial"/>
              </a:rPr>
              <a:t>High performance</a:t>
            </a:r>
            <a:r>
              <a:rPr sz="700">
                <a:latin typeface="Arial"/>
              </a:rPr>
              <a:t> browser-based rendering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/>
              <a:t>• </a:t>
            </a:r>
            <a:r>
              <a:rPr sz="700">
                <a:latin typeface="Arial"/>
              </a:rPr>
              <a:t>🎯 </a:t>
            </a:r>
            <a:r>
              <a:rPr b="1" sz="700">
                <a:latin typeface="Arial"/>
              </a:rPr>
              <a:t>Pixel-perfect accuracy</a:t>
            </a:r>
            <a:r>
              <a:rPr sz="700">
                <a:latin typeface="Arial"/>
              </a:rPr>
              <a:t> in layout and positioning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/>
              <a:t>• </a:t>
            </a:r>
            <a:r>
              <a:rPr sz="700">
                <a:latin typeface="Arial"/>
              </a:rPr>
              <a:t>🎨 </a:t>
            </a:r>
            <a:r>
              <a:rPr b="1" sz="700">
                <a:latin typeface="Arial"/>
              </a:rPr>
              <a:t>Professional themes</a:t>
            </a:r>
            <a:r>
              <a:rPr sz="700">
                <a:latin typeface="Arial"/>
              </a:rPr>
              <a:t> with consistent styling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/>
              <a:t>• </a:t>
            </a:r>
            <a:r>
              <a:rPr sz="700">
                <a:latin typeface="Arial"/>
              </a:rPr>
              <a:t>🔧 </a:t>
            </a:r>
            <a:r>
              <a:rPr b="1" sz="700">
                <a:latin typeface="Arial"/>
              </a:rPr>
              <a:t>Robust architecture</a:t>
            </a:r>
            <a:r>
              <a:rPr sz="700">
                <a:latin typeface="Arial"/>
              </a:rPr>
              <a:t> with comprehensive error handling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/>
              <a:t>• </a:t>
            </a:r>
            <a:r>
              <a:rPr sz="700">
                <a:latin typeface="Arial"/>
              </a:rPr>
              <a:t>✅ </a:t>
            </a:r>
            <a:r>
              <a:rPr b="1" sz="700">
                <a:latin typeface="Arial"/>
              </a:rPr>
              <a:t>Extensive testing</a:t>
            </a:r>
            <a:r>
              <a:rPr sz="700">
                <a:latin typeface="Arial"/>
              </a:rPr>
              <a:t> ensuring reliability and quality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319087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b="1" sz="700">
                <a:latin typeface="Arial"/>
              </a:rPr>
              <a:t>Thank you</a:t>
            </a:r>
            <a:r>
              <a:rPr sz="700">
                <a:latin typeface="Arial"/>
              </a:rPr>
              <a:t> for exploring the </a:t>
            </a:r>
            <a:r>
              <a:rPr b="1" sz="700">
                <a:solidFill>
                  <a:srgbClr val="FF8C00"/>
                </a:solidFill>
                <a:latin typeface="Arial"/>
              </a:rPr>
              <a:t>complete feature set</a:t>
            </a:r>
            <a:r>
              <a:rPr sz="700">
                <a:latin typeface="Arial"/>
              </a:rPr>
              <a:t>!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200" b="1">
                <a:latin typeface="Arial"/>
              </a:rPr>
              <a:t>🔗 Technical Details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6197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900" b="1">
                <a:latin typeface="Arial"/>
              </a:rPr>
              <a:t>API Usage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953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700">
                <a:latin typeface="Arial"/>
              </a:rPr>
              <a:t>Basic usage example: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171575"/>
            <a:ext cx="8943975" cy="2152650"/>
          </a:xfrm>
          <a:prstGeom prst="rect">
            <a:avLst/>
          </a:prstGeom>
          <a:solidFill>
            <a:srgbClr val="2D2D2D"/>
          </a:solidFill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FFFFFF"/>
                </a:solidFill>
              </a:defRPr>
            </a:pPr>
            <a:r>
              <a:rPr sz="800">
                <a:latin typeface="Courier New"/>
              </a:rPr>
              <a:t>code class="language-python"&gt;from slide_generator.generator import SlideGenerator
# Basic usage
generator = SlideGenerator()
generator.generate(markdown_content, "output.pptx")
# With theme support
generator = SlideGenerator(theme="dark")
generator.generate(markdown_content, "dark_presentation.pptx")
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34671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900" b="1">
                <a:latin typeface="Arial"/>
              </a:rPr>
              <a:t>Configuration Options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3800475"/>
            <a:ext cx="8943975" cy="6667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700"/>
              <a:t>• </a:t>
            </a:r>
            <a:r>
              <a:rPr b="1" sz="700">
                <a:latin typeface="Arial"/>
              </a:rPr>
              <a:t>Themes</a:t>
            </a:r>
            <a:r>
              <a:rPr sz="700">
                <a:latin typeface="Arial"/>
              </a:rPr>
              <a:t>: </a:t>
            </a:r>
            <a:r>
              <a:rPr sz="800">
                <a:solidFill>
                  <a:srgbClr val="FFFFFF"/>
                </a:solidFill>
                <a:latin typeface="Courier New"/>
              </a:rPr>
              <a:t>"default"</a:t>
            </a:r>
            <a:r>
              <a:rPr sz="700">
                <a:latin typeface="Arial"/>
              </a:rPr>
              <a:t>, </a:t>
            </a:r>
            <a:r>
              <a:rPr sz="800">
                <a:solidFill>
                  <a:srgbClr val="FFFFFF"/>
                </a:solidFill>
                <a:latin typeface="Courier New"/>
              </a:rPr>
              <a:t>"dark"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/>
              <a:t>• </a:t>
            </a:r>
            <a:r>
              <a:rPr b="1" sz="700">
                <a:latin typeface="Arial"/>
              </a:rPr>
              <a:t>Debug mode</a:t>
            </a:r>
            <a:r>
              <a:rPr sz="700">
                <a:latin typeface="Arial"/>
              </a:rPr>
              <a:t>: Detailed processing information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/>
              <a:t>• </a:t>
            </a:r>
            <a:r>
              <a:rPr b="1" sz="700">
                <a:latin typeface="Arial"/>
              </a:rPr>
              <a:t>Output formats</a:t>
            </a:r>
            <a:r>
              <a:rPr sz="700">
                <a:latin typeface="Arial"/>
              </a:rPr>
              <a:t>: PowerPoint (.pptx) with full compatibility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/>
              <a:t>• </a:t>
            </a:r>
            <a:r>
              <a:rPr b="1" sz="700">
                <a:latin typeface="Arial"/>
              </a:rPr>
              <a:t>Custom styling</a:t>
            </a:r>
            <a:r>
              <a:rPr sz="700">
                <a:latin typeface="Arial"/>
              </a:rPr>
              <a:t>: CSS-based theme configuration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45720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b="1" sz="700">
                <a:latin typeface="Arial"/>
              </a:rPr>
              <a:t>End of demonstration</a:t>
            </a:r>
            <a:r>
              <a:rPr sz="700">
                <a:latin typeface="Arial"/>
              </a:rPr>
              <a:t> - </a:t>
            </a:r>
            <a:r>
              <a:rPr b="1" sz="700">
                <a:solidFill>
                  <a:srgbClr val="FF8C00"/>
                </a:solidFill>
                <a:latin typeface="Arial"/>
              </a:rPr>
              <a:t>All features showcased</a:t>
            </a:r>
            <a:r>
              <a:rPr sz="700">
                <a:latin typeface="Arial"/>
              </a:rPr>
              <a:t>! 🎊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200" b="1">
                <a:latin typeface="Arial"/>
              </a:rPr>
              <a:t>📈 Figures Demo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6197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700">
                <a:latin typeface="Arial"/>
              </a:rPr>
              <a:t>Bar chart (80% width):</a:t>
            </a:r>
          </a:p>
        </p:txBody>
      </p:sp>
      <p:pic>
        <p:nvPicPr>
          <p:cNvPr id="4" name="Picture 3" descr="chart_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704849"/>
            <a:ext cx="6056629" cy="45424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0025" y="369569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700">
                <a:latin typeface="Arial"/>
              </a:rPr>
              <a:t>Pie chart (60% height):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hart_p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80975"/>
            <a:ext cx="2868929" cy="286892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0025" y="307657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200" b="1">
                <a:latin typeface="Arial"/>
              </a:rPr>
              <a:t>Two-column slide: table on left, text on right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6225" y="3457575"/>
            <a:ext cx="88677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800" b="1">
                <a:latin typeface="Arial"/>
              </a:rPr>
              <a:t>📋 Project Status Table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6225" y="3733799"/>
            <a:ext cx="1800225" cy="14859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76225" y="3733799"/>
          <a:ext cx="1798959" cy="1428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5646"/>
                <a:gridCol w="458390"/>
                <a:gridCol w="574923"/>
              </a:tblGrid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Task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Owner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Progress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Authentication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Alice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Database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Bob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80%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API Docs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Carol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Analytics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Dave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60%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800600" y="3486150"/>
            <a:ext cx="434340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800" b="1">
                <a:latin typeface="Arial"/>
              </a:rPr>
              <a:t>✍️ Notes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00600" y="3762374"/>
            <a:ext cx="4343400" cy="295274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700">
                <a:latin typeface="Arial"/>
              </a:rPr>
              <a:t>All core features are either complete or in progress. Remaining items are performance tuning and UX polish.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200" b="1">
                <a:latin typeface="Arial"/>
              </a:rPr>
              <a:t>📈 Figures Demo (Columns)</a:t>
            </a:r>
          </a:p>
        </p:txBody>
      </p:sp>
      <p:pic>
        <p:nvPicPr>
          <p:cNvPr id="3" name="Picture 2" descr="chart_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561974"/>
            <a:ext cx="3375660" cy="25317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00600" y="657225"/>
            <a:ext cx="4343400" cy="295274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700">
                <a:latin typeface="Arial"/>
              </a:rPr>
              <a:t>The bar chart shows relative task completion percentages. Authentication and API docs are finished; analytics is lagging.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200" b="1">
                <a:latin typeface="Arial"/>
              </a:rPr>
              <a:t>🖼️ Figure + Table Demo</a:t>
            </a:r>
          </a:p>
        </p:txBody>
      </p:sp>
      <p:pic>
        <p:nvPicPr>
          <p:cNvPr id="3" name="Picture 2" descr="chart_p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561974"/>
            <a:ext cx="2868929" cy="286892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00600" y="561974"/>
            <a:ext cx="923924" cy="11906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800600" y="561974"/>
          <a:ext cx="922138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4248"/>
                <a:gridCol w="267890"/>
              </a:tblGrid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Segment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Complete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55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In-Progress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35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Blocked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200" b="1">
                <a:latin typeface="Arial"/>
              </a:rPr>
              <a:t>Two-column slide (60% / 40%)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6225" y="561974"/>
            <a:ext cx="88677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800" b="1">
                <a:latin typeface="Arial"/>
              </a:rPr>
              <a:t>📋 Project Status Table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6225" y="828675"/>
            <a:ext cx="1800225" cy="14859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76225" y="828675"/>
          <a:ext cx="1798959" cy="1428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5646"/>
                <a:gridCol w="458390"/>
                <a:gridCol w="574923"/>
              </a:tblGrid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Task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Owner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Progress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Authentication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Alice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Database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Bob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80%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API Docs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Carol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Analytics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Dave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60%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972175" y="590549"/>
            <a:ext cx="317182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800" b="1">
                <a:latin typeface="Arial"/>
              </a:rPr>
              <a:t>✍️ Notes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72175" y="857250"/>
            <a:ext cx="3171825" cy="295274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700">
                <a:latin typeface="Arial"/>
              </a:rPr>
              <a:t>All core features are either complete or in progress. Remaining items are performance tuning and UX polish.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200" b="1">
                <a:latin typeface="Arial"/>
              </a:rPr>
              <a:t>✨ Inline Styling Features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6197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900" b="1">
                <a:latin typeface="Arial"/>
              </a:rPr>
              <a:t>Basic Formatting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858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b="1" sz="700">
                <a:latin typeface="Arial"/>
              </a:rPr>
              <a:t>Bold text</a:t>
            </a:r>
            <a:r>
              <a:rPr sz="700">
                <a:latin typeface="Arial"/>
              </a:rPr>
              <a:t> using double asterisks or </a:t>
            </a:r>
            <a:r>
              <a:rPr b="1" sz="700">
                <a:latin typeface="Arial"/>
              </a:rPr>
              <a:t>double underscores</a:t>
            </a:r>
            <a:r>
              <a:rPr sz="700">
                <a:latin typeface="Arial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12394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i="1" sz="700">
                <a:latin typeface="Arial"/>
              </a:rPr>
              <a:t>Italic text</a:t>
            </a:r>
            <a:r>
              <a:rPr sz="700">
                <a:latin typeface="Arial"/>
              </a:rPr>
              <a:t> using single asterisks or </a:t>
            </a:r>
            <a:r>
              <a:rPr i="1" sz="700">
                <a:latin typeface="Arial"/>
              </a:rPr>
              <a:t>single underscores</a:t>
            </a:r>
            <a:r>
              <a:rPr sz="700">
                <a:latin typeface="Arial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3620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800">
                <a:solidFill>
                  <a:srgbClr val="FFFFFF"/>
                </a:solidFill>
                <a:latin typeface="Courier New"/>
              </a:rPr>
              <a:t>Inline code</a:t>
            </a:r>
            <a:r>
              <a:rPr sz="700">
                <a:latin typeface="Arial"/>
              </a:rPr>
              <a:t> using backticks for technical terms like </a:t>
            </a:r>
            <a:r>
              <a:rPr sz="800">
                <a:solidFill>
                  <a:srgbClr val="FFFFFF"/>
                </a:solidFill>
                <a:latin typeface="Courier New"/>
              </a:rPr>
              <a:t>SlideGenerator.generate()</a:t>
            </a:r>
            <a:r>
              <a:rPr sz="700">
                <a:latin typeface="Arial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16859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b="1" sz="700">
                <a:solidFill>
                  <a:srgbClr val="FF8C00"/>
                </a:solidFill>
                <a:latin typeface="Arial"/>
              </a:rPr>
              <a:t>Highlighted text</a:t>
            </a:r>
            <a:r>
              <a:rPr sz="700">
                <a:latin typeface="Arial"/>
              </a:rPr>
              <a:t> using double equals for </a:t>
            </a:r>
            <a:r>
              <a:rPr b="1" sz="700">
                <a:solidFill>
                  <a:srgbClr val="FF8C00"/>
                </a:solidFill>
                <a:latin typeface="Arial"/>
              </a:rPr>
              <a:t>important information</a:t>
            </a:r>
            <a:r>
              <a:rPr sz="700">
                <a:latin typeface="Arial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192404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u="sng" sz="700">
                <a:latin typeface="Arial"/>
              </a:rPr>
              <a:t>Underlined text</a:t>
            </a:r>
            <a:r>
              <a:rPr sz="700">
                <a:latin typeface="Arial"/>
              </a:rPr>
              <a:t> using double plus signs for </a:t>
            </a:r>
            <a:r>
              <a:rPr u="sng" sz="700">
                <a:latin typeface="Arial"/>
              </a:rPr>
              <a:t>emphasis or citations</a:t>
            </a:r>
            <a:r>
              <a:rPr sz="700">
                <a:latin typeface="Arial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0025" y="206692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900" b="1">
                <a:latin typeface="Arial"/>
              </a:rPr>
              <a:t>Advanced Combinations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0025" y="2390774"/>
            <a:ext cx="8943975" cy="8096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700"/>
              <a:t>• </a:t>
            </a:r>
            <a:r>
              <a:rPr b="1" sz="700">
                <a:latin typeface="Arial"/>
              </a:rPr>
              <a:t>Bold with </a:t>
            </a:r>
            <a:r>
              <a:rPr b="1" i="1" sz="700">
                <a:latin typeface="Arial"/>
              </a:rPr>
              <a:t>italic inside</a:t>
            </a:r>
            <a:r>
              <a:rPr b="1" sz="700">
                <a:latin typeface="Arial"/>
              </a:rPr>
              <a:t> for emphasis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/>
              <a:t>• </a:t>
            </a:r>
            <a:r>
              <a:rPr i="1" sz="700">
                <a:latin typeface="Arial"/>
              </a:rPr>
              <a:t>Italic with </a:t>
            </a:r>
            <a:r>
              <a:rPr i="1" b="1" sz="700">
                <a:latin typeface="Arial"/>
              </a:rPr>
              <a:t>bold inside</a:t>
            </a:r>
            <a:r>
              <a:rPr i="1" sz="700">
                <a:latin typeface="Arial"/>
              </a:rPr>
              <a:t> for variety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/>
              <a:t>• </a:t>
            </a:r>
            <a:r>
              <a:rPr b="1" sz="700">
                <a:solidFill>
                  <a:srgbClr val="FF8C00"/>
                </a:solidFill>
                <a:latin typeface="Arial"/>
              </a:rPr>
              <a:t>Highlighted with </a:t>
            </a:r>
            <a:r>
              <a:rPr b="1" sz="700">
                <a:solidFill>
                  <a:srgbClr val="FF8C00"/>
                </a:solidFill>
                <a:latin typeface="Arial"/>
              </a:rPr>
              <a:t>bold inside</a:t>
            </a:r>
            <a:r>
              <a:rPr b="1" sz="700">
                <a:solidFill>
                  <a:srgbClr val="FF8C00"/>
                </a:solidFill>
                <a:latin typeface="Arial"/>
              </a:rPr>
              <a:t> for attention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/>
              <a:t>• </a:t>
            </a:r>
            <a:r>
              <a:rPr sz="700">
                <a:latin typeface="Arial"/>
              </a:rPr>
              <a:t>Underlined with </a:t>
            </a:r>
            <a:r>
              <a:rPr b="1" sz="700">
                <a:latin typeface="Arial"/>
              </a:rPr>
              <a:t>bold inside</a:t>
            </a:r>
            <a:r>
              <a:rPr sz="700">
                <a:latin typeface="Arial"/>
              </a:rPr>
              <a:t> for citations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/>
              <a:t>• </a:t>
            </a:r>
            <a:r>
              <a:rPr sz="800">
                <a:solidFill>
                  <a:srgbClr val="FFFFFF"/>
                </a:solidFill>
                <a:latin typeface="Courier New"/>
              </a:rPr>
              <a:t>Code with formatting</a:t>
            </a:r>
            <a:r>
              <a:rPr sz="700">
                <a:latin typeface="Arial"/>
              </a:rPr>
              <a:t> (note: formatting preserved where possible)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0025" y="32099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900" b="1">
                <a:latin typeface="Arial"/>
              </a:rPr>
              <a:t>Real-World Examples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0025" y="35433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700">
                <a:latin typeface="Arial"/>
              </a:rPr>
              <a:t>The </a:t>
            </a:r>
            <a:r>
              <a:rPr sz="800">
                <a:solidFill>
                  <a:srgbClr val="FFFFFF"/>
                </a:solidFill>
                <a:latin typeface="Courier New"/>
              </a:rPr>
              <a:t>SlideGenerator</a:t>
            </a:r>
            <a:r>
              <a:rPr sz="700">
                <a:latin typeface="Arial"/>
              </a:rPr>
              <a:t> class provides a </a:t>
            </a:r>
            <a:r>
              <a:rPr b="1" sz="700">
                <a:latin typeface="Arial"/>
              </a:rPr>
              <a:t>powerful API</a:t>
            </a:r>
            <a:r>
              <a:rPr sz="700">
                <a:latin typeface="Arial"/>
              </a:rPr>
              <a:t> for converting </a:t>
            </a:r>
            <a:r>
              <a:rPr i="1" sz="700">
                <a:latin typeface="Arial"/>
              </a:rPr>
              <a:t>markdown</a:t>
            </a:r>
            <a:r>
              <a:rPr sz="700">
                <a:latin typeface="Arial"/>
              </a:rPr>
              <a:t> to </a:t>
            </a:r>
            <a:r>
              <a:rPr b="1" sz="700">
                <a:solidFill>
                  <a:srgbClr val="FF8C00"/>
                </a:solidFill>
                <a:latin typeface="Arial"/>
              </a:rPr>
              <a:t>professional presentations</a:t>
            </a:r>
            <a:r>
              <a:rPr sz="700">
                <a:latin typeface="Arial"/>
              </a:rPr>
              <a:t> with </a:t>
            </a:r>
            <a:r>
              <a:rPr u="sng" sz="700">
                <a:latin typeface="Arial"/>
              </a:rPr>
              <a:t>full formatting support</a:t>
            </a:r>
            <a:r>
              <a:rPr sz="700">
                <a:latin typeface="Arial"/>
              </a:rPr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0025" y="386714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700">
                <a:latin typeface="Arial"/>
              </a:rPr>
              <a:t>Call </a:t>
            </a:r>
            <a:r>
              <a:rPr sz="800">
                <a:solidFill>
                  <a:srgbClr val="FFFFFF"/>
                </a:solidFill>
                <a:latin typeface="Courier New"/>
              </a:rPr>
              <a:t>generator.generate(markdown, "output.pptx")</a:t>
            </a:r>
            <a:r>
              <a:rPr sz="700">
                <a:latin typeface="Arial"/>
              </a:rPr>
              <a:t> where </a:t>
            </a:r>
            <a:r>
              <a:rPr b="1" sz="700">
                <a:latin typeface="Arial"/>
              </a:rPr>
              <a:t>markdown</a:t>
            </a:r>
            <a:r>
              <a:rPr sz="700">
                <a:latin typeface="Arial"/>
              </a:rPr>
              <a:t> is your source and </a:t>
            </a:r>
            <a:r>
              <a:rPr b="1" sz="700">
                <a:solidFill>
                  <a:srgbClr val="FF8C00"/>
                </a:solidFill>
                <a:latin typeface="Arial"/>
              </a:rPr>
              <a:t>output.pptx</a:t>
            </a:r>
            <a:r>
              <a:rPr sz="700">
                <a:latin typeface="Arial"/>
              </a:rPr>
              <a:t> is the </a:t>
            </a:r>
            <a:r>
              <a:rPr u="sng" sz="700">
                <a:latin typeface="Arial"/>
              </a:rPr>
              <a:t>final result</a:t>
            </a:r>
            <a:r>
              <a:rPr sz="700">
                <a:latin typeface="Arial"/>
              </a:rPr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200" b="1">
                <a:latin typeface="Arial"/>
              </a:rPr>
              <a:t>Two-column slide (Auto + default)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6225" y="561974"/>
            <a:ext cx="88677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800" b="1">
                <a:latin typeface="Arial"/>
              </a:rPr>
              <a:t>📋 Project Status Table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6225" y="828675"/>
            <a:ext cx="1800225" cy="14859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76225" y="828675"/>
          <a:ext cx="1798959" cy="1428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5646"/>
                <a:gridCol w="458390"/>
                <a:gridCol w="574923"/>
              </a:tblGrid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Task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Owner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Progress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Authentication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Alice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Database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Bob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80%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API Docs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Carol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Analytics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Dave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60%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33649" y="590549"/>
            <a:ext cx="6610349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800" b="1">
                <a:latin typeface="Arial"/>
              </a:rPr>
              <a:t>✍️ Notes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33649" y="857250"/>
            <a:ext cx="6610349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700">
                <a:latin typeface="Arial"/>
              </a:rPr>
              <a:t>All core features are either complete or in progress. Remaining items are performance tuning and UX polish.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200" b="1">
                <a:latin typeface="Arial"/>
              </a:rPr>
              <a:t>📊 Table Features - HTML Auto-Width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6197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900" b="1">
                <a:latin typeface="Arial"/>
              </a:rPr>
              <a:t>Smart Column Distribution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85825"/>
            <a:ext cx="5153024" cy="14859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85825"/>
          <a:ext cx="5146995" cy="1428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3029"/>
                <a:gridCol w="780231"/>
                <a:gridCol w="1464543"/>
                <a:gridCol w="1639192"/>
              </a:tblGrid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Feature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Status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Implementation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Detailed Notes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User Authentication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✅ Complete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OAuth 2.0 with JWT tokens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Full security implementation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Database Migration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🚧 In Progress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80% complete, testing pending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Schema updates in progress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API Documentation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✅ Complete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OpenAPI 3.0 specification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Interactive docs available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Performance Optimization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🔄 Planning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Redis caching + CDN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Expected 50% speed improvement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5146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900" b="1">
                <a:latin typeface="Arial"/>
              </a:rPr>
              <a:t>Compact Table Example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847974"/>
            <a:ext cx="1771650" cy="11906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00025" y="2847974"/>
          <a:ext cx="1770233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406"/>
                <a:gridCol w="341932"/>
                <a:gridCol w="479821"/>
                <a:gridCol w="527074"/>
              </a:tblGrid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Name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Age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City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Country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Alice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30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NYC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USA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Bob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London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UK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Carol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35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Tokyo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Japan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00025" y="418147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b="1" sz="700">
                <a:latin typeface="Arial"/>
              </a:rPr>
              <a:t>Key Features: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0025" y="4419600"/>
            <a:ext cx="8943975" cy="438149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700"/>
              <a:t>• </a:t>
            </a:r>
            <a:r>
              <a:rPr sz="700">
                <a:latin typeface="Arial"/>
              </a:rPr>
              <a:t>✅ </a:t>
            </a:r>
            <a:r>
              <a:rPr b="1" sz="700">
                <a:latin typeface="Arial"/>
              </a:rPr>
              <a:t>HTML auto-width</a:t>
            </a:r>
            <a:r>
              <a:rPr sz="700">
                <a:latin typeface="Arial"/>
              </a:rPr>
              <a:t>: Columns sized by content, not equal distribution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/>
              <a:t>• </a:t>
            </a:r>
            <a:r>
              <a:rPr sz="700">
                <a:latin typeface="Arial"/>
              </a:rPr>
              <a:t>✅ </a:t>
            </a:r>
            <a:r>
              <a:rPr b="1" sz="700">
                <a:latin typeface="Arial"/>
              </a:rPr>
              <a:t>Theme-aware borders</a:t>
            </a:r>
            <a:r>
              <a:rPr sz="700">
                <a:latin typeface="Arial"/>
              </a:rPr>
              <a:t>: Dark theme uses light borders, default uses dark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/>
              <a:t>• </a:t>
            </a:r>
            <a:r>
              <a:rPr sz="700">
                <a:latin typeface="Arial"/>
              </a:rPr>
              <a:t>✅ </a:t>
            </a:r>
            <a:r>
              <a:rPr b="1" sz="700">
                <a:latin typeface="Arial"/>
              </a:rPr>
              <a:t>Native PowerPoint tables</a:t>
            </a:r>
            <a:r>
              <a:rPr sz="700">
                <a:latin typeface="Arial"/>
              </a:rPr>
              <a:t>: Perfect compatibility and professional appearance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200" b="1">
                <a:latin typeface="Arial"/>
              </a:rPr>
              <a:t>🎨 Theme Demonstration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6197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900" b="1">
                <a:latin typeface="Arial"/>
              </a:rPr>
              <a:t>Default Theme Features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85825"/>
            <a:ext cx="8943975" cy="590549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700"/>
              <a:t>• </a:t>
            </a:r>
            <a:r>
              <a:rPr b="1" sz="700">
                <a:latin typeface="Arial"/>
              </a:rPr>
              <a:t>Light background</a:t>
            </a:r>
            <a:r>
              <a:rPr sz="700">
                <a:latin typeface="Arial"/>
              </a:rPr>
              <a:t> with dark text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/>
              <a:t>• </a:t>
            </a:r>
            <a:r>
              <a:rPr b="1" sz="700">
                <a:latin typeface="Arial"/>
              </a:rPr>
              <a:t>Black borders</a:t>
            </a:r>
            <a:r>
              <a:rPr sz="700">
                <a:latin typeface="Arial"/>
              </a:rPr>
              <a:t> on tables for clear definition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/>
              <a:t>• </a:t>
            </a:r>
            <a:r>
              <a:rPr b="1" sz="700">
                <a:latin typeface="Arial"/>
              </a:rPr>
              <a:t>Professional color scheme</a:t>
            </a:r>
            <a:r>
              <a:rPr sz="700">
                <a:latin typeface="Arial"/>
              </a:rPr>
              <a:t> suitable for business presentations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/>
              <a:t>• </a:t>
            </a:r>
            <a:r>
              <a:rPr b="1" sz="700">
                <a:latin typeface="Arial"/>
              </a:rPr>
              <a:t>High contrast</a:t>
            </a:r>
            <a:r>
              <a:rPr sz="700">
                <a:latin typeface="Arial"/>
              </a:rPr>
              <a:t> for excellent readability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4763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900" b="1">
                <a:latin typeface="Arial"/>
              </a:rPr>
              <a:t>Dark Theme Features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809749"/>
            <a:ext cx="8943975" cy="590549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700"/>
              <a:t>• </a:t>
            </a:r>
            <a:r>
              <a:rPr b="1" sz="700">
                <a:latin typeface="Arial"/>
              </a:rPr>
              <a:t>Dark background</a:t>
            </a:r>
            <a:r>
              <a:rPr sz="700">
                <a:latin typeface="Arial"/>
              </a:rPr>
              <a:t> (#1a1a1a) for modern appearance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/>
              <a:t>• </a:t>
            </a:r>
            <a:r>
              <a:rPr b="1" sz="700">
                <a:latin typeface="Arial"/>
              </a:rPr>
              <a:t>Light gray borders</a:t>
            </a:r>
            <a:r>
              <a:rPr sz="700">
                <a:latin typeface="Arial"/>
              </a:rPr>
              <a:t> (#e0e0e0) for visibility on dark background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/>
              <a:t>• </a:t>
            </a:r>
            <a:r>
              <a:rPr b="1" sz="700">
                <a:latin typeface="Arial"/>
              </a:rPr>
              <a:t>White text</a:t>
            </a:r>
            <a:r>
              <a:rPr sz="700">
                <a:latin typeface="Arial"/>
              </a:rPr>
              <a:t> for optimal contrast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/>
              <a:t>• </a:t>
            </a:r>
            <a:r>
              <a:rPr b="1" sz="700">
                <a:latin typeface="Arial"/>
              </a:rPr>
              <a:t>Contemporary design</a:t>
            </a:r>
            <a:r>
              <a:rPr sz="700">
                <a:latin typeface="Arial"/>
              </a:rPr>
              <a:t> perfect for tech presentations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200" b="1">
                <a:latin typeface="Arial"/>
              </a:rPr>
              <a:t>💻 Code Block Support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6197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900" b="1">
                <a:latin typeface="Arial"/>
              </a:rPr>
              <a:t>Python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85825"/>
            <a:ext cx="8943975" cy="2152650"/>
          </a:xfrm>
          <a:prstGeom prst="rect">
            <a:avLst/>
          </a:prstGeom>
          <a:solidFill>
            <a:srgbClr val="2D2D2D"/>
          </a:solidFill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FFFFFF"/>
                </a:solidFill>
              </a:defRPr>
            </a:pPr>
            <a:r>
              <a:rPr sz="800">
                <a:latin typeface="Courier New"/>
              </a:rPr>
              <a:t>code class="language-python"&gt;def fibonacci(n):
    if n &lt;= 1:
        return n
    return fibonacci(n-1) + fibonacci(n-2)
# Generate sequence
for i in range(10):
    result = fibonacci(i)
    print(f"F({i}) = {result}")
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31813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900" b="1">
                <a:latin typeface="Arial"/>
              </a:rPr>
              <a:t>JavaScript 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3514725"/>
            <a:ext cx="8943975" cy="2152650"/>
          </a:xfrm>
          <a:prstGeom prst="rect">
            <a:avLst/>
          </a:prstGeom>
          <a:solidFill>
            <a:srgbClr val="2D2D2D"/>
          </a:solidFill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FFFFFF"/>
                </a:solidFill>
              </a:defRPr>
            </a:pPr>
            <a:r>
              <a:rPr sz="800">
                <a:latin typeface="Courier New"/>
              </a:rPr>
              <a:t>code class="language-javascript"&gt;async function fetchUserData(userId) {
    try {
        const response = await fetch(`/api/users/${userId}`);
        return await response.json();
    } catch (error) {
        console.error('Failed to fetch user data:', error);
        throw error;
    }
}
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581024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900" b="1">
                <a:latin typeface="Arial"/>
              </a:rPr>
              <a:t>SQL Example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2562224"/>
          </a:xfrm>
          <a:prstGeom prst="rect">
            <a:avLst/>
          </a:prstGeom>
          <a:solidFill>
            <a:srgbClr val="2D2D2D"/>
          </a:solidFill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FFFFFF"/>
                </a:solidFill>
              </a:defRPr>
            </a:pPr>
            <a:r>
              <a:rPr sz="800">
                <a:latin typeface="Courier New"/>
              </a:rPr>
              <a:t>code class="language-sql"&gt;-- Complex query with joins and aggregation
SELECT 
    u.username,
    COUNT(p.id) as post_count,
    AVG(p.rating) as avg_rating
FROM users u
LEFT JOIN posts p ON u.id = p.user_id
WHERE u.created_at &gt;= '2024-01-01'
GROUP BY u.id, u.username
HAVING COUNT(p.id) &gt; 5
ORDER BY avg_rating DESC;
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200" b="1">
                <a:latin typeface="Arial"/>
              </a:rPr>
              <a:t>📝 List Formatting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6197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900" b="1">
                <a:latin typeface="Arial"/>
              </a:rPr>
              <a:t>Unordered Lists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95350"/>
            <a:ext cx="8943975" cy="962024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700"/>
              <a:t>• </a:t>
            </a:r>
            <a:r>
              <a:rPr b="1" sz="700">
                <a:latin typeface="Arial"/>
              </a:rPr>
              <a:t>Primary feature</a:t>
            </a:r>
            <a:r>
              <a:rPr sz="700">
                <a:latin typeface="Arial"/>
              </a:rPr>
              <a:t>: Full markdown support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/>
              <a:t>• </a:t>
            </a:r>
            <a:r>
              <a:rPr b="1" sz="700">
                <a:latin typeface="Arial"/>
              </a:rPr>
              <a:t>Secondary feature</a:t>
            </a:r>
            <a:r>
              <a:rPr sz="700">
                <a:latin typeface="Arial"/>
              </a:rPr>
              <a:t>: Inline styling within lists</a:t>
            </a:r>
          </a:p>
          <a:p>
            <a:pPr lvl="1" algn="l">
              <a:defRPr>
                <a:solidFill>
                  <a:srgbClr val="E0E0E0"/>
                </a:solidFill>
              </a:defRPr>
            </a:pPr>
            <a:r>
              <a:rPr sz="700"/>
              <a:t>• </a:t>
            </a:r>
            <a:r>
              <a:rPr i="1" sz="700">
                <a:latin typeface="Arial"/>
              </a:rPr>
              <a:t>Nested items</a:t>
            </a:r>
            <a:r>
              <a:rPr sz="700">
                <a:latin typeface="Arial"/>
              </a:rPr>
              <a:t> with proper indentation</a:t>
            </a:r>
          </a:p>
          <a:p>
            <a:pPr lvl="1" algn="l">
              <a:defRPr>
                <a:solidFill>
                  <a:srgbClr val="E0E0E0"/>
                </a:solidFill>
              </a:defRPr>
            </a:pPr>
            <a:r>
              <a:rPr sz="700"/>
              <a:t>• </a:t>
            </a:r>
            <a:r>
              <a:rPr sz="800">
                <a:solidFill>
                  <a:srgbClr val="FFFFFF"/>
                </a:solidFill>
                <a:latin typeface="Courier New"/>
              </a:rPr>
              <a:t>Code elements</a:t>
            </a:r>
            <a:r>
              <a:rPr sz="700">
                <a:latin typeface="Arial"/>
              </a:rPr>
              <a:t> in list items</a:t>
            </a:r>
          </a:p>
          <a:p>
            <a:pPr lvl="1" algn="l">
              <a:defRPr>
                <a:solidFill>
                  <a:srgbClr val="E0E0E0"/>
                </a:solidFill>
              </a:defRPr>
            </a:pPr>
            <a:r>
              <a:rPr sz="700"/>
              <a:t>• </a:t>
            </a:r>
            <a:r>
              <a:rPr b="1" sz="700">
                <a:solidFill>
                  <a:srgbClr val="FF8C00"/>
                </a:solidFill>
                <a:latin typeface="Arial"/>
              </a:rPr>
              <a:t>Highlighted content</a:t>
            </a:r>
            <a:r>
              <a:rPr sz="700">
                <a:latin typeface="Arial"/>
              </a:rPr>
              <a:t> for emphasis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/>
              <a:t>• </a:t>
            </a:r>
            <a:r>
              <a:rPr b="1" sz="700">
                <a:latin typeface="Arial"/>
              </a:rPr>
              <a:t>Tertiary feature</a:t>
            </a:r>
            <a:r>
              <a:rPr sz="700">
                <a:latin typeface="Arial"/>
              </a:rPr>
              <a:t>: Multiple nesting levels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86689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900" b="1">
                <a:latin typeface="Arial"/>
              </a:rPr>
              <a:t>Ordered Lists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2190749"/>
            <a:ext cx="8943975" cy="1895474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700"/>
              <a:t>1. </a:t>
            </a:r>
            <a:r>
              <a:rPr b="1" sz="700">
                <a:latin typeface="Arial"/>
              </a:rPr>
              <a:t>Setup Phase</a:t>
            </a:r>
          </a:p>
          <a:p>
            <a:pPr lvl="1" algn="l">
              <a:defRPr>
                <a:solidFill>
                  <a:srgbClr val="E0E0E0"/>
                </a:solidFill>
              </a:defRPr>
            </a:pPr>
            <a:r>
              <a:rPr sz="700"/>
              <a:t>1. </a:t>
            </a:r>
            <a:r>
              <a:rPr sz="700">
                <a:latin typeface="Arial"/>
              </a:rPr>
              <a:t>Install dependencies with </a:t>
            </a:r>
            <a:r>
              <a:rPr sz="800">
                <a:solidFill>
                  <a:srgbClr val="FFFFFF"/>
                </a:solidFill>
                <a:latin typeface="Courier New"/>
              </a:rPr>
              <a:t>pip install -r requirements.txt</a:t>
            </a:r>
          </a:p>
          <a:p>
            <a:pPr lvl="1" algn="l">
              <a:defRPr>
                <a:solidFill>
                  <a:srgbClr val="E0E0E0"/>
                </a:solidFill>
              </a:defRPr>
            </a:pPr>
            <a:r>
              <a:rPr sz="700"/>
              <a:t>2. </a:t>
            </a:r>
            <a:r>
              <a:rPr sz="700">
                <a:latin typeface="Arial"/>
              </a:rPr>
              <a:t>Configure environment variables</a:t>
            </a:r>
          </a:p>
          <a:p>
            <a:pPr lvl="1" algn="l">
              <a:defRPr>
                <a:solidFill>
                  <a:srgbClr val="E0E0E0"/>
                </a:solidFill>
              </a:defRPr>
            </a:pPr>
            <a:r>
              <a:rPr sz="700"/>
              <a:t>3. </a:t>
            </a:r>
            <a:r>
              <a:rPr sz="700">
                <a:latin typeface="Arial"/>
              </a:rPr>
              <a:t>Initialize database schema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/>
              <a:t>2. </a:t>
            </a:r>
            <a:r>
              <a:rPr b="1" sz="700">
                <a:latin typeface="Arial"/>
              </a:rPr>
              <a:t>Development Phase</a:t>
            </a:r>
          </a:p>
          <a:p>
            <a:pPr lvl="1" algn="l">
              <a:defRPr>
                <a:solidFill>
                  <a:srgbClr val="E0E0E0"/>
                </a:solidFill>
              </a:defRPr>
            </a:pPr>
            <a:r>
              <a:rPr sz="700"/>
              <a:t>1. </a:t>
            </a:r>
            <a:r>
              <a:rPr sz="700">
                <a:latin typeface="Arial"/>
              </a:rPr>
              <a:t>Write </a:t>
            </a:r>
            <a:r>
              <a:rPr b="1" sz="700">
                <a:solidFill>
                  <a:srgbClr val="FF8C00"/>
                </a:solidFill>
                <a:latin typeface="Arial"/>
              </a:rPr>
              <a:t>clean, maintainable code</a:t>
            </a:r>
          </a:p>
          <a:p>
            <a:pPr lvl="1" algn="l">
              <a:defRPr>
                <a:solidFill>
                  <a:srgbClr val="E0E0E0"/>
                </a:solidFill>
              </a:defRPr>
            </a:pPr>
            <a:r>
              <a:rPr sz="700"/>
              <a:t>2. </a:t>
            </a:r>
            <a:r>
              <a:rPr sz="700">
                <a:latin typeface="Arial"/>
              </a:rPr>
              <a:t>Add comprehensive </a:t>
            </a:r>
            <a:r>
              <a:rPr i="1" sz="700">
                <a:latin typeface="Arial"/>
              </a:rPr>
              <a:t>unit tests</a:t>
            </a:r>
          </a:p>
          <a:p>
            <a:pPr lvl="1" algn="l">
              <a:defRPr>
                <a:solidFill>
                  <a:srgbClr val="E0E0E0"/>
                </a:solidFill>
              </a:defRPr>
            </a:pPr>
            <a:r>
              <a:rPr sz="700"/>
              <a:t>3. </a:t>
            </a:r>
            <a:r>
              <a:rPr sz="700">
                <a:latin typeface="Arial"/>
              </a:rPr>
              <a:t>Document </a:t>
            </a:r>
            <a:r>
              <a:rPr b="1" sz="700">
                <a:latin typeface="Arial"/>
              </a:rPr>
              <a:t>public APIs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/>
              <a:t>3. </a:t>
            </a:r>
            <a:r>
              <a:rPr b="1" sz="700">
                <a:latin typeface="Arial"/>
              </a:rPr>
              <a:t>Deployment Phase</a:t>
            </a:r>
          </a:p>
          <a:p>
            <a:pPr lvl="1" algn="l">
              <a:defRPr>
                <a:solidFill>
                  <a:srgbClr val="E0E0E0"/>
                </a:solidFill>
              </a:defRPr>
            </a:pPr>
            <a:r>
              <a:rPr sz="700"/>
              <a:t>1. </a:t>
            </a:r>
            <a:r>
              <a:rPr sz="700">
                <a:latin typeface="Arial"/>
              </a:rPr>
              <a:t>Run </a:t>
            </a:r>
            <a:r>
              <a:rPr sz="800">
                <a:solidFill>
                  <a:srgbClr val="FFFFFF"/>
                </a:solidFill>
                <a:latin typeface="Courier New"/>
              </a:rPr>
              <a:t>pytest</a:t>
            </a:r>
            <a:r>
              <a:rPr sz="700">
                <a:latin typeface="Arial"/>
              </a:rPr>
              <a:t> for quality assurance</a:t>
            </a:r>
          </a:p>
          <a:p>
            <a:pPr lvl="1" algn="l">
              <a:defRPr>
                <a:solidFill>
                  <a:srgbClr val="E0E0E0"/>
                </a:solidFill>
              </a:defRPr>
            </a:pPr>
            <a:r>
              <a:rPr sz="700"/>
              <a:t>2. </a:t>
            </a:r>
            <a:r>
              <a:rPr sz="700">
                <a:latin typeface="Arial"/>
              </a:rPr>
              <a:t>Deploy to </a:t>
            </a:r>
            <a:r>
              <a:rPr b="1" sz="700">
                <a:solidFill>
                  <a:srgbClr val="FF8C00"/>
                </a:solidFill>
                <a:latin typeface="Arial"/>
              </a:rPr>
              <a:t>production environment</a:t>
            </a:r>
          </a:p>
          <a:p>
            <a:pPr lvl="1" algn="l">
              <a:defRPr>
                <a:solidFill>
                  <a:srgbClr val="E0E0E0"/>
                </a:solidFill>
              </a:defRPr>
            </a:pPr>
            <a:r>
              <a:rPr sz="700"/>
              <a:t>3. </a:t>
            </a:r>
            <a:r>
              <a:rPr sz="700">
                <a:latin typeface="Arial"/>
              </a:rPr>
              <a:t>Monitor </a:t>
            </a:r>
            <a:r>
              <a:rPr i="1" sz="700">
                <a:latin typeface="Arial"/>
              </a:rPr>
              <a:t>system performance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200" b="1">
                <a:latin typeface="Arial"/>
              </a:rPr>
              <a:t>🔧 Technical Architecture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6197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900" b="1">
                <a:latin typeface="Arial"/>
              </a:rPr>
              <a:t>Core Components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95350"/>
            <a:ext cx="4486275" cy="1933574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95350"/>
          <a:ext cx="4482106" cy="18764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9506"/>
                <a:gridCol w="1485676"/>
                <a:gridCol w="2066924"/>
              </a:tblGrid>
              <a:tr h="37528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Component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Responsibility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Key Features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7528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MarkdownParser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Parse markdown to HTML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Enhanced with </a:t>
                      </a:r>
                      <a:r>
                        <a:rPr sz="800">
                          <a:solidFill>
                            <a:srgbClr val="FFFFFF"/>
                          </a:solidFill>
                          <a:latin typeface="Courier New"/>
                        </a:rPr>
                        <a:t>markdown-it-py</a:t>
                      </a: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, custom syntax support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7528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LayoutEngine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Measure and position elements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Browser-based measurement, accurate pagination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7528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PPTXRenderer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Generate PowerPoint files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Native table support, theme-aware styling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7528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ThemeLoader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Manage visual themes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CSS-based configuration, font size synchronization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9813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900" b="1">
                <a:latin typeface="Arial"/>
              </a:rPr>
              <a:t>Processing Pipeline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330517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700">
                <a:latin typeface="Arial"/>
              </a:rPr>
              <a:t>The system processes content through these stages: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3543300"/>
            <a:ext cx="8943975" cy="742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700"/>
              <a:t>1. </a:t>
            </a:r>
            <a:r>
              <a:rPr b="1" sz="700">
                <a:latin typeface="Arial"/>
              </a:rPr>
              <a:t>Markdown Input</a:t>
            </a:r>
            <a:r>
              <a:rPr sz="700">
                <a:latin typeface="Arial"/>
              </a:rPr>
              <a:t> → Parse with markdown-it-py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/>
              <a:t>2. </a:t>
            </a:r>
            <a:r>
              <a:rPr b="1" sz="700">
                <a:latin typeface="Arial"/>
              </a:rPr>
              <a:t>HTML Generation</a:t>
            </a:r>
            <a:r>
              <a:rPr sz="700">
                <a:latin typeface="Arial"/>
              </a:rPr>
              <a:t> → Add inline styling support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/>
              <a:t>3. </a:t>
            </a:r>
            <a:r>
              <a:rPr b="1" sz="700">
                <a:latin typeface="Arial"/>
              </a:rPr>
              <a:t>Browser Layout</a:t>
            </a:r>
            <a:r>
              <a:rPr sz="700">
                <a:latin typeface="Arial"/>
              </a:rPr>
              <a:t> → Measure with Puppeteer engine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/>
              <a:t>4. </a:t>
            </a:r>
            <a:r>
              <a:rPr b="1" sz="700">
                <a:latin typeface="Arial"/>
              </a:rPr>
              <a:t>Block Positioning</a:t>
            </a:r>
            <a:r>
              <a:rPr sz="700">
                <a:latin typeface="Arial"/>
              </a:rPr>
              <a:t> → Calculate precise coordinates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/>
              <a:t>5. </a:t>
            </a:r>
            <a:r>
              <a:rPr b="1" sz="700">
                <a:latin typeface="Arial"/>
              </a:rPr>
              <a:t>PowerPoint Output</a:t>
            </a:r>
            <a:r>
              <a:rPr sz="700">
                <a:latin typeface="Arial"/>
              </a:rPr>
              <a:t> → Generate native PPTX format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200" b="1">
                <a:latin typeface="Arial"/>
              </a:rPr>
              <a:t>📏 Pagination &amp; Layout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6197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900" b="1">
                <a:latin typeface="Arial"/>
              </a:rPr>
              <a:t>Intelligent Pagination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953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700">
                <a:latin typeface="Arial"/>
              </a:rPr>
              <a:t>The system uses </a:t>
            </a:r>
            <a:r>
              <a:rPr b="1" sz="700">
                <a:latin typeface="Arial"/>
              </a:rPr>
              <a:t>browser-based measurement</a:t>
            </a:r>
            <a:r>
              <a:rPr sz="700">
                <a:latin typeface="Arial"/>
              </a:rPr>
              <a:t> for accurate pagination: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133475"/>
            <a:ext cx="8943975" cy="590549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700"/>
              <a:t>• </a:t>
            </a:r>
            <a:r>
              <a:rPr sz="700">
                <a:latin typeface="Arial"/>
              </a:rPr>
              <a:t>✅ </a:t>
            </a:r>
            <a:r>
              <a:rPr b="1" sz="700">
                <a:latin typeface="Arial"/>
              </a:rPr>
              <a:t>Boundary detection</a:t>
            </a:r>
            <a:r>
              <a:rPr sz="700">
                <a:latin typeface="Arial"/>
              </a:rPr>
              <a:t>: Content exceeding slide limits automatically flows to next slide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/>
              <a:t>• </a:t>
            </a:r>
            <a:r>
              <a:rPr sz="700">
                <a:latin typeface="Arial"/>
              </a:rPr>
              <a:t>✅ </a:t>
            </a:r>
            <a:r>
              <a:rPr b="1" sz="700">
                <a:latin typeface="Arial"/>
              </a:rPr>
              <a:t>Relative positioning</a:t>
            </a:r>
            <a:r>
              <a:rPr sz="700">
                <a:latin typeface="Arial"/>
              </a:rPr>
              <a:t>: Accounts for CSS margins and spacing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/>
              <a:t>• </a:t>
            </a:r>
            <a:r>
              <a:rPr sz="700">
                <a:latin typeface="Arial"/>
              </a:rPr>
              <a:t>✅ </a:t>
            </a:r>
            <a:r>
              <a:rPr b="1" sz="700">
                <a:latin typeface="Arial"/>
              </a:rPr>
              <a:t>Overflow prevention</a:t>
            </a:r>
            <a:r>
              <a:rPr sz="700">
                <a:latin typeface="Arial"/>
              </a:rPr>
              <a:t>: No content extends beyond slide boundaries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/>
              <a:t>• </a:t>
            </a:r>
            <a:r>
              <a:rPr sz="700">
                <a:latin typeface="Arial"/>
              </a:rPr>
              <a:t>✅ </a:t>
            </a:r>
            <a:r>
              <a:rPr b="1" sz="700">
                <a:latin typeface="Arial"/>
              </a:rPr>
              <a:t>Smart breaks</a:t>
            </a:r>
            <a:r>
              <a:rPr sz="700">
                <a:latin typeface="Arial"/>
              </a:rPr>
              <a:t>: Preserves logical content grouping where possible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72402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900" b="1">
                <a:latin typeface="Arial"/>
              </a:rPr>
              <a:t>Layout Quality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057400"/>
            <a:ext cx="8943975" cy="590549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700"/>
              <a:t>• </a:t>
            </a:r>
            <a:r>
              <a:rPr b="1" sz="700">
                <a:latin typeface="Arial"/>
              </a:rPr>
              <a:t>Pixel-perfect positioning</a:t>
            </a:r>
            <a:r>
              <a:rPr sz="700">
                <a:latin typeface="Arial"/>
              </a:rPr>
              <a:t> using browser layout engine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/>
              <a:t>• </a:t>
            </a:r>
            <a:r>
              <a:rPr b="1" sz="700">
                <a:latin typeface="Arial"/>
              </a:rPr>
              <a:t>Consistent spacing</a:t>
            </a:r>
            <a:r>
              <a:rPr sz="700">
                <a:latin typeface="Arial"/>
              </a:rPr>
              <a:t> matching CSS specifications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/>
              <a:t>• </a:t>
            </a:r>
            <a:r>
              <a:rPr b="1" sz="700">
                <a:latin typeface="Arial"/>
              </a:rPr>
              <a:t>Professional typography</a:t>
            </a:r>
            <a:r>
              <a:rPr sz="700">
                <a:latin typeface="Arial"/>
              </a:rPr>
              <a:t> with proper font rendering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/>
              <a:t>• </a:t>
            </a:r>
            <a:r>
              <a:rPr b="1" sz="700">
                <a:latin typeface="Arial"/>
              </a:rPr>
              <a:t>Responsive design</a:t>
            </a:r>
            <a:r>
              <a:rPr sz="700">
                <a:latin typeface="Arial"/>
              </a:rPr>
              <a:t> adapting to different content types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