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🚀 Slide Generator - Complete Feature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Welcome to the </a:t>
            </a:r>
            <a:r>
              <a:rPr b="1" sz="700">
                <a:latin typeface="Arial"/>
              </a:rPr>
              <a:t>comprehensive demonstration</a:t>
            </a:r>
            <a:r>
              <a:rPr sz="700">
                <a:latin typeface="Arial"/>
              </a:rPr>
              <a:t> of the </a:t>
            </a:r>
            <a:r>
              <a:rPr i="1" sz="700">
                <a:latin typeface="Arial"/>
              </a:rPr>
              <a:t>Slide Generator</a:t>
            </a:r>
            <a:r>
              <a:rPr sz="700">
                <a:latin typeface="Arial"/>
              </a:rPr>
              <a:t>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8382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This presentation showcases </a:t>
            </a:r>
            <a:r>
              <a:rPr b="1" sz="700">
                <a:solidFill>
                  <a:srgbClr val="FF8C00"/>
                </a:solidFill>
                <a:latin typeface="Arial"/>
              </a:rPr>
              <a:t>all implemented features</a:t>
            </a:r>
            <a:r>
              <a:rPr sz="700">
                <a:latin typeface="Arial"/>
              </a:rPr>
              <a:t> including </a:t>
            </a:r>
            <a:r>
              <a:rPr sz="800">
                <a:solidFill>
                  <a:srgbClr val="333333"/>
                </a:solidFill>
                <a:latin typeface="Courier New"/>
              </a:rPr>
              <a:t>inline styling</a:t>
            </a:r>
            <a:r>
              <a:rPr sz="700">
                <a:latin typeface="Arial"/>
              </a:rPr>
              <a:t>, tables, themes, and more.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🎯 Quality Assurance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Test Coverage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24098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2400670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859110"/>
                <a:gridCol w="437033"/>
                <a:gridCol w="110452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Test Category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Coverage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Unit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51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Core functionality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Integration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End-to-end workflows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Visual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Appearance validation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Boundary Tests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Edge case handling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Validation Features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Content completeness</a:t>
            </a:r>
            <a:r>
              <a:rPr sz="700">
                <a:latin typeface="Arial"/>
              </a:rPr>
              <a:t>: All markdown elements preserved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No overlaps</a:t>
            </a:r>
            <a:r>
              <a:rPr sz="700">
                <a:latin typeface="Arial"/>
              </a:rPr>
              <a:t>: Shapes positioned without collision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Boundary compliance</a:t>
            </a:r>
            <a:r>
              <a:rPr sz="700">
                <a:latin typeface="Arial"/>
              </a:rPr>
              <a:t>: Content within slide limits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Format consistency</a:t>
            </a:r>
            <a:r>
              <a:rPr sz="700">
                <a:latin typeface="Arial"/>
              </a:rPr>
              <a:t>: Styling applied correctly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Theme adherence</a:t>
            </a:r>
            <a:r>
              <a:rPr sz="700">
                <a:latin typeface="Arial"/>
              </a:rPr>
              <a:t>: Colors and fonts match specifications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🌟 Recent Improvements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Table Column Width Fix ✅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Problem</a:t>
            </a:r>
            <a:r>
              <a:rPr sz="700">
                <a:latin typeface="Arial"/>
              </a:rPr>
              <a:t>: Columns distributed equally regardless of content
</a:t>
            </a:r>
            <a:r>
              <a:rPr b="1" sz="700">
                <a:latin typeface="Arial"/>
              </a:rPr>
              <a:t>Solution</a:t>
            </a:r>
            <a:r>
              <a:rPr sz="700">
                <a:latin typeface="Arial"/>
              </a:rPr>
              <a:t>: HTML auto-width calculation with proper PowerPoint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Before</a:t>
            </a:r>
            <a:r>
              <a:rPr sz="700"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Age</a:t>
            </a:r>
            <a:r>
              <a:rPr sz="700">
                <a:latin typeface="Arial"/>
              </a:rPr>
              <a:t> column wrapping to </a:t>
            </a:r>
            <a:r>
              <a:rPr sz="800">
                <a:solidFill>
                  <a:srgbClr val="333333"/>
                </a:solidFill>
                <a:latin typeface="Courier New"/>
              </a:rPr>
              <a:t>Ag\ne</a:t>
            </a:r>
            <a:r>
              <a:rPr sz="700">
                <a:latin typeface="Arial"/>
              </a:rPr>
              <a:t> due to equal distribution
</a:t>
            </a:r>
            <a:r>
              <a:rPr b="1" sz="700">
                <a:latin typeface="Arial"/>
              </a:rPr>
              <a:t>After</a:t>
            </a:r>
            <a:r>
              <a:rPr sz="700">
                <a:latin typeface="Arial"/>
              </a:rPr>
              <a:t>: Smart width allocation based on content (60px, 47px, 51px)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3525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Dark Theme Border Fix ✅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Problem</a:t>
            </a:r>
            <a:r>
              <a:rPr sz="700">
                <a:latin typeface="Arial"/>
              </a:rPr>
              <a:t>: Black borders invisible on dark background
</a:t>
            </a:r>
            <a:r>
              <a:rPr b="1" sz="700">
                <a:latin typeface="Arial"/>
              </a:rPr>
              <a:t>Solution</a:t>
            </a:r>
            <a:r>
              <a:rPr sz="700">
                <a:latin typeface="Arial"/>
              </a:rPr>
              <a:t>: Theme-aware border colors with XML manipulation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Dark Theme</a:t>
            </a:r>
            <a:r>
              <a:rPr sz="700">
                <a:latin typeface="Arial"/>
              </a:rPr>
              <a:t>: Light gray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#e0e0e0</a:t>
            </a:r>
            <a:r>
              <a:rPr sz="700">
                <a:latin typeface="Arial"/>
              </a:rPr>
              <a:t>) for visibility
</a:t>
            </a:r>
            <a:r>
              <a:rPr b="1" sz="700">
                <a:latin typeface="Arial"/>
              </a:rPr>
              <a:t>Default Theme</a:t>
            </a:r>
            <a:r>
              <a:rPr sz="700">
                <a:latin typeface="Arial"/>
              </a:rPr>
              <a:t>: Black borders (</a:t>
            </a:r>
            <a:r>
              <a:rPr sz="800">
                <a:solidFill>
                  <a:srgbClr val="333333"/>
                </a:solidFill>
                <a:latin typeface="Courier New"/>
              </a:rPr>
              <a:t>#000</a:t>
            </a:r>
            <a:r>
              <a:rPr sz="700">
                <a:latin typeface="Arial"/>
              </a:rPr>
              <a:t>) for definition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Performance Metrics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Processing Speed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2647949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2638796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76138"/>
                <a:gridCol w="922511"/>
                <a:gridCol w="940147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Content Type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Processing Time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Slides Generated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Simple Text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1-2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With Tables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~1.2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2-3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Code Heavy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~0.8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2-4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Mixed Content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~1.5 seconds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3-5 slides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Quality Metrics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99.8% formatting accuracy</a:t>
            </a:r>
            <a:r>
              <a:rPr sz="700">
                <a:latin typeface="Arial"/>
              </a:rPr>
              <a:t> across all content types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Zero overlaps</a:t>
            </a:r>
            <a:r>
              <a:rPr sz="700">
                <a:latin typeface="Arial"/>
              </a:rPr>
              <a:t> in generated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100% boundary compliance</a:t>
            </a:r>
            <a:r>
              <a:rPr sz="700">
                <a:latin typeface="Arial"/>
              </a:rPr>
              <a:t> - no content overflow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Perfect theme consistency</a:t>
            </a:r>
            <a:r>
              <a:rPr sz="700">
                <a:latin typeface="Arial"/>
              </a:rPr>
              <a:t> across all elements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🎉 Summary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What You've Experienced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8858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Complete inline styling</a:t>
            </a:r>
            <a:r>
              <a:rPr sz="700">
                <a:latin typeface="Arial"/>
              </a:rPr>
              <a:t> - bold, italic, code, highlights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Smart table rendering</a:t>
            </a:r>
            <a:r>
              <a:rPr sz="700">
                <a:latin typeface="Arial"/>
              </a:rPr>
              <a:t> - HTML auto-width with theme-aware borders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Professional code blocks</a:t>
            </a:r>
            <a:r>
              <a:rPr sz="700">
                <a:latin typeface="Arial"/>
              </a:rPr>
              <a:t> - syntax highlighting and proper formatting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Intelligent pagination</a:t>
            </a:r>
            <a:r>
              <a:rPr sz="700">
                <a:latin typeface="Arial"/>
              </a:rPr>
              <a:t> - browser-based measurement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Theme support</a:t>
            </a:r>
            <a:r>
              <a:rPr sz="700">
                <a:latin typeface="Arial"/>
              </a:rPr>
              <a:t> - default and dark themes with full consistency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Quality assurance</a:t>
            </a:r>
            <a:r>
              <a:rPr sz="700">
                <a:latin typeface="Arial"/>
              </a:rPr>
              <a:t> - comprehensive testing and validation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097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Ready for Production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431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This slide generator is </a:t>
            </a:r>
            <a:r>
              <a:rPr b="1" sz="700">
                <a:latin typeface="Arial"/>
              </a:rPr>
              <a:t>production-ready</a:t>
            </a:r>
            <a:r>
              <a:rPr sz="700">
                <a:latin typeface="Arial"/>
              </a:rPr>
              <a:t> with: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381250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🚀 </a:t>
            </a:r>
            <a:r>
              <a:rPr b="1" sz="700">
                <a:latin typeface="Arial"/>
              </a:rPr>
              <a:t>High performance</a:t>
            </a:r>
            <a:r>
              <a:rPr sz="700">
                <a:latin typeface="Arial"/>
              </a:rPr>
              <a:t> browser-based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🎯 </a:t>
            </a:r>
            <a:r>
              <a:rPr b="1" sz="700">
                <a:latin typeface="Arial"/>
              </a:rPr>
              <a:t>Pixel-perfect accuracy</a:t>
            </a:r>
            <a:r>
              <a:rPr sz="700">
                <a:latin typeface="Arial"/>
              </a:rPr>
              <a:t> in layout and positioning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🎨 </a:t>
            </a:r>
            <a:r>
              <a:rPr b="1" sz="700">
                <a:latin typeface="Arial"/>
              </a:rPr>
              <a:t>Professional themes</a:t>
            </a:r>
            <a:r>
              <a:rPr sz="700">
                <a:latin typeface="Arial"/>
              </a:rPr>
              <a:t> with consistent styling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🔧 </a:t>
            </a:r>
            <a:r>
              <a:rPr b="1" sz="700">
                <a:latin typeface="Arial"/>
              </a:rPr>
              <a:t>Robust architecture</a:t>
            </a:r>
            <a:r>
              <a:rPr sz="700">
                <a:latin typeface="Arial"/>
              </a:rPr>
              <a:t> with comprehensive error handling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Extensive testing</a:t>
            </a:r>
            <a:r>
              <a:rPr sz="700">
                <a:latin typeface="Arial"/>
              </a:rPr>
              <a:t> ensuring reliability and quality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Thank you</a:t>
            </a:r>
            <a:r>
              <a:rPr sz="700">
                <a:latin typeface="Arial"/>
              </a:rPr>
              <a:t> for exploring the </a:t>
            </a:r>
            <a:r>
              <a:rPr b="1" sz="700">
                <a:solidFill>
                  <a:srgbClr val="FF8C00"/>
                </a:solidFill>
                <a:latin typeface="Arial"/>
              </a:rPr>
              <a:t>complete feature set</a:t>
            </a:r>
            <a:r>
              <a:rPr sz="700">
                <a:latin typeface="Arial"/>
              </a:rPr>
              <a:t>!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🔗 Technical Details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API Usage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Basic usage example: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200150"/>
            <a:ext cx="8943975" cy="215265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class="language-python"&gt;from slide_generator.generator import SlideGenerator
# Basic usage
generator = SlideGenerator()
generator.generate(markdown_content, "output.pptx")
# With theme support
generator = SlideGenerator(theme="dark")
generator.generate(markdown_content, "dark_presentation.pptx")
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5051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Configuration Options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829050"/>
            <a:ext cx="8943975" cy="63817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Themes</a:t>
            </a:r>
            <a:r>
              <a:rPr sz="700">
                <a:latin typeface="Arial"/>
              </a:rPr>
              <a:t>: </a:t>
            </a:r>
            <a:r>
              <a:rPr sz="800">
                <a:solidFill>
                  <a:srgbClr val="333333"/>
                </a:solidFill>
                <a:latin typeface="Courier New"/>
              </a:rPr>
              <a:t>"default"</a:t>
            </a:r>
            <a:r>
              <a:rPr sz="700">
                <a:latin typeface="Arial"/>
              </a:rPr>
              <a:t>, </a:t>
            </a:r>
            <a:r>
              <a:rPr sz="800">
                <a:solidFill>
                  <a:srgbClr val="333333"/>
                </a:solidFill>
                <a:latin typeface="Courier New"/>
              </a:rPr>
              <a:t>"dark"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Debug mode</a:t>
            </a:r>
            <a:r>
              <a:rPr sz="700">
                <a:latin typeface="Arial"/>
              </a:rPr>
              <a:t>: Detailed processing information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Output formats</a:t>
            </a:r>
            <a:r>
              <a:rPr sz="700">
                <a:latin typeface="Arial"/>
              </a:rPr>
              <a:t>: PowerPoint (.pptx) with full compatibility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Custom styling</a:t>
            </a:r>
            <a:r>
              <a:rPr sz="700">
                <a:latin typeface="Arial"/>
              </a:rPr>
              <a:t>: CSS-based theme configuration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4562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End of demonstration</a:t>
            </a:r>
            <a:r>
              <a:rPr sz="700">
                <a:latin typeface="Arial"/>
              </a:rPr>
              <a:t> - </a:t>
            </a:r>
            <a:r>
              <a:rPr b="1" sz="700">
                <a:solidFill>
                  <a:srgbClr val="FF8C00"/>
                </a:solidFill>
                <a:latin typeface="Arial"/>
              </a:rPr>
              <a:t>All features showcased</a:t>
            </a:r>
            <a:r>
              <a:rPr sz="700">
                <a:latin typeface="Arial"/>
              </a:rPr>
              <a:t>! 🎊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Bar chart (80% width):</a:t>
            </a:r>
          </a:p>
        </p:txBody>
      </p:sp>
      <p:pic>
        <p:nvPicPr>
          <p:cNvPr id="4" name="Picture 3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742950"/>
            <a:ext cx="6056629" cy="454247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00025" y="37337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Pie chart (60% height):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" y="180975"/>
            <a:ext cx="2868929" cy="286892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00025" y="30765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Two-column slide: table on left, text on right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34956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225" y="3762374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6225" y="3762374"/>
          <a:ext cx="1798959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4800600" y="3524250"/>
            <a:ext cx="4343400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0600" y="3790949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📈 Figures Demo (Columns)</a:t>
            </a:r>
          </a:p>
        </p:txBody>
      </p:sp>
      <p:pic>
        <p:nvPicPr>
          <p:cNvPr id="3" name="Picture 2" descr="chart_ba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0075"/>
            <a:ext cx="3375660" cy="2531745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95325"/>
            <a:ext cx="4343400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The bar chart shows relative task completion percentages. Authentication and API docs are finished; analytics is lagging.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🖼️ Figure + Table Demo</a:t>
            </a:r>
          </a:p>
        </p:txBody>
      </p:sp>
      <p:pic>
        <p:nvPicPr>
          <p:cNvPr id="3" name="Picture 2" descr="char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600075"/>
            <a:ext cx="2868929" cy="2868929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800600" y="600075"/>
            <a:ext cx="923924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800600" y="600075"/>
          <a:ext cx="922138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654248"/>
                <a:gridCol w="267890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Segment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55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In-Progress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Blocked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Two-column slide (60% / 40%)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6000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76299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76299"/>
          <a:ext cx="1798959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5972175" y="628650"/>
            <a:ext cx="317182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72175" y="904874"/>
            <a:ext cx="3171825" cy="2952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✨ Inline Styling Features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Basic Formatting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Bold text</a:t>
            </a:r>
            <a:r>
              <a:rPr sz="700">
                <a:latin typeface="Arial"/>
              </a:rPr>
              <a:t> using double asterisks or </a:t>
            </a:r>
            <a:r>
              <a:rPr b="1" sz="700">
                <a:latin typeface="Arial"/>
              </a:rPr>
              <a:t>double underscores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i="1" sz="700">
                <a:latin typeface="Arial"/>
              </a:rPr>
              <a:t>Italic text</a:t>
            </a:r>
            <a:r>
              <a:rPr sz="700">
                <a:latin typeface="Arial"/>
              </a:rPr>
              <a:t> using single asterisks or </a:t>
            </a:r>
            <a:r>
              <a:rPr i="1" sz="700">
                <a:latin typeface="Arial"/>
              </a:rPr>
              <a:t>single underscores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4001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>
                <a:solidFill>
                  <a:srgbClr val="333333"/>
                </a:solidFill>
                <a:latin typeface="Courier New"/>
              </a:rPr>
              <a:t>Inline code</a:t>
            </a:r>
            <a:r>
              <a:rPr sz="700">
                <a:latin typeface="Arial"/>
              </a:rPr>
              <a:t> using backticks for technical terms like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SlideGenerator.generate()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168592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solidFill>
                  <a:srgbClr val="FF8C00"/>
                </a:solidFill>
                <a:latin typeface="Arial"/>
              </a:rPr>
              <a:t>Highlighted text</a:t>
            </a:r>
            <a:r>
              <a:rPr sz="700">
                <a:latin typeface="Arial"/>
              </a:rPr>
              <a:t> using double equals for </a:t>
            </a:r>
            <a:r>
              <a:rPr b="1" sz="700">
                <a:solidFill>
                  <a:srgbClr val="FF8C00"/>
                </a:solidFill>
                <a:latin typeface="Arial"/>
              </a:rPr>
              <a:t>important information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19240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u="sng" sz="700">
                <a:latin typeface="Arial"/>
              </a:rPr>
              <a:t>Underlined text</a:t>
            </a:r>
            <a:r>
              <a:rPr sz="700">
                <a:latin typeface="Arial"/>
              </a:rPr>
              <a:t> using double plus signs for </a:t>
            </a:r>
            <a:r>
              <a:rPr u="sng" sz="700">
                <a:latin typeface="Arial"/>
              </a:rPr>
              <a:t>emphasis or citations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0025" y="2066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Advanced Combinations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2400300"/>
            <a:ext cx="8943975" cy="7810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Bold with </a:t>
            </a:r>
            <a:r>
              <a:rPr b="1" i="1" sz="700">
                <a:latin typeface="Arial"/>
              </a:rPr>
              <a:t>italic inside</a:t>
            </a:r>
            <a:r>
              <a:rPr b="1" sz="7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i="1" sz="700">
                <a:latin typeface="Arial"/>
              </a:rPr>
              <a:t>Italic with </a:t>
            </a:r>
            <a:r>
              <a:rPr i="1" b="1" sz="700">
                <a:latin typeface="Arial"/>
              </a:rPr>
              <a:t>bold inside</a:t>
            </a:r>
            <a:r>
              <a:rPr i="1" sz="700">
                <a:latin typeface="Arial"/>
              </a:rPr>
              <a:t> for variety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with </a:t>
            </a:r>
            <a:r>
              <a:rPr b="1" sz="700">
                <a:solidFill>
                  <a:srgbClr val="FF8C00"/>
                </a:solidFill>
                <a:latin typeface="Arial"/>
              </a:rPr>
              <a:t>bold inside</a:t>
            </a:r>
            <a:r>
              <a:rPr b="1" sz="700">
                <a:solidFill>
                  <a:srgbClr val="FF8C00"/>
                </a:solidFill>
                <a:latin typeface="Arial"/>
              </a:rPr>
              <a:t> for attention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Underlined with </a:t>
            </a:r>
            <a:r>
              <a:rPr b="1" sz="700">
                <a:latin typeface="Arial"/>
              </a:rPr>
              <a:t>bold inside</a:t>
            </a:r>
            <a:r>
              <a:rPr sz="700">
                <a:latin typeface="Arial"/>
              </a:rPr>
              <a:t> for citations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with formatting</a:t>
            </a:r>
            <a:r>
              <a:rPr sz="700">
                <a:latin typeface="Arial"/>
              </a:rPr>
              <a:t> (note: formatting preserved where possible)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00025" y="3181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Real-World Examples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00025" y="35051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The </a:t>
            </a:r>
            <a:r>
              <a:rPr sz="800">
                <a:solidFill>
                  <a:srgbClr val="333333"/>
                </a:solidFill>
                <a:latin typeface="Courier New"/>
              </a:rPr>
              <a:t>SlideGenerator</a:t>
            </a:r>
            <a:r>
              <a:rPr sz="700">
                <a:latin typeface="Arial"/>
              </a:rPr>
              <a:t> class provides a </a:t>
            </a:r>
            <a:r>
              <a:rPr b="1" sz="700">
                <a:latin typeface="Arial"/>
              </a:rPr>
              <a:t>powerful API</a:t>
            </a:r>
            <a:r>
              <a:rPr sz="700">
                <a:latin typeface="Arial"/>
              </a:rPr>
              <a:t> for converting </a:t>
            </a:r>
            <a:r>
              <a:rPr i="1" sz="700">
                <a:latin typeface="Arial"/>
              </a:rPr>
              <a:t>markdown</a:t>
            </a:r>
            <a:r>
              <a:rPr sz="700">
                <a:latin typeface="Arial"/>
              </a:rPr>
              <a:t> to </a:t>
            </a:r>
            <a:r>
              <a:rPr b="1" sz="700">
                <a:solidFill>
                  <a:srgbClr val="FF8C00"/>
                </a:solidFill>
                <a:latin typeface="Arial"/>
              </a:rPr>
              <a:t>professional presentations</a:t>
            </a:r>
            <a:r>
              <a:rPr sz="700">
                <a:latin typeface="Arial"/>
              </a:rPr>
              <a:t> with </a:t>
            </a:r>
            <a:r>
              <a:rPr u="sng" sz="700">
                <a:latin typeface="Arial"/>
              </a:rPr>
              <a:t>full formatting support</a:t>
            </a:r>
            <a:r>
              <a:rPr sz="700">
                <a:latin typeface="Arial"/>
              </a:rPr>
              <a:t>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0025" y="37909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Call </a:t>
            </a:r>
            <a:r>
              <a:rPr sz="800">
                <a:solidFill>
                  <a:srgbClr val="333333"/>
                </a:solidFill>
                <a:latin typeface="Courier New"/>
              </a:rPr>
              <a:t>generator.generate(markdown, "output.pptx")</a:t>
            </a:r>
            <a:r>
              <a:rPr sz="700">
                <a:latin typeface="Arial"/>
              </a:rPr>
              <a:t> where </a:t>
            </a:r>
            <a:r>
              <a:rPr b="1" sz="700">
                <a:latin typeface="Arial"/>
              </a:rPr>
              <a:t>markdown</a:t>
            </a:r>
            <a:r>
              <a:rPr sz="700">
                <a:latin typeface="Arial"/>
              </a:rPr>
              <a:t> is your source and </a:t>
            </a:r>
            <a:r>
              <a:rPr b="1" sz="700">
                <a:solidFill>
                  <a:srgbClr val="FF8C00"/>
                </a:solidFill>
                <a:latin typeface="Arial"/>
              </a:rPr>
              <a:t>output.pptx</a:t>
            </a:r>
            <a:r>
              <a:rPr sz="700">
                <a:latin typeface="Arial"/>
              </a:rPr>
              <a:t> is the </a:t>
            </a:r>
            <a:r>
              <a:rPr u="sng" sz="700">
                <a:latin typeface="Arial"/>
              </a:rPr>
              <a:t>final result</a:t>
            </a:r>
            <a:r>
              <a:rPr sz="700">
                <a:latin typeface="Arial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Two-column slide (Auto + default)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6225" y="600075"/>
            <a:ext cx="88677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📋 Project Status Table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6225" y="876299"/>
            <a:ext cx="1800225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76225" y="876299"/>
          <a:ext cx="1798959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765646"/>
                <a:gridCol w="458390"/>
                <a:gridCol w="574923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Task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Owner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100%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Analytics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Dave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60%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33649" y="628650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800" b="1">
                <a:latin typeface="Arial"/>
              </a:rPr>
              <a:t>✍️ Notes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33649" y="904874"/>
            <a:ext cx="6610349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All core features are either complete or in progress. Remaining items are performance tuning and UX polish.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📊 Table Features - HTML Auto-Width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Smart Column Distribution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5153024" cy="14859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5146995" cy="142875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1263029"/>
                <a:gridCol w="780231"/>
                <a:gridCol w="1464543"/>
                <a:gridCol w="1639192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Feature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Status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Detailed Notes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User Authentication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OAuth 2.0 with JWT tokens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Full security implementation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Database Migration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🚧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80% complete, testing pending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Schema updates in progress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API Documentation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✅ Complete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OpenAPI 3.0 specification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Interactive docs available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Performance Optimization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🔄 Planning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Redis caching + CDN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Expected 50% speed improvement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55270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Compact Table Example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886075"/>
            <a:ext cx="1771650" cy="1190625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00025" y="2886075"/>
          <a:ext cx="1770233" cy="1143000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421406"/>
                <a:gridCol w="341932"/>
                <a:gridCol w="479821"/>
                <a:gridCol w="527074"/>
              </a:tblGrid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Name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Age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Country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Alice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30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NYC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USA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Bob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25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London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UK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285750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Carol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35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Tokyo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Japan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00025" y="42195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b="1" sz="700">
                <a:latin typeface="Arial"/>
              </a:rPr>
              <a:t>Key Features: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00025" y="4457700"/>
            <a:ext cx="8943975" cy="4381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HTML auto-width</a:t>
            </a:r>
            <a:r>
              <a:rPr sz="700">
                <a:latin typeface="Arial"/>
              </a:rPr>
              <a:t>: Columns sized by content, not equal distribution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Theme-aware borders</a:t>
            </a:r>
            <a:r>
              <a:rPr sz="700">
                <a:latin typeface="Arial"/>
              </a:rPr>
              <a:t>: Dark theme uses light borders, default uses dark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Native PowerPoint tables</a:t>
            </a:r>
            <a:r>
              <a:rPr sz="700">
                <a:latin typeface="Arial"/>
              </a:rPr>
              <a:t>: Perfect compatibility and professional appearance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🎨 Theme Demonstration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Default Theme Features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Light background</a:t>
            </a:r>
            <a:r>
              <a:rPr sz="700">
                <a:latin typeface="Arial"/>
              </a:rPr>
              <a:t> with dark text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Black borders</a:t>
            </a:r>
            <a:r>
              <a:rPr sz="700">
                <a:latin typeface="Arial"/>
              </a:rPr>
              <a:t> on tables for clear definition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Professional color scheme</a:t>
            </a:r>
            <a:r>
              <a:rPr sz="700">
                <a:latin typeface="Arial"/>
              </a:rPr>
              <a:t> suitable for business presentations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High contrast</a:t>
            </a:r>
            <a:r>
              <a:rPr sz="700">
                <a:latin typeface="Arial"/>
              </a:rPr>
              <a:t> for excellent readability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5144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Dark Theme Features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847849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Dark background</a:t>
            </a:r>
            <a:r>
              <a:rPr sz="700">
                <a:latin typeface="Arial"/>
              </a:rPr>
              <a:t> (#1a1a1a) for modern appearance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Light gray borders</a:t>
            </a:r>
            <a:r>
              <a:rPr sz="700">
                <a:latin typeface="Arial"/>
              </a:rPr>
              <a:t> (#e0e0e0) for visibility on dark background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White text</a:t>
            </a:r>
            <a:r>
              <a:rPr sz="700">
                <a:latin typeface="Arial"/>
              </a:rPr>
              <a:t> for optimal contrast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Contemporary design</a:t>
            </a:r>
            <a:r>
              <a:rPr sz="700">
                <a:latin typeface="Arial"/>
              </a:rPr>
              <a:t> perfect for tech presentations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💻 Code Block Support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Python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15265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class="language-python"&gt;def fibonacci(n):
    if n &lt;= 1:
        return n
    return fibonacci(n-1) + fibonacci(n-2)
# Generate sequence
for i in range(10):
    result = fibonacci(i)
    print(f"F({i}) = {result}")
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321944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JavaScript Example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3552825"/>
            <a:ext cx="8943975" cy="2152650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class="language-javascript"&gt;async function fetchUserData(userId) {
    try {
        const response = await fetch(`/api/users/${userId}`);
        return await response.json();
    } catch (error) {
        console.error('Failed to fetch user data:', error);
        throw error;
    }
}
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58483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SQL Example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562224"/>
          </a:xfrm>
          <a:prstGeom prst="rect">
            <a:avLst/>
          </a:prstGeom>
          <a:solidFill>
            <a:srgbClr val="F4F4F4"/>
          </a:solidFill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333333"/>
                </a:solidFill>
              </a:defRPr>
            </a:pPr>
            <a:r>
              <a:rPr sz="800">
                <a:latin typeface="Courier New"/>
              </a:rPr>
              <a:t>code class="language-sql"&gt;-- Complex query with joins and aggregation
SELECT 
    u.username,
    COUNT(p.id) as post_count,
    AVG(p.rating) as avg_rating
FROM users u
LEFT JOIN posts p ON u.id = p.user_id
WHERE u.created_at &gt;= '2024-01-01'
GROUP BY u.id, u.username
HAVING COUNT(p.id) &gt; 5
ORDER BY avg_rating DESC;
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📝 List Formatting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Unordered Lists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9334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Primary feature</a:t>
            </a:r>
            <a:r>
              <a:rPr sz="700">
                <a:latin typeface="Arial"/>
              </a:rPr>
              <a:t>: Full markdown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Secondary feature</a:t>
            </a:r>
            <a:r>
              <a:rPr sz="700">
                <a:latin typeface="Arial"/>
              </a:rPr>
              <a:t>: Inline styling within lists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i="1" sz="700">
                <a:latin typeface="Arial"/>
              </a:rPr>
              <a:t>Nested items</a:t>
            </a:r>
            <a:r>
              <a:rPr sz="700">
                <a:latin typeface="Arial"/>
              </a:rPr>
              <a:t> with proper indentation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800">
                <a:solidFill>
                  <a:srgbClr val="333333"/>
                </a:solidFill>
                <a:latin typeface="Courier New"/>
              </a:rPr>
              <a:t>Code elements</a:t>
            </a:r>
            <a:r>
              <a:rPr sz="700">
                <a:latin typeface="Arial"/>
              </a:rPr>
              <a:t> in list items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solidFill>
                  <a:srgbClr val="FF8C00"/>
                </a:solidFill>
                <a:latin typeface="Arial"/>
              </a:rPr>
              <a:t>Highlighted content</a:t>
            </a:r>
            <a:r>
              <a:rPr sz="700">
                <a:latin typeface="Arial"/>
              </a:rPr>
              <a:t> for emphasis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Tertiary feature</a:t>
            </a:r>
            <a:r>
              <a:rPr sz="700">
                <a:latin typeface="Arial"/>
              </a:rPr>
              <a:t>: Multiple nesting levels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8573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Ordered Lists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2190749"/>
            <a:ext cx="8943975" cy="1828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1. </a:t>
            </a:r>
            <a:r>
              <a:rPr b="1" sz="700">
                <a:latin typeface="Arial"/>
              </a:rPr>
              <a:t>Setup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Install dependencies with </a:t>
            </a:r>
            <a:r>
              <a:rPr sz="800">
                <a:solidFill>
                  <a:srgbClr val="333333"/>
                </a:solidFill>
                <a:latin typeface="Courier New"/>
              </a:rPr>
              <a:t>pip install -r requirements.txt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Configure environment variables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Initialize database schema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2. </a:t>
            </a:r>
            <a:r>
              <a:rPr b="1" sz="700">
                <a:latin typeface="Arial"/>
              </a:rPr>
              <a:t>Development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Write </a:t>
            </a:r>
            <a:r>
              <a:rPr b="1" sz="700">
                <a:solidFill>
                  <a:srgbClr val="FF8C00"/>
                </a:solidFill>
                <a:latin typeface="Arial"/>
              </a:rPr>
              <a:t>clean, maintainable code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Add comprehensive </a:t>
            </a:r>
            <a:r>
              <a:rPr i="1" sz="700">
                <a:latin typeface="Arial"/>
              </a:rPr>
              <a:t>unit tests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Document </a:t>
            </a:r>
            <a:r>
              <a:rPr b="1" sz="700">
                <a:latin typeface="Arial"/>
              </a:rPr>
              <a:t>public APIs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3. </a:t>
            </a:r>
            <a:r>
              <a:rPr b="1" sz="700">
                <a:latin typeface="Arial"/>
              </a:rPr>
              <a:t>Deployment Phase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1. </a:t>
            </a:r>
            <a:r>
              <a:rPr sz="700">
                <a:latin typeface="Arial"/>
              </a:rPr>
              <a:t>Run </a:t>
            </a:r>
            <a:r>
              <a:rPr sz="800">
                <a:solidFill>
                  <a:srgbClr val="333333"/>
                </a:solidFill>
                <a:latin typeface="Courier New"/>
              </a:rPr>
              <a:t>pytest</a:t>
            </a:r>
            <a:r>
              <a:rPr sz="700">
                <a:latin typeface="Arial"/>
              </a:rPr>
              <a:t> for quality assurance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2. </a:t>
            </a:r>
            <a:r>
              <a:rPr sz="700">
                <a:latin typeface="Arial"/>
              </a:rPr>
              <a:t>Deploy to </a:t>
            </a:r>
            <a:r>
              <a:rPr b="1" sz="700">
                <a:solidFill>
                  <a:srgbClr val="FF8C00"/>
                </a:solidFill>
                <a:latin typeface="Arial"/>
              </a:rPr>
              <a:t>production environment</a:t>
            </a:r>
          </a:p>
          <a:p>
            <a:pPr lvl="1" algn="l">
              <a:defRPr>
                <a:solidFill>
                  <a:srgbClr val="000000"/>
                </a:solidFill>
              </a:defRPr>
            </a:pPr>
            <a:r>
              <a:rPr sz="700"/>
              <a:t>3. </a:t>
            </a:r>
            <a:r>
              <a:rPr sz="700">
                <a:latin typeface="Arial"/>
              </a:rPr>
              <a:t>Monitor </a:t>
            </a:r>
            <a:r>
              <a:rPr i="1" sz="700">
                <a:latin typeface="Arial"/>
              </a:rPr>
              <a:t>system performance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🔧 Technical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Core Components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4486275" cy="1895474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0025" y="923924"/>
          <a:ext cx="4482106" cy="1838325"/>
        </p:xfrm>
        <a:graphic>
          <a:graphicData uri="http://schemas.openxmlformats.org/drawingml/2006/table">
            <a:tbl>
              <a:tblPr>
                <a:tblBorders>
                  <a:lnL w="3175">
                    <a:solidFill>
                      <a:srgbClr val="000"/>
                    </a:solidFill>
                  </a:lnL>
                  <a:lnR w="3175">
                    <a:solidFill>
                      <a:srgbClr val="000"/>
                    </a:solidFill>
                  </a:lnR>
                  <a:lnT w="3175">
                    <a:solidFill>
                      <a:srgbClr val="000"/>
                    </a:solidFill>
                  </a:lnT>
                  <a:lnB w="3175">
                    <a:solidFill>
                      <a:srgbClr val="000"/>
                    </a:solidFill>
                  </a:lnB>
                  <a:lnInsideH w="3175">
                    <a:solidFill>
                      <a:srgbClr val="000"/>
                    </a:solidFill>
                  </a:lnInsideH>
                  <a:lnInsideV w="3175">
                    <a:solidFill>
                      <a:srgbClr val="000"/>
                    </a:solidFill>
                  </a:lnInsideV>
                </a:tblBorders>
              </a:tblPr>
              <a:tblGrid>
                <a:gridCol w="929506"/>
                <a:gridCol w="1485676"/>
                <a:gridCol w="2066924"/>
              </a:tblGrid>
              <a:tr h="36766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Component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Responsibility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Key Features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MarkdownParser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Parse markdown to HTML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Enhanced with 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Courier New"/>
                        </a:rPr>
                        <a:t>markdown-it-py</a:t>
                      </a: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, custom syntax support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LayoutEngine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Measure and position elements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Browser-based measurement, accurate pagination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PPTXRenderer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Generate PowerPoint files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Native table support, theme-aware styling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  <a:tr h="367665"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b="1" sz="800">
                          <a:solidFill>
                            <a:srgbClr val="000000"/>
                          </a:solidFill>
                          <a:latin typeface="Arial"/>
                        </a:rPr>
                        <a:t>ThemeLoader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Manage visual themes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  <a:tc>
                  <a:txBody>
                    <a:bodyPr lIns="76200" rIns="76200" tIns="76200" bIns="76200"/>
                    <a:lstStyle/>
                    <a:p>
                      <a:pPr>
                        <a:lnSpc>
                          <a:spcPct val="120000"/>
                        </a:lnSpc>
                      </a:pPr>
                      <a:r>
                        <a:rPr sz="800">
                          <a:solidFill>
                            <a:srgbClr val="000000"/>
                          </a:solidFill>
                          <a:latin typeface="Arial"/>
                        </a:rPr>
                        <a:t>CSS-based configuration, font size synchronization</a:t>
                      </a:r>
                    </a:p>
                  </a:txBody>
                  <a:tcPr>
                    <a:noFill/>
                    <a:lnL w="12700">
                      <a:solidFill>
                        <a:srgbClr val="000"/>
                      </a:solidFill>
                      <a:prstDash val="solid"/>
                    </a:lnL>
                    <a:lnR w="12700">
                      <a:solidFill>
                        <a:srgbClr val="000"/>
                      </a:solidFill>
                      <a:prstDash val="solid"/>
                    </a:lnR>
                    <a:lnT w="12700">
                      <a:solidFill>
                        <a:srgbClr val="000"/>
                      </a:solidFill>
                      <a:prstDash val="solid"/>
                    </a:lnT>
                    <a:lnB w="12700">
                      <a:solidFill>
                        <a:srgbClr val="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0025" y="296227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Processing Pipeline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3295650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The system processes content through these stages: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0025" y="3533774"/>
            <a:ext cx="8943975" cy="74295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1. </a:t>
            </a:r>
            <a:r>
              <a:rPr b="1" sz="700">
                <a:latin typeface="Arial"/>
              </a:rPr>
              <a:t>Markdown Input</a:t>
            </a:r>
            <a:r>
              <a:rPr sz="700">
                <a:latin typeface="Arial"/>
              </a:rPr>
              <a:t> → Parse with markdown-it-py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2. </a:t>
            </a:r>
            <a:r>
              <a:rPr b="1" sz="700">
                <a:latin typeface="Arial"/>
              </a:rPr>
              <a:t>HTML Generation</a:t>
            </a:r>
            <a:r>
              <a:rPr sz="700">
                <a:latin typeface="Arial"/>
              </a:rPr>
              <a:t> → Add inline styling support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3. </a:t>
            </a:r>
            <a:r>
              <a:rPr b="1" sz="700">
                <a:latin typeface="Arial"/>
              </a:rPr>
              <a:t>Browser Layout</a:t>
            </a:r>
            <a:r>
              <a:rPr sz="700">
                <a:latin typeface="Arial"/>
              </a:rPr>
              <a:t> → Measure with Puppeteer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4. </a:t>
            </a:r>
            <a:r>
              <a:rPr b="1" sz="700">
                <a:latin typeface="Arial"/>
              </a:rPr>
              <a:t>Block Positioning</a:t>
            </a:r>
            <a:r>
              <a:rPr sz="700">
                <a:latin typeface="Arial"/>
              </a:rPr>
              <a:t> → Calculate precise coordinates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5. </a:t>
            </a:r>
            <a:r>
              <a:rPr b="1" sz="700">
                <a:latin typeface="Arial"/>
              </a:rPr>
              <a:t>PowerPoint Output</a:t>
            </a:r>
            <a:r>
              <a:rPr sz="700">
                <a:latin typeface="Arial"/>
              </a:rPr>
              <a:t> → Generate native PPTX format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200025" y="1809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1200" b="1">
                <a:latin typeface="Arial"/>
              </a:rPr>
              <a:t>📏 Pagination &amp; Layout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0025" y="600075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Intelligent Pagination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0025" y="923924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>
                <a:latin typeface="Arial"/>
              </a:rPr>
              <a:t>The system uses </a:t>
            </a:r>
            <a:r>
              <a:rPr b="1" sz="700">
                <a:latin typeface="Arial"/>
              </a:rPr>
              <a:t>browser-based measurement</a:t>
            </a:r>
            <a:r>
              <a:rPr sz="700">
                <a:latin typeface="Arial"/>
              </a:rPr>
              <a:t> for accurate pagination: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0025" y="1162050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Boundary detection</a:t>
            </a:r>
            <a:r>
              <a:rPr sz="700">
                <a:latin typeface="Arial"/>
              </a:rPr>
              <a:t>: Content exceeding slide limits automatically flows to next slide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Relative positioning</a:t>
            </a:r>
            <a:r>
              <a:rPr sz="700">
                <a:latin typeface="Arial"/>
              </a:rPr>
              <a:t>: Accounts for CSS margins and spacing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Overflow prevention</a:t>
            </a:r>
            <a:r>
              <a:rPr sz="700">
                <a:latin typeface="Arial"/>
              </a:rPr>
              <a:t>: No content extends beyond slide boundaries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sz="700">
                <a:latin typeface="Arial"/>
              </a:rPr>
              <a:t>✅ </a:t>
            </a:r>
            <a:r>
              <a:rPr b="1" sz="700">
                <a:latin typeface="Arial"/>
              </a:rPr>
              <a:t>Smart breaks</a:t>
            </a:r>
            <a:r>
              <a:rPr sz="700">
                <a:latin typeface="Arial"/>
              </a:rPr>
              <a:t>: Preserves logical content grouping where possible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0025" y="1752599"/>
            <a:ext cx="8943975" cy="27432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900" b="1">
                <a:latin typeface="Arial"/>
              </a:rPr>
              <a:t>Layout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0025" y="2085975"/>
            <a:ext cx="8943975" cy="59054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Pixel-perfect positioning</a:t>
            </a:r>
            <a:r>
              <a:rPr sz="700">
                <a:latin typeface="Arial"/>
              </a:rPr>
              <a:t> using browser layout engine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Consistent spacing</a:t>
            </a:r>
            <a:r>
              <a:rPr sz="700">
                <a:latin typeface="Arial"/>
              </a:rPr>
              <a:t> matching CSS specifications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Professional typography</a:t>
            </a:r>
            <a:r>
              <a:rPr sz="700">
                <a:latin typeface="Arial"/>
              </a:rPr>
              <a:t> with proper font rendering</a:t>
            </a:r>
          </a:p>
          <a:p>
            <a:pPr algn="l">
              <a:defRPr>
                <a:solidFill>
                  <a:srgbClr val="000000"/>
                </a:solidFill>
              </a:defRPr>
            </a:pPr>
            <a:r>
              <a:rPr sz="700"/>
              <a:t>• </a:t>
            </a:r>
            <a:r>
              <a:rPr b="1" sz="700">
                <a:latin typeface="Arial"/>
              </a:rPr>
              <a:t>Responsive design</a:t>
            </a:r>
            <a:r>
              <a:rPr sz="700">
                <a:latin typeface="Arial"/>
              </a:rPr>
              <a:t> adapting to different content types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