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00000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of the </a:t>
            </a:r>
            <a:r>
              <a:rPr i="1" sz="1000">
                <a:solidFill>
                  <a:srgbClr val="000000"/>
                </a:solidFill>
                <a:latin typeface="Arial"/>
              </a:rPr>
              <a:t>Slide Generator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000000"/>
                </a:solidFill>
                <a:latin typeface="Arial"/>
              </a:rPr>
              <a:t> including </a:t>
            </a:r>
            <a:r>
              <a:rPr sz="800">
                <a:solidFill>
                  <a:srgbClr val="333333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49" y="6476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4809" y="647699"/>
            <a:ext cx="4063365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6300" y="6476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823460" y="647699"/>
            <a:ext cx="4063365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4486275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4930317" cy="1981200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022456"/>
                <a:gridCol w="1634244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333333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241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28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5757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 Input</a:t>
            </a:r>
            <a:r>
              <a:rPr sz="1000">
                <a:solidFill>
                  <a:srgbClr val="00000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HTML Generation</a:t>
            </a:r>
            <a:r>
              <a:rPr sz="1000">
                <a:solidFill>
                  <a:srgbClr val="00000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 Layout</a:t>
            </a:r>
            <a:r>
              <a:rPr sz="1000">
                <a:solidFill>
                  <a:srgbClr val="00000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4. </a:t>
            </a:r>
            <a:r>
              <a:rPr b="1" sz="1000">
                <a:solidFill>
                  <a:srgbClr val="000000"/>
                </a:solidFill>
                <a:latin typeface="Arial"/>
              </a:rPr>
              <a:t>Block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5. </a:t>
            </a:r>
            <a:r>
              <a:rPr b="1" sz="1000">
                <a:solidFill>
                  <a:srgbClr val="000000"/>
                </a:solidFill>
                <a:latin typeface="Arial"/>
              </a:rPr>
              <a:t>PowerPoint Output</a:t>
            </a:r>
            <a:r>
              <a:rPr sz="1000">
                <a:solidFill>
                  <a:srgbClr val="00000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00000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442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00000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00000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00000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breaks</a:t>
            </a:r>
            <a:r>
              <a:rPr sz="1000">
                <a:solidFill>
                  <a:srgbClr val="00000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9735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00215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00000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Responsive design</a:t>
            </a:r>
            <a:r>
              <a:rPr sz="1000">
                <a:solidFill>
                  <a:srgbClr val="00000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24098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264073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945021"/>
                <a:gridCol w="480737"/>
                <a:gridCol w="121498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14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00000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 overlaps</a:t>
            </a:r>
            <a:r>
              <a:rPr sz="1000">
                <a:solidFill>
                  <a:srgbClr val="00000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00000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adherence</a:t>
            </a:r>
            <a:r>
              <a:rPr sz="1000">
                <a:solidFill>
                  <a:srgbClr val="00000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4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Before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Age</a:t>
            </a:r>
            <a:r>
              <a:rPr sz="1000">
                <a:solidFill>
                  <a:srgbClr val="00000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333333"/>
                </a:solidFill>
                <a:latin typeface="Courier New"/>
              </a:rPr>
              <a:t>Ag\\ne</a:t>
            </a:r>
            <a:r>
              <a:rPr sz="1000">
                <a:solidFill>
                  <a:srgbClr val="00000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000000"/>
                </a:solidFill>
                <a:latin typeface="Arial"/>
              </a:rPr>
              <a:t>After</a:t>
            </a:r>
            <a:r>
              <a:rPr sz="1000">
                <a:solidFill>
                  <a:srgbClr val="00000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573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62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907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Dark Theme</a:t>
            </a:r>
            <a:r>
              <a:rPr sz="1000">
                <a:solidFill>
                  <a:srgbClr val="00000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#e0e0e0</a:t>
            </a:r>
            <a:r>
              <a:rPr sz="1000">
                <a:solidFill>
                  <a:srgbClr val="00000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000000"/>
                </a:solidFill>
                <a:latin typeface="Arial"/>
              </a:rPr>
              <a:t>Default Theme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#000</a:t>
            </a:r>
            <a:r>
              <a:rPr sz="1000">
                <a:solidFill>
                  <a:srgbClr val="00000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26479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2902675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53752"/>
                <a:gridCol w="1014762"/>
                <a:gridCol w="1034161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14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Zero overlaps</a:t>
            </a:r>
            <a:r>
              <a:rPr sz="1000">
                <a:solidFill>
                  <a:srgbClr val="00000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00000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00000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00000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support</a:t>
            </a:r>
            <a:r>
              <a:rPr sz="1000">
                <a:solidFill>
                  <a:srgbClr val="00000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Quality assurance</a:t>
            </a:r>
            <a:r>
              <a:rPr sz="1000">
                <a:solidFill>
                  <a:srgbClr val="00000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4117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4596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production-ready</a:t>
            </a:r>
            <a:r>
              <a:rPr sz="1000">
                <a:solidFill>
                  <a:srgbClr val="00000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7457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🚀 </a:t>
            </a:r>
            <a:r>
              <a:rPr b="1" sz="1000">
                <a:solidFill>
                  <a:srgbClr val="000000"/>
                </a:solidFill>
                <a:latin typeface="Arial"/>
              </a:rPr>
              <a:t>High performance</a:t>
            </a:r>
            <a:r>
              <a:rPr sz="1000">
                <a:solidFill>
                  <a:srgbClr val="00000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🎯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00000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🎨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00000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🔧 </a:t>
            </a:r>
            <a:r>
              <a:rPr b="1" sz="1000">
                <a:solidFill>
                  <a:srgbClr val="00000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00000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Extensive testing</a:t>
            </a:r>
            <a:r>
              <a:rPr sz="1000">
                <a:solidFill>
                  <a:srgbClr val="00000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8895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Thank you</a:t>
            </a:r>
            <a:r>
              <a:rPr sz="1000">
                <a:solidFill>
                  <a:srgbClr val="00000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52524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/>
                </a:solidFill>
                <a:latin typeface="Courier New"/>
              </a:rPr>
              <a:t>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241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28975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Themes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"default"</a:t>
            </a:r>
            <a:r>
              <a:rPr sz="1000">
                <a:solidFill>
                  <a:srgbClr val="000000"/>
                </a:solidFill>
                <a:latin typeface="Arial"/>
              </a:rPr>
              <a:t>, </a:t>
            </a:r>
            <a:r>
              <a:rPr sz="800">
                <a:solidFill>
                  <a:srgbClr val="333333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Debug mode</a:t>
            </a:r>
            <a:r>
              <a:rPr sz="1000">
                <a:solidFill>
                  <a:srgbClr val="00000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Output formats</a:t>
            </a:r>
            <a:r>
              <a:rPr sz="1000">
                <a:solidFill>
                  <a:srgbClr val="00000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 styling</a:t>
            </a:r>
            <a:r>
              <a:rPr sz="1000">
                <a:solidFill>
                  <a:srgbClr val="00000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91668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00000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🧮 Math Equations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slide generator now supports LaTeX math equations using KaTeX rendering.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048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Inline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19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You can include inline math like </a:t>
            </a:r>
            <a:r>
              <a:rPr sz="1000">
                <a:solidFill>
                  <a:srgbClr val="000000"/>
                </a:solidFill>
                <a:latin typeface="Arial"/>
              </a:rPr>
              <a:t>$E=mc^2$</a:t>
            </a:r>
            <a:r>
              <a:rPr sz="1000">
                <a:solidFill>
                  <a:srgbClr val="000000"/>
                </a:solidFill>
                <a:latin typeface="Arial"/>
              </a:rPr>
              <a:t> or </a:t>
            </a:r>
            <a:r>
              <a:rPr sz="1000">
                <a:solidFill>
                  <a:srgbClr val="000000"/>
                </a:solidFill>
                <a:latin typeface="Arial"/>
              </a:rPr>
              <a:t>$\alpha + \beta = \gamma$</a:t>
            </a:r>
            <a:r>
              <a:rPr sz="1000">
                <a:solidFill>
                  <a:srgbClr val="000000"/>
                </a:solidFill>
                <a:latin typeface="Arial"/>
              </a:rPr>
              <a:t> directly in your text.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477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quadratic formula is </a:t>
            </a:r>
            <a:r>
              <a:rPr sz="1000">
                <a:solidFill>
                  <a:srgbClr val="000000"/>
                </a:solidFill>
                <a:latin typeface="Arial"/>
              </a:rPr>
              <a:t>$x = \frac{-b \pm \sqrt{b^2-4ac}}{2a}$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38112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Block Math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685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For display math, use double dollar signs:</a:t>
            </a:r>
          </a:p>
        </p:txBody>
      </p:sp>
      <p:pic>
        <p:nvPicPr>
          <p:cNvPr id="9" name="Picture 8" descr="98d66b88d1dd5d5aa7595eb2cd154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2125"/>
            <a:ext cx="7467599" cy="466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2447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Euler's famous identity:</a:t>
            </a:r>
          </a:p>
        </p:txBody>
      </p:sp>
      <p:pic>
        <p:nvPicPr>
          <p:cNvPr id="11" name="Picture 10" descr="a9d2ba54b06d18626aa73df549f0a9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5074"/>
            <a:ext cx="7467599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025" y="29622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Complex Equations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2765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More complex equations like matrices are also supported:</a:t>
            </a:r>
          </a:p>
        </p:txBody>
      </p:sp>
      <p:pic>
        <p:nvPicPr>
          <p:cNvPr id="14" name="Picture 13" descr="c517a3c10966ea397e30bfc9599eec7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95650"/>
            <a:ext cx="7467599" cy="447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025" y="40195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Math equations are automatically cached for performance and work in both themes!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4133849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Sample bar chart demonstrating data visualization with proper scaling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43624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00000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  <a:r>
              <a:rPr sz="1000">
                <a:solidFill>
                  <a:srgbClr val="00000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00000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33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333333"/>
                </a:solidFill>
                <a:latin typeface="Courier New"/>
              </a:rPr>
              <a:t>Inline code</a:t>
            </a:r>
            <a:r>
              <a:rPr sz="1000">
                <a:solidFill>
                  <a:srgbClr val="00000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71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0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000000"/>
                </a:solidFill>
                <a:latin typeface="Arial"/>
              </a:rPr>
              <a:t>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00000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28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deleted text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57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  <a:r>
              <a:rPr u="wavy"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00000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714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00000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62299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00000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i="1" sz="1000">
                <a:solidFill>
                  <a:srgbClr val="00000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u="sng" sz="1000">
                <a:solidFill>
                  <a:srgbClr val="000000"/>
                </a:solidFill>
                <a:latin typeface="Arial"/>
              </a:rPr>
              <a:t>Underlined with </a:t>
            </a:r>
            <a:r>
              <a:rPr u="sng"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u="sng" sz="1000">
                <a:solidFill>
                  <a:srgbClr val="00000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00000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90962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9576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00000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000000"/>
                </a:solidFill>
                <a:latin typeface="Arial"/>
              </a:rPr>
              <a:t>powerful API</a:t>
            </a:r>
            <a:r>
              <a:rPr sz="1000">
                <a:solidFill>
                  <a:srgbClr val="00000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000000"/>
                </a:solidFill>
                <a:latin typeface="Arial"/>
              </a:rPr>
              <a:t>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4338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Call </a:t>
            </a:r>
            <a:r>
              <a:rPr sz="800">
                <a:solidFill>
                  <a:srgbClr val="333333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000000"/>
                </a:solidFill>
                <a:latin typeface="Arial"/>
              </a:rPr>
              <a:t> where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solidFill>
                  <a:srgbClr val="000000"/>
                </a:solidFill>
                <a:latin typeface="Arial"/>
              </a:rPr>
              <a:t> is the ++final result++.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133724"/>
            <a:ext cx="28670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Distribution chart showing proportional data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32670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Advanced Jinja2 Template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35814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You can also use the new template syntax for dynamic figures: {% figure "bar_chart" width=0.7 caption="Generated using Jinja2 template syntax" %}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714750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slide: table on left, </a:t>
            </a:r>
            <a:r>
              <a:rPr u="wavy" sz="1600" b="1">
                <a:solidFill>
                  <a:srgbClr val="0066CC"/>
                </a:solidFill>
                <a:latin typeface="Arial"/>
              </a:rPr>
              <a:t>text on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360997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649" y="3848099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7649" y="3848099"/>
          <a:ext cx="197885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u="sng" sz="800">
                          <a:solidFill>
                            <a:srgbClr val="0099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86300" y="3609975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6300" y="3848099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final testing. </a:t>
            </a:r>
            <a:r>
              <a:rPr b="1" sz="1000">
                <a:solidFill>
                  <a:srgbClr val="0066CC"/>
                </a:solidFill>
                <a:latin typeface="Arial"/>
              </a:rPr>
              <a:t>Performance</a:t>
            </a:r>
            <a:r>
              <a:rPr sz="1000">
                <a:solidFill>
                  <a:srgbClr val="000000"/>
                </a:solidFill>
                <a:latin typeface="Arial"/>
              </a:rPr>
              <a:t> metrics are excellent.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71500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649" y="3514725"/>
            <a:ext cx="38099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Task completion progress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524" y="666750"/>
            <a:ext cx="3419474" cy="3238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71500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6300" y="571500"/>
            <a:ext cx="923924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6300" y="571500"/>
          <a:ext cx="1014352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19673"/>
                <a:gridCol w="294679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09625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09625"/>
          <a:ext cx="197885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24524" y="571500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524" y="809625"/>
            <a:ext cx="3419474" cy="3238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09625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09625"/>
          <a:ext cx="197885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0" y="571500"/>
            <a:ext cx="6858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809625"/>
            <a:ext cx="6858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51530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5661695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389332"/>
                <a:gridCol w="858254"/>
                <a:gridCol w="1610997"/>
                <a:gridCol w="180311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177165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19399"/>
          <a:ext cx="1947258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463547"/>
                <a:gridCol w="376125"/>
                <a:gridCol w="527804"/>
                <a:gridCol w="57978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528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814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HTML auto-width</a:t>
            </a:r>
            <a:r>
              <a:rPr sz="1000">
                <a:solidFill>
                  <a:srgbClr val="00000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00000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00000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background</a:t>
            </a:r>
            <a:r>
              <a:rPr sz="1000">
                <a:solidFill>
                  <a:srgbClr val="00000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Black borders</a:t>
            </a:r>
            <a:r>
              <a:rPr sz="1000">
                <a:solidFill>
                  <a:srgbClr val="00000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00000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High contrast</a:t>
            </a:r>
            <a:r>
              <a:rPr sz="1000">
                <a:solidFill>
                  <a:srgbClr val="00000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5923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7355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Dark background</a:t>
            </a:r>
            <a:r>
              <a:rPr sz="1000">
                <a:solidFill>
                  <a:srgbClr val="00000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00000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White text</a:t>
            </a:r>
            <a:r>
              <a:rPr sz="1000">
                <a:solidFill>
                  <a:srgbClr val="00000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00000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/>
                </a:solidFill>
                <a:latin typeface="Courier New"/>
              </a:rPr>
              <a:t>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6479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62274"/>
            <a:ext cx="8943975" cy="1904999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/>
                </a:solidFill>
                <a:latin typeface="Courier New"/>
              </a:rPr>
              <a:t>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33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19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000000"/>
                </a:solidFill>
                <a:latin typeface="Courier New"/>
              </a:rPr>
              <a:t>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55149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Nested items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indentation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000000"/>
                </a:solidFill>
                <a:latin typeface="Arial"/>
              </a:rPr>
              <a:t> in list items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000000"/>
                </a:solidFill>
                <a:latin typeface="Arial"/>
              </a:rPr>
              <a:t> for emphasis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33254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46872"/>
            <a:ext cx="8943975" cy="55149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333333"/>
                </a:solidFill>
                <a:latin typeface="Courier New"/>
              </a:rPr>
              <a:t>pip install -r requirements.txt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Configure environment variables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Initialize database schema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61999"/>
            <a:ext cx="137160" cy="466724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61999"/>
            <a:ext cx="8606790" cy="466724"/>
          </a:xfrm>
          <a:prstGeom prst="rect">
            <a:avLst/>
          </a:prstGeom>
          <a:solidFill>
            <a:srgbClr val="E8F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196F3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33500"/>
            <a:ext cx="137160" cy="466724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33500"/>
            <a:ext cx="8606790" cy="466724"/>
          </a:xfrm>
          <a:prstGeom prst="rect">
            <a:avLst/>
          </a:prstGeom>
          <a:solidFill>
            <a:srgbClr val="E0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039BE5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9049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904999"/>
            <a:ext cx="8606790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764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764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479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479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6194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6194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90999"/>
            <a:ext cx="137160" cy="466724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909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D32F2F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FFF9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0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