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Advanced Business Analytics (1/4)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E0E0E0"/>
                </a:solidFill>
                <a:latin typeface="Arial"/>
              </a:rPr>
              <a:t>Analytics Team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Smart Index Auto-Detection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193357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11890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73424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index</a:t>
            </a:r>
            <a:r>
              <a:rPr sz="1000">
                <a:solidFill>
                  <a:srgbClr val="E0E0E0"/>
                </a:solidFill>
                <a:latin typeface="Arial"/>
              </a:rPr>
              <a:t>: Automatically detected 'Metric' column as meaningful index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String-based highlighting</a:t>
            </a:r>
            <a:r>
              <a:rPr sz="1000">
                <a:solidFill>
                  <a:srgbClr val="E0E0E0"/>
                </a:solidFill>
                <a:latin typeface="Arial"/>
              </a:rPr>
              <a:t>: Reference rows by name, not position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Revenue Q4: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Market Rank Q1: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No need to manually set_index() or worry about dropindex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60521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automatic index detection for better user experience.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41289bc7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57250"/>
            <a:ext cx="5610224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4286250"/>
            <a:ext cx="56102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Monthly growth rate showing accelerating trend throughout the year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44196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Growth Drivers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6767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E0E0E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Expansion</a:t>
            </a:r>
            <a:r>
              <a:rPr sz="1000">
                <a:solidFill>
                  <a:srgbClr val="E0E0E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E0E0E0"/>
                </a:solidFill>
                <a:latin typeface="Arial"/>
              </a:rPr>
              <a:t>: 15.0% new customers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Comprehensive Overview (1/2)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8742a85f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781050"/>
            <a:ext cx="53340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4181474"/>
            <a:ext cx="5334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Performance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43910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Highlights: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4600575"/>
            <a:ext cx="8896350" cy="3238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Growth: 12.6%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542925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Quarterly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524" y="781050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524" y="781050"/>
          <a:ext cx="231781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24524" y="2409825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Status:</a:t>
            </a:r>
            <a:r>
              <a:rPr sz="1000">
                <a:solidFill>
                  <a:srgbClr val="E0E0E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Action Items &amp; Next Steps (●●)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6776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47256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2212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Executive Summary (2/4)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Revenue Growth</a:t>
            </a:r>
            <a:r>
              <a:rPr sz="1000">
                <a:solidFill>
                  <a:srgbClr val="E0E0E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Position</a:t>
            </a:r>
            <a:r>
              <a:rPr sz="1000">
                <a:solidFill>
                  <a:srgbClr val="E0E0E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E0E0E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E0E0E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583054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E0E0E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E0E0E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E0E0E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8742a85f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5381624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4105274"/>
            <a:ext cx="53816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Quarterly sales performance vs targets showing steady improvement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423862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4342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E0E0E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E0E0E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fb67b5a0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305752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29025"/>
            <a:ext cx="30575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Current market share distribution showing our leadership 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7623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Strategic Advantages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01954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E0E0E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Regional Performance Analysis (1/3)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464912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432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North</a:t>
            </a:r>
            <a:r>
              <a:rPr sz="1000">
                <a:solidFill>
                  <a:srgbClr val="E0E0E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East</a:t>
            </a:r>
            <a:r>
              <a:rPr sz="1000">
                <a:solidFill>
                  <a:srgbClr val="E0E0E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(●●○)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Row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943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232632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15143"/>
                <a:gridCol w="615143"/>
                <a:gridCol w="615143"/>
                <a:gridCol w="615143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$2.15M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$2.84M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$3.12M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Row styling</a:t>
            </a:r>
            <a:r>
              <a:rPr sz="1000">
                <a:solidFill>
                  <a:srgbClr val="E0E0E0"/>
                </a:solidFill>
                <a:latin typeface="Arial"/>
              </a:rPr>
              <a:t>: Revenue row (index 0) automatically formatted as </a:t>
            </a:r>
            <a:r>
              <a:rPr sz="1000">
                <a:solidFill>
                  <a:srgbClr val="009900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Clean numeric formatting without conflicts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Green styling applied to entire revenue row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327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basic row-based numeric styling.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Column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30956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401583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766576"/>
                <a:gridCol w="618090"/>
                <a:gridCol w="618090"/>
                <a:gridCol w="62676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2150000.0%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320000.0%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$680.00K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12.5%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3.0%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Column styling</a:t>
            </a:r>
            <a:r>
              <a:rPr sz="1000">
                <a:solidFill>
                  <a:srgbClr val="E0E0E0"/>
                </a:solidFill>
                <a:latin typeface="Arial"/>
              </a:rPr>
              <a:t>: Q1 column as </a:t>
            </a:r>
            <a:r>
              <a:rPr sz="1000">
                <a:solidFill>
                  <a:srgbClr val="0066CC"/>
                </a:solidFill>
                <a:latin typeface="Arial"/>
              </a:rPr>
              <a:t>percentages</a:t>
            </a:r>
            <a:r>
              <a:rPr sz="1000">
                <a:solidFill>
                  <a:srgbClr val="E0E0E0"/>
                </a:solidFill>
                <a:latin typeface="Arial"/>
              </a:rPr>
              <a:t> and Q4 as </a:t>
            </a:r>
            <a:r>
              <a:rPr sz="1000">
                <a:solidFill>
                  <a:srgbClr val="990099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Index displayed to show meaningful row labels (Revenue, Profit, etc.)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Column-specific formatting applied correctly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327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column-based styling with visible index.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Conditional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9527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24442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18090"/>
                <a:gridCol w="618090"/>
                <a:gridCol w="618090"/>
                <a:gridCol w="6180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2.15e+06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3.75e+06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680000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Lambda rules</a:t>
            </a:r>
            <a:r>
              <a:rPr sz="1000">
                <a:solidFill>
                  <a:srgbClr val="E0E0E0"/>
                </a:solidFill>
                <a:latin typeface="Arial"/>
              </a:rPr>
              <a:t>: Rows where Q4 &gt; Q3 get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  <a:r>
              <a:rPr sz="1000">
                <a:solidFill>
                  <a:srgbClr val="E0E0E0"/>
                </a:solidFill>
                <a:latin typeface="Arial"/>
              </a:rPr>
              <a:t> formatting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Conditional styling based on row data comparisons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Clean rule application without style conflicts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327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string-based conditional formatting rules.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Cell Highlighting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30575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35508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73424"/>
                <a:gridCol w="618090"/>
                <a:gridCol w="618090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Cell highlighting</a:t>
            </a:r>
            <a:r>
              <a:rPr sz="1000">
                <a:solidFill>
                  <a:srgbClr val="E0E0E0"/>
                </a:solidFill>
                <a:latin typeface="Arial"/>
              </a:rPr>
              <a:t>: Specific cells get targeted styling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Profit Q4 (row 1, Q4 column): </a:t>
            </a:r>
            <a:r>
              <a:rPr b="1" sz="1000">
                <a:solidFill>
                  <a:srgbClr val="0066CC"/>
                </a:solidFill>
                <a:latin typeface="Arial"/>
              </a:rPr>
              <a:t>bold blue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Growth Rate Q1 (row 2, Q1 column):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Precise cell-level control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6900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precise cell-level highlighting.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