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Welcome to the </a:t>
            </a:r>
            <a:r>
              <a:rPr b="1" sz="1000">
                <a:latin typeface="Arial"/>
              </a:rPr>
              <a:t>comprehensive demonstration</a:t>
            </a:r>
            <a:r>
              <a:rPr sz="1000">
                <a:latin typeface="Arial"/>
              </a:rPr>
              <a:t> of the </a:t>
            </a:r>
            <a:r>
              <a:rPr i="1" sz="1000">
                <a:latin typeface="Arial"/>
              </a:rPr>
              <a:t>Slide Generator</a:t>
            </a:r>
            <a:r>
              <a:rPr sz="1000"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001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latin typeface="Arial"/>
              </a:rPr>
              <a:t> including </a:t>
            </a:r>
            <a:r>
              <a:rPr sz="1000">
                <a:solidFill>
                  <a:srgbClr val="DCDCDC"/>
                </a:solidFill>
                <a:latin typeface="Courier New"/>
              </a:rPr>
              <a:t>inline styling</a:t>
            </a:r>
            <a:r>
              <a:rPr sz="1000"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57300"/>
            <a:ext cx="24098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1257300"/>
          <a:ext cx="2400670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110"/>
                <a:gridCol w="437033"/>
                <a:gridCol w="110452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86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95650"/>
            <a:ext cx="8943975" cy="6667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Content completeness</a:t>
            </a:r>
            <a:r>
              <a:rPr sz="1000">
                <a:latin typeface="Arial"/>
              </a:rPr>
              <a:t>: All markdown elements preserved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No overlaps</a:t>
            </a:r>
            <a:r>
              <a:rPr sz="1000">
                <a:latin typeface="Arial"/>
              </a:rPr>
              <a:t>: Shapes positioned without collision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Boundary compliance</a:t>
            </a:r>
            <a:r>
              <a:rPr sz="1000">
                <a:latin typeface="Arial"/>
              </a:rPr>
              <a:t>: Content within slide limits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Format consistency</a:t>
            </a:r>
            <a:r>
              <a:rPr sz="1000">
                <a:latin typeface="Arial"/>
              </a:rPr>
              <a:t>: Styling applied correctly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 adherence</a:t>
            </a:r>
            <a:r>
              <a:rPr sz="1000"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573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Columns distributed equally regardless of content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619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Before</a:t>
            </a:r>
            <a:r>
              <a:rPr sz="1000">
                <a:latin typeface="Arial"/>
              </a:rPr>
              <a:t>: </a:t>
            </a:r>
            <a:r>
              <a:rPr sz="1000">
                <a:solidFill>
                  <a:srgbClr val="DCDCDC"/>
                </a:solidFill>
                <a:latin typeface="Courier New"/>
              </a:rPr>
              <a:t>Age</a:t>
            </a:r>
            <a:r>
              <a:rPr sz="1000">
                <a:latin typeface="Arial"/>
              </a:rPr>
              <a:t> column wrapping to </a:t>
            </a:r>
            <a:r>
              <a:rPr sz="1000">
                <a:solidFill>
                  <a:srgbClr val="DCDCDC"/>
                </a:solidFill>
                <a:latin typeface="Courier New"/>
              </a:rPr>
              <a:t>Ag\ne</a:t>
            </a:r>
            <a:r>
              <a:rPr sz="1000">
                <a:latin typeface="Arial"/>
              </a:rPr>
              <a:t> due to equal distribution
</a:t>
            </a:r>
            <a:r>
              <a:rPr b="1" sz="1000">
                <a:latin typeface="Arial"/>
              </a:rPr>
              <a:t>After</a:t>
            </a:r>
            <a:r>
              <a:rPr sz="1000"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859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95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Black borders invisible on dark background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6574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Dark Theme</a:t>
            </a:r>
            <a:r>
              <a:rPr sz="1000">
                <a:latin typeface="Arial"/>
              </a:rPr>
              <a:t>: Light gray borders (</a:t>
            </a:r>
            <a:r>
              <a:rPr sz="1000">
                <a:solidFill>
                  <a:srgbClr val="DCDCDC"/>
                </a:solidFill>
                <a:latin typeface="Courier New"/>
              </a:rPr>
              <a:t>#e0e0e0</a:t>
            </a:r>
            <a:r>
              <a:rPr sz="1000">
                <a:latin typeface="Arial"/>
              </a:rPr>
              <a:t>) for visibility
</a:t>
            </a:r>
            <a:r>
              <a:rPr b="1" sz="1000">
                <a:latin typeface="Arial"/>
              </a:rPr>
              <a:t>Default Theme</a:t>
            </a:r>
            <a:r>
              <a:rPr sz="1000">
                <a:latin typeface="Arial"/>
              </a:rPr>
              <a:t>: Black borders (</a:t>
            </a:r>
            <a:r>
              <a:rPr sz="1000">
                <a:solidFill>
                  <a:srgbClr val="DCDCDC"/>
                </a:solidFill>
                <a:latin typeface="Courier New"/>
              </a:rPr>
              <a:t>#000</a:t>
            </a:r>
            <a:r>
              <a:rPr sz="1000"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57300"/>
            <a:ext cx="2647949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1257300"/>
          <a:ext cx="2638796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6138"/>
                <a:gridCol w="922511"/>
                <a:gridCol w="94014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86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95650"/>
            <a:ext cx="8943975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99.8% formatting accuracy</a:t>
            </a:r>
            <a:r>
              <a:rPr sz="1000">
                <a:latin typeface="Arial"/>
              </a:rPr>
              <a:t> across all content types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Zero overlaps</a:t>
            </a:r>
            <a:r>
              <a:rPr sz="1000">
                <a:latin typeface="Arial"/>
              </a:rPr>
              <a:t> in generated presentations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100% boundary compliance</a:t>
            </a:r>
            <a:r>
              <a:rPr sz="1000">
                <a:latin typeface="Arial"/>
              </a:rPr>
              <a:t> - no content overflow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Perfect theme consistency</a:t>
            </a:r>
            <a:r>
              <a:rPr sz="1000"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57300"/>
            <a:ext cx="8943975" cy="800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Complete inline styling</a:t>
            </a:r>
            <a:r>
              <a:rPr sz="1000">
                <a:latin typeface="Arial"/>
              </a:rPr>
              <a:t> - bold, italic, code, highlights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table rendering</a:t>
            </a:r>
            <a:r>
              <a:rPr sz="1000">
                <a:latin typeface="Arial"/>
              </a:rPr>
              <a:t> - HTML auto-width with theme-aware borders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Professional code blocks</a:t>
            </a:r>
            <a:r>
              <a:rPr sz="1000">
                <a:latin typeface="Arial"/>
              </a:rPr>
              <a:t> - syntax highlighting and proper formatting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Intelligent pagination</a:t>
            </a:r>
            <a:r>
              <a:rPr sz="1000">
                <a:latin typeface="Arial"/>
              </a:rPr>
              <a:t> - browser-based measurement and positioning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 support</a:t>
            </a:r>
            <a:r>
              <a:rPr sz="1000">
                <a:latin typeface="Arial"/>
              </a:rPr>
              <a:t> - default and dark themes with full consistency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Quality assurance</a:t>
            </a:r>
            <a:r>
              <a:rPr sz="1000"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0574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466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This slide generator is </a:t>
            </a:r>
            <a:r>
              <a:rPr b="1" sz="1000">
                <a:latin typeface="Arial"/>
              </a:rPr>
              <a:t>production-ready</a:t>
            </a:r>
            <a:r>
              <a:rPr sz="1000"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28925"/>
            <a:ext cx="8943975" cy="6667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🚀 </a:t>
            </a:r>
            <a:r>
              <a:rPr b="1" sz="1000">
                <a:latin typeface="Arial"/>
              </a:rPr>
              <a:t>High performance</a:t>
            </a:r>
            <a:r>
              <a:rPr sz="1000">
                <a:latin typeface="Arial"/>
              </a:rPr>
              <a:t> browser-based rendering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🎯 </a:t>
            </a:r>
            <a:r>
              <a:rPr b="1" sz="1000">
                <a:latin typeface="Arial"/>
              </a:rPr>
              <a:t>Pixel-perfect accuracy</a:t>
            </a:r>
            <a:r>
              <a:rPr sz="1000">
                <a:latin typeface="Arial"/>
              </a:rPr>
              <a:t> in layout and positioning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🎨 </a:t>
            </a:r>
            <a:r>
              <a:rPr b="1" sz="1000">
                <a:latin typeface="Arial"/>
              </a:rPr>
              <a:t>Professional themes</a:t>
            </a:r>
            <a:r>
              <a:rPr sz="1000">
                <a:latin typeface="Arial"/>
              </a:rPr>
              <a:t> with consistent styling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🔧 </a:t>
            </a:r>
            <a:r>
              <a:rPr b="1" sz="1000">
                <a:latin typeface="Arial"/>
              </a:rPr>
              <a:t>Robust architecture</a:t>
            </a:r>
            <a:r>
              <a:rPr sz="1000">
                <a:latin typeface="Arial"/>
              </a:rPr>
              <a:t> with comprehensive error handling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Extensive testing</a:t>
            </a:r>
            <a:r>
              <a:rPr sz="1000"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590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Thank you</a:t>
            </a:r>
            <a:r>
              <a:rPr sz="1000"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573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657350"/>
            <a:ext cx="8943975" cy="132397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DCDCDC"/>
                </a:solidFill>
              </a:defRPr>
            </a:pPr>
            <a:r>
              <a:rPr sz="800">
                <a:latin typeface="Courier New"/>
              </a:rPr>
              <a:t>code class="language-python"&gt;from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124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533774"/>
            <a:ext cx="8943975" cy="5810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Themes</a:t>
            </a:r>
            <a:r>
              <a:rPr sz="1000">
                <a:latin typeface="Arial"/>
              </a:rPr>
              <a:t>: </a:t>
            </a:r>
            <a:r>
              <a:rPr sz="1000">
                <a:solidFill>
                  <a:srgbClr val="DCDCDC"/>
                </a:solidFill>
                <a:latin typeface="Courier New"/>
              </a:rPr>
              <a:t>"default"</a:t>
            </a:r>
            <a:r>
              <a:rPr sz="1000">
                <a:latin typeface="Arial"/>
              </a:rPr>
              <a:t>, </a:t>
            </a:r>
            <a:r>
              <a:rPr sz="1000">
                <a:solidFill>
                  <a:srgbClr val="DCDCDC"/>
                </a:solidFill>
                <a:latin typeface="Courier New"/>
              </a:rPr>
              <a:t>"dark"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Debug mode</a:t>
            </a:r>
            <a:r>
              <a:rPr sz="1000">
                <a:latin typeface="Arial"/>
              </a:rPr>
              <a:t>: Detailed processing information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Output formats</a:t>
            </a:r>
            <a:r>
              <a:rPr sz="1000">
                <a:latin typeface="Arial"/>
              </a:rPr>
              <a:t>: PowerPoint (.pptx) with full compatibility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Custom styling</a:t>
            </a:r>
            <a:r>
              <a:rPr sz="1000"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42195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End of demonstration</a:t>
            </a:r>
            <a:r>
              <a:rPr sz="1000"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Bar chart (80% width):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80999"/>
            <a:ext cx="7029450" cy="52673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Pie chart (60% height):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47699"/>
            <a:ext cx="2867025" cy="2867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025" y="3552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Two-column slide: table on left, text on 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225" y="4010024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📋 Project Status Table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6225" y="647699"/>
            <a:ext cx="4067174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6225" y="647699"/>
          <a:ext cx="4057648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6927"/>
                <a:gridCol w="1033908"/>
                <a:gridCol w="129681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00600" y="380999"/>
            <a:ext cx="4343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✍️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771525"/>
            <a:ext cx="4343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Figures Demo (Columns)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Bold text</a:t>
            </a:r>
            <a:r>
              <a:rPr sz="1000">
                <a:latin typeface="Arial"/>
              </a:rPr>
              <a:t> using double asterisks or </a:t>
            </a:r>
            <a:r>
              <a:rPr b="1" sz="1000">
                <a:latin typeface="Arial"/>
              </a:rPr>
              <a:t>double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609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i="1" sz="1000">
                <a:latin typeface="Arial"/>
              </a:rPr>
              <a:t>Italic text</a:t>
            </a:r>
            <a:r>
              <a:rPr sz="1000">
                <a:latin typeface="Arial"/>
              </a:rPr>
              <a:t> using single asterisks or </a:t>
            </a:r>
            <a:r>
              <a:rPr i="1" sz="1000">
                <a:latin typeface="Arial"/>
              </a:rPr>
              <a:t>single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9716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solidFill>
                  <a:srgbClr val="DCDCDC"/>
                </a:solidFill>
                <a:latin typeface="Courier New"/>
              </a:rPr>
              <a:t>Inline code</a:t>
            </a:r>
            <a:r>
              <a:rPr sz="1000">
                <a:latin typeface="Arial"/>
              </a:rPr>
              <a:t> using backticks for technical terms like </a:t>
            </a:r>
            <a:r>
              <a:rPr sz="1000">
                <a:solidFill>
                  <a:srgbClr val="DCDCDC"/>
                </a:solidFill>
                <a:latin typeface="Courier New"/>
              </a:rPr>
              <a:t>SlideGenerator.generate()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3431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7050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u="sng" sz="1000">
                <a:latin typeface="Arial"/>
              </a:rPr>
              <a:t>Underlined text</a:t>
            </a:r>
            <a:r>
              <a:rPr sz="1000">
                <a:latin typeface="Arial"/>
              </a:rPr>
              <a:t> using double plus signs for </a:t>
            </a:r>
            <a:r>
              <a:rPr u="sng" sz="1000">
                <a:latin typeface="Arial"/>
              </a:rPr>
              <a:t>emphasis or citations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971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Advanced Combinations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3381375"/>
            <a:ext cx="8943975" cy="7143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Bold with </a:t>
            </a:r>
            <a:r>
              <a:rPr b="1" i="1" sz="1000">
                <a:latin typeface="Arial"/>
              </a:rPr>
              <a:t>italic inside</a:t>
            </a:r>
            <a:r>
              <a:rPr b="1" sz="1000">
                <a:latin typeface="Arial"/>
              </a:rPr>
              <a:t> for emphasis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Italic with </a:t>
            </a:r>
            <a:r>
              <a:rPr i="1" b="1" sz="1000">
                <a:latin typeface="Arial"/>
              </a:rPr>
              <a:t>bold inside</a:t>
            </a:r>
            <a:r>
              <a:rPr i="1" sz="1000">
                <a:latin typeface="Arial"/>
              </a:rPr>
              <a:t> for variety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Underlined with </a:t>
            </a:r>
            <a:r>
              <a:rPr b="1" sz="1000">
                <a:latin typeface="Arial"/>
              </a:rPr>
              <a:t>bold inside</a:t>
            </a:r>
            <a:r>
              <a:rPr sz="1000">
                <a:latin typeface="Arial"/>
              </a:rPr>
              <a:t> for citations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solidFill>
                  <a:srgbClr val="DCDCDC"/>
                </a:solidFill>
                <a:latin typeface="Courier New"/>
              </a:rPr>
              <a:t>Code with formatting</a:t>
            </a:r>
            <a:r>
              <a:rPr sz="1000">
                <a:latin typeface="Arial"/>
              </a:rPr>
              <a:t> (note: formatting preserved where possible)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40957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Real-World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4514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</a:t>
            </a:r>
            <a:r>
              <a:rPr sz="1000">
                <a:solidFill>
                  <a:srgbClr val="DCDCDC"/>
                </a:solidFill>
                <a:latin typeface="Courier New"/>
              </a:rPr>
              <a:t>SlideGenerator</a:t>
            </a:r>
            <a:r>
              <a:rPr sz="1000">
                <a:latin typeface="Arial"/>
              </a:rPr>
              <a:t> class provides a </a:t>
            </a:r>
            <a:r>
              <a:rPr b="1" sz="1000">
                <a:latin typeface="Arial"/>
              </a:rPr>
              <a:t>powerful API</a:t>
            </a:r>
            <a:r>
              <a:rPr sz="1000">
                <a:latin typeface="Arial"/>
              </a:rPr>
              <a:t> for converting </a:t>
            </a:r>
            <a:r>
              <a:rPr i="1" sz="1000">
                <a:latin typeface="Arial"/>
              </a:rPr>
              <a:t>markdown</a:t>
            </a:r>
            <a:r>
              <a:rPr sz="1000"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latin typeface="Arial"/>
              </a:rPr>
              <a:t> with </a:t>
            </a:r>
            <a:r>
              <a:rPr u="sng" sz="1000">
                <a:latin typeface="Arial"/>
              </a:rPr>
              <a:t>full formatting support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4876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Call </a:t>
            </a:r>
            <a:r>
              <a:rPr sz="1000">
                <a:solidFill>
                  <a:srgbClr val="DCDCDC"/>
                </a:solidFill>
                <a:latin typeface="Courier New"/>
              </a:rPr>
              <a:t>generator.generate(markdown, "output.pptx")</a:t>
            </a:r>
            <a:r>
              <a:rPr sz="1000">
                <a:latin typeface="Arial"/>
              </a:rPr>
              <a:t> where </a:t>
            </a:r>
            <a:r>
              <a:rPr b="1" sz="1000">
                <a:latin typeface="Arial"/>
              </a:rPr>
              <a:t>markdown</a:t>
            </a:r>
            <a:r>
              <a:rPr sz="1000"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latin typeface="Arial"/>
              </a:rPr>
              <a:t> is the </a:t>
            </a:r>
            <a:r>
              <a:rPr u="sng" sz="1000">
                <a:latin typeface="Arial"/>
              </a:rPr>
              <a:t>final result</a:t>
            </a:r>
            <a:r>
              <a:rPr sz="100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380999"/>
            <a:ext cx="7029450" cy="5267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62874" y="476249"/>
            <a:ext cx="1381124" cy="800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838200"/>
            <a:ext cx="2867025" cy="2867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838200"/>
            <a:ext cx="4067174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838200"/>
          <a:ext cx="405764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8856"/>
                <a:gridCol w="117879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5153024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1247775"/>
          <a:ext cx="5146995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029"/>
                <a:gridCol w="780231"/>
                <a:gridCol w="1464543"/>
                <a:gridCol w="1639192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765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86125"/>
            <a:ext cx="1771650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3286125"/>
          <a:ext cx="1770233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406"/>
                <a:gridCol w="341932"/>
                <a:gridCol w="479821"/>
                <a:gridCol w="527074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619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981574"/>
            <a:ext cx="8943975" cy="4000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HTML auto-width</a:t>
            </a:r>
            <a:r>
              <a:rPr sz="1000">
                <a:latin typeface="Arial"/>
              </a:rPr>
              <a:t>: Columns sized by content, not equal distribution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Theme-aware borders</a:t>
            </a:r>
            <a:r>
              <a:rPr sz="1000">
                <a:latin typeface="Arial"/>
              </a:rPr>
              <a:t>: Dark theme uses light borders, default uses dark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Native PowerPoint tables</a:t>
            </a:r>
            <a:r>
              <a:rPr sz="1000"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8943975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background</a:t>
            </a:r>
            <a:r>
              <a:rPr sz="1000">
                <a:latin typeface="Arial"/>
              </a:rPr>
              <a:t> with dark text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Black borders</a:t>
            </a:r>
            <a:r>
              <a:rPr sz="1000">
                <a:latin typeface="Arial"/>
              </a:rPr>
              <a:t> on tables for clear definition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color scheme</a:t>
            </a:r>
            <a:r>
              <a:rPr sz="1000">
                <a:latin typeface="Arial"/>
              </a:rPr>
              <a:t> suitable for business presentations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High contrast</a:t>
            </a:r>
            <a:r>
              <a:rPr sz="1000"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81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90749"/>
            <a:ext cx="8943975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Dark background</a:t>
            </a:r>
            <a:r>
              <a:rPr sz="1000">
                <a:latin typeface="Arial"/>
              </a:rPr>
              <a:t> (#1a1a1a) for modern appearance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gray borders</a:t>
            </a:r>
            <a:r>
              <a:rPr sz="1000">
                <a:latin typeface="Arial"/>
              </a:rPr>
              <a:t> (#e0e0e0) for visibility on dark background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White text</a:t>
            </a:r>
            <a:r>
              <a:rPr sz="1000">
                <a:latin typeface="Arial"/>
              </a:rPr>
              <a:t> for optimal contrast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Contemporary design</a:t>
            </a:r>
            <a:r>
              <a:rPr sz="1000"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8943975" cy="132397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DCDCDC"/>
                </a:solidFill>
              </a:defRPr>
            </a:pPr>
            <a:r>
              <a:rPr sz="800">
                <a:latin typeface="Courier New"/>
              </a:rPr>
              <a:t>code class="language-python"&gt;def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7241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133724"/>
            <a:ext cx="8943975" cy="132397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DCDCDC"/>
                </a:solidFill>
              </a:defRPr>
            </a:pPr>
            <a:r>
              <a:rPr sz="800">
                <a:latin typeface="Courier New"/>
              </a:rPr>
              <a:t>code class="language-javascript"&gt;async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6005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1619250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DCDCDC"/>
                </a:solidFill>
              </a:defRPr>
            </a:pPr>
            <a:r>
              <a:rPr sz="800">
                <a:latin typeface="Courier New"/>
              </a:rPr>
              <a:t>code class="language-sql"&gt;--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57300"/>
            <a:ext cx="8943975" cy="84772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Primary feature</a:t>
            </a:r>
            <a:r>
              <a:rPr sz="1000">
                <a:latin typeface="Arial"/>
              </a:rPr>
              <a:t>: Full markdown support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Secondary feature</a:t>
            </a:r>
            <a:r>
              <a:rPr sz="1000">
                <a:latin typeface="Arial"/>
              </a:rPr>
              <a:t>: Inline styling within lists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Nested items</a:t>
            </a:r>
            <a:r>
              <a:rPr sz="1000">
                <a:latin typeface="Arial"/>
              </a:rPr>
              <a:t> with proper indentation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solidFill>
                  <a:srgbClr val="DCDCDC"/>
                </a:solidFill>
                <a:latin typeface="Courier New"/>
              </a:rPr>
              <a:t>Code elements</a:t>
            </a:r>
            <a:r>
              <a:rPr sz="1000">
                <a:latin typeface="Arial"/>
              </a:rPr>
              <a:t> in list items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latin typeface="Arial"/>
              </a:rPr>
              <a:t> for emphasis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Tertiary feature</a:t>
            </a:r>
            <a:r>
              <a:rPr sz="1000"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105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514600"/>
            <a:ext cx="8943975" cy="17049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Setup Phase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Install dependencies with </a:t>
            </a:r>
            <a:r>
              <a:rPr sz="1000">
                <a:solidFill>
                  <a:srgbClr val="DCDCDC"/>
                </a:solidFill>
                <a:latin typeface="Courier New"/>
              </a:rPr>
              <a:t>pip install -r requirements.txt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Configure environment variables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Initialize database schema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Development Phase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Add comprehensive </a:t>
            </a:r>
            <a:r>
              <a:rPr i="1" sz="1000">
                <a:latin typeface="Arial"/>
              </a:rPr>
              <a:t>unit tests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Document </a:t>
            </a:r>
            <a:r>
              <a:rPr b="1" sz="1000">
                <a:latin typeface="Arial"/>
              </a:rPr>
              <a:t>public APIs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Deployment Phase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Run </a:t>
            </a:r>
            <a:r>
              <a:rPr sz="1000">
                <a:solidFill>
                  <a:srgbClr val="DCDCDC"/>
                </a:solidFill>
                <a:latin typeface="Courier New"/>
              </a:rPr>
              <a:t>pytest</a:t>
            </a:r>
            <a:r>
              <a:rPr sz="1000">
                <a:latin typeface="Arial"/>
              </a:rPr>
              <a:t> for quality assurance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Monitor </a:t>
            </a:r>
            <a:r>
              <a:rPr i="1" sz="1000"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57300"/>
            <a:ext cx="4486275" cy="19335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1257300"/>
          <a:ext cx="4482106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506"/>
                <a:gridCol w="1485676"/>
                <a:gridCol w="2066924"/>
              </a:tblGrid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666"/>
                      </a:solidFill>
                      <a:prstDash val="solid"/>
                    </a:lnL>
                    <a:lnR w="12700">
                      <a:solidFill>
                        <a:srgbClr val="666"/>
                      </a:solidFill>
                      <a:prstDash val="solid"/>
                    </a:lnR>
                    <a:lnT w="12700">
                      <a:solidFill>
                        <a:srgbClr val="666"/>
                      </a:solidFill>
                      <a:prstDash val="solid"/>
                    </a:lnT>
                    <a:lnB w="12700">
                      <a:solidFill>
                        <a:srgbClr val="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33337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743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4105274"/>
            <a:ext cx="8943975" cy="6667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Markdown Input</a:t>
            </a:r>
            <a:r>
              <a:rPr sz="1000">
                <a:latin typeface="Arial"/>
              </a:rPr>
              <a:t> → Parse with markdown-it-py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HTML Generation</a:t>
            </a:r>
            <a:r>
              <a:rPr sz="1000">
                <a:latin typeface="Arial"/>
              </a:rPr>
              <a:t> → Add inline styling support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Browser Layout</a:t>
            </a:r>
            <a:r>
              <a:rPr sz="1000">
                <a:latin typeface="Arial"/>
              </a:rPr>
              <a:t> → Measure with Puppeteer engine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4. </a:t>
            </a:r>
            <a:r>
              <a:rPr b="1" sz="1000">
                <a:latin typeface="Arial"/>
              </a:rPr>
              <a:t>Block Positioning</a:t>
            </a:r>
            <a:r>
              <a:rPr sz="1000">
                <a:latin typeface="Arial"/>
              </a:rPr>
              <a:t> → Calculate precise coordinates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5. </a:t>
            </a:r>
            <a:r>
              <a:rPr b="1" sz="1000">
                <a:latin typeface="Arial"/>
              </a:rPr>
              <a:t>PowerPoint Output</a:t>
            </a:r>
            <a:r>
              <a:rPr sz="1000"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573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system uses </a:t>
            </a:r>
            <a:r>
              <a:rPr b="1" sz="1000">
                <a:latin typeface="Arial"/>
              </a:rPr>
              <a:t>browser-based measurement</a:t>
            </a:r>
            <a:r>
              <a:rPr sz="1000"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619250"/>
            <a:ext cx="8943975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Boundary detection</a:t>
            </a:r>
            <a:r>
              <a:rPr sz="1000">
                <a:latin typeface="Arial"/>
              </a:rPr>
              <a:t>: Content exceeding slide limits automatically flows to next slide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Relative positioning</a:t>
            </a:r>
            <a:r>
              <a:rPr sz="1000">
                <a:latin typeface="Arial"/>
              </a:rPr>
              <a:t>: Accounts for CSS margins and spacing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Overflow prevention</a:t>
            </a:r>
            <a:r>
              <a:rPr sz="1000">
                <a:latin typeface="Arial"/>
              </a:rPr>
              <a:t>: No content extends beyond slide boundaries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breaks</a:t>
            </a:r>
            <a:r>
              <a:rPr sz="1000"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52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562224"/>
            <a:ext cx="8943975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Pixel-perfect positioning</a:t>
            </a:r>
            <a:r>
              <a:rPr sz="1000">
                <a:latin typeface="Arial"/>
              </a:rPr>
              <a:t> using browser layout engine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Consistent spacing</a:t>
            </a:r>
            <a:r>
              <a:rPr sz="1000">
                <a:latin typeface="Arial"/>
              </a:rPr>
              <a:t> matching CSS specifications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typography</a:t>
            </a:r>
            <a:r>
              <a:rPr sz="1000">
                <a:latin typeface="Arial"/>
              </a:rPr>
              <a:t> with proper font rendering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Responsive design</a:t>
            </a:r>
            <a:r>
              <a:rPr sz="1000"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