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3809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50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latin typeface="Arial"/>
              </a:rPr>
              <a:t>🚀 Slide Generator - Complete Feature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8382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>
                <a:latin typeface="Arial"/>
              </a:rPr>
              <a:t>Welcome to the </a:t>
            </a:r>
            <a:r>
              <a:rPr b="1" sz="1000">
                <a:latin typeface="Arial"/>
              </a:rPr>
              <a:t>comprehensive demonstration</a:t>
            </a:r>
            <a:r>
              <a:rPr sz="1000">
                <a:latin typeface="Arial"/>
              </a:rPr>
              <a:t> of the </a:t>
            </a:r>
            <a:r>
              <a:rPr i="1" sz="1000">
                <a:latin typeface="Arial"/>
              </a:rPr>
              <a:t>Slide Generator</a:t>
            </a:r>
            <a:r>
              <a:rPr sz="1000">
                <a:latin typeface="Arial"/>
              </a:rPr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12001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>
                <a:latin typeface="Arial"/>
              </a:rPr>
              <a:t>This presentation showcases </a:t>
            </a:r>
            <a:r>
              <a:rPr b="1" sz="1000">
                <a:solidFill>
                  <a:srgbClr val="FF8C00"/>
                </a:solidFill>
                <a:latin typeface="Arial"/>
              </a:rPr>
              <a:t>all implemented features</a:t>
            </a:r>
            <a:r>
              <a:rPr sz="1000">
                <a:latin typeface="Arial"/>
              </a:rPr>
              <a:t> including </a:t>
            </a:r>
            <a:r>
              <a:rPr sz="1000">
                <a:solidFill>
                  <a:srgbClr val="333333"/>
                </a:solidFill>
                <a:latin typeface="Courier New"/>
              </a:rPr>
              <a:t>inline styling</a:t>
            </a:r>
            <a:r>
              <a:rPr sz="1000">
                <a:latin typeface="Arial"/>
              </a:rPr>
              <a:t>, tables, themes, and more.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3809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50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latin typeface="Arial"/>
              </a:rPr>
              <a:t>🎯 Quality Assurance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8382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Test Coverage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1247775"/>
            <a:ext cx="2409825" cy="1485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1247775"/>
          <a:ext cx="2400670" cy="1428750"/>
        </p:xfrm>
        <a:graphic>
          <a:graphicData uri="http://schemas.openxmlformats.org/drawingml/2006/table">
            <a:tbl>
              <a:tblPr>
                <a:tblBorders>
                  <a:lnL w="3175">
                    <a:solidFill>
                      <a:srgbClr val="333"/>
                    </a:solidFill>
                  </a:lnL>
                  <a:lnR w="3175">
                    <a:solidFill>
                      <a:srgbClr val="333"/>
                    </a:solidFill>
                  </a:lnR>
                  <a:lnT w="3175">
                    <a:solidFill>
                      <a:srgbClr val="333"/>
                    </a:solidFill>
                  </a:lnT>
                  <a:lnB w="3175">
                    <a:solidFill>
                      <a:srgbClr val="333"/>
                    </a:solidFill>
                  </a:lnB>
                  <a:lnInsideH w="3175">
                    <a:solidFill>
                      <a:srgbClr val="333"/>
                    </a:solidFill>
                  </a:lnInsideH>
                  <a:lnInsideV w="3175">
                    <a:solidFill>
                      <a:srgbClr val="333"/>
                    </a:solidFill>
                  </a:lnInsideV>
                </a:tblBorders>
              </a:tblPr>
              <a:tblGrid>
                <a:gridCol w="859110"/>
                <a:gridCol w="437033"/>
                <a:gridCol w="1104527"/>
              </a:tblGrid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Test Category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Count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Coverage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Unit Tests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51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Core functionality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Integration Tests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End-to-end workflows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Visual Tests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Appearance validation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Boundary Tests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Edge case handling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8765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Validation Features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286125"/>
            <a:ext cx="8943975" cy="6667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Content completeness</a:t>
            </a:r>
            <a:r>
              <a:rPr sz="1000">
                <a:latin typeface="Arial"/>
              </a:rPr>
              <a:t>: All markdown elements preserved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No overlaps</a:t>
            </a:r>
            <a:r>
              <a:rPr sz="1000">
                <a:latin typeface="Arial"/>
              </a:rPr>
              <a:t>: Shapes positioned without collision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Boundary compliance</a:t>
            </a:r>
            <a:r>
              <a:rPr sz="1000">
                <a:latin typeface="Arial"/>
              </a:rPr>
              <a:t>: Content within slide limits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Format consistency</a:t>
            </a:r>
            <a:r>
              <a:rPr sz="1000">
                <a:latin typeface="Arial"/>
              </a:rPr>
              <a:t>: Styling applied correctly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Theme adherence</a:t>
            </a:r>
            <a:r>
              <a:rPr sz="1000">
                <a:latin typeface="Arial"/>
              </a:rPr>
              <a:t>: Colors and fonts match specifications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3809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50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latin typeface="Arial"/>
              </a:rPr>
              <a:t>🌟 Recent Improvements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8382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Table Column Width Fix 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12477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b="1" sz="1000">
                <a:latin typeface="Arial"/>
              </a:rPr>
              <a:t>Problem</a:t>
            </a:r>
            <a:r>
              <a:rPr sz="1000">
                <a:latin typeface="Arial"/>
              </a:rPr>
              <a:t>: Columns distributed equally regardless of content
</a:t>
            </a:r>
            <a:r>
              <a:rPr b="1" sz="1000">
                <a:latin typeface="Arial"/>
              </a:rPr>
              <a:t>Solution</a:t>
            </a:r>
            <a:r>
              <a:rPr sz="1000">
                <a:latin typeface="Arial"/>
              </a:rPr>
              <a:t>: HTML auto-width calculation with proper PowerPoint integration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6097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b="1" sz="1000">
                <a:latin typeface="Arial"/>
              </a:rPr>
              <a:t>Before</a:t>
            </a:r>
            <a:r>
              <a:rPr sz="1000">
                <a:latin typeface="Arial"/>
              </a:rPr>
              <a:t>: </a:t>
            </a:r>
            <a:r>
              <a:rPr sz="1000">
                <a:solidFill>
                  <a:srgbClr val="333333"/>
                </a:solidFill>
                <a:latin typeface="Courier New"/>
              </a:rPr>
              <a:t>Age</a:t>
            </a:r>
            <a:r>
              <a:rPr sz="1000">
                <a:latin typeface="Arial"/>
              </a:rPr>
              <a:t> column wrapping to </a:t>
            </a:r>
            <a:r>
              <a:rPr sz="1000">
                <a:solidFill>
                  <a:srgbClr val="333333"/>
                </a:solidFill>
                <a:latin typeface="Courier New"/>
              </a:rPr>
              <a:t>Ag\ne</a:t>
            </a:r>
            <a:r>
              <a:rPr sz="1000">
                <a:latin typeface="Arial"/>
              </a:rPr>
              <a:t> due to equal distribution
</a:t>
            </a:r>
            <a:r>
              <a:rPr b="1" sz="1000">
                <a:latin typeface="Arial"/>
              </a:rPr>
              <a:t>After</a:t>
            </a:r>
            <a:r>
              <a:rPr sz="1000">
                <a:latin typeface="Arial"/>
              </a:rPr>
              <a:t>: Smart width allocation based on content (60px, 47px, 51px)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8859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Dark Theme Border Fix 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2955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b="1" sz="1000">
                <a:latin typeface="Arial"/>
              </a:rPr>
              <a:t>Problem</a:t>
            </a:r>
            <a:r>
              <a:rPr sz="1000">
                <a:latin typeface="Arial"/>
              </a:rPr>
              <a:t>: Black borders invisible on dark background
</a:t>
            </a:r>
            <a:r>
              <a:rPr b="1" sz="1000">
                <a:latin typeface="Arial"/>
              </a:rPr>
              <a:t>Solution</a:t>
            </a:r>
            <a:r>
              <a:rPr sz="1000">
                <a:latin typeface="Arial"/>
              </a:rPr>
              <a:t>: Theme-aware border colors with XML manipulation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26574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b="1" sz="1000">
                <a:latin typeface="Arial"/>
              </a:rPr>
              <a:t>Dark Theme</a:t>
            </a:r>
            <a:r>
              <a:rPr sz="1000">
                <a:latin typeface="Arial"/>
              </a:rPr>
              <a:t>: Light gray borders (</a:t>
            </a:r>
            <a:r>
              <a:rPr sz="1000">
                <a:solidFill>
                  <a:srgbClr val="333333"/>
                </a:solidFill>
                <a:latin typeface="Courier New"/>
              </a:rPr>
              <a:t>#e0e0e0</a:t>
            </a:r>
            <a:r>
              <a:rPr sz="1000">
                <a:latin typeface="Arial"/>
              </a:rPr>
              <a:t>) for visibility
</a:t>
            </a:r>
            <a:r>
              <a:rPr b="1" sz="1000">
                <a:latin typeface="Arial"/>
              </a:rPr>
              <a:t>Default Theme</a:t>
            </a:r>
            <a:r>
              <a:rPr sz="1000">
                <a:latin typeface="Arial"/>
              </a:rPr>
              <a:t>: Black borders (</a:t>
            </a:r>
            <a:r>
              <a:rPr sz="1000">
                <a:solidFill>
                  <a:srgbClr val="333333"/>
                </a:solidFill>
                <a:latin typeface="Courier New"/>
              </a:rPr>
              <a:t>#000</a:t>
            </a:r>
            <a:r>
              <a:rPr sz="1000">
                <a:latin typeface="Arial"/>
              </a:rPr>
              <a:t>) for definition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3809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50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latin typeface="Arial"/>
              </a:rPr>
              <a:t>📈 Performance 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8382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Processing Speed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1247775"/>
            <a:ext cx="2647949" cy="1485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1247775"/>
          <a:ext cx="2638796" cy="1428750"/>
        </p:xfrm>
        <a:graphic>
          <a:graphicData uri="http://schemas.openxmlformats.org/drawingml/2006/table">
            <a:tbl>
              <a:tblPr>
                <a:tblBorders>
                  <a:lnL w="3175">
                    <a:solidFill>
                      <a:srgbClr val="333"/>
                    </a:solidFill>
                  </a:lnL>
                  <a:lnR w="3175">
                    <a:solidFill>
                      <a:srgbClr val="333"/>
                    </a:solidFill>
                  </a:lnR>
                  <a:lnT w="3175">
                    <a:solidFill>
                      <a:srgbClr val="333"/>
                    </a:solidFill>
                  </a:lnT>
                  <a:lnB w="3175">
                    <a:solidFill>
                      <a:srgbClr val="333"/>
                    </a:solidFill>
                  </a:lnB>
                  <a:lnInsideH w="3175">
                    <a:solidFill>
                      <a:srgbClr val="333"/>
                    </a:solidFill>
                  </a:lnInsideH>
                  <a:lnInsideV w="3175">
                    <a:solidFill>
                      <a:srgbClr val="333"/>
                    </a:solidFill>
                  </a:lnInsideV>
                </a:tblBorders>
              </a:tblPr>
              <a:tblGrid>
                <a:gridCol w="776138"/>
                <a:gridCol w="922511"/>
                <a:gridCol w="940147"/>
              </a:tblGrid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Content Type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Processing Time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Slides Generated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Simple Text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~0.5 seconds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1-2 slides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With Tables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~1.2 seconds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2-3 slides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Code Heavy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~0.8 seconds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2-4 slides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Mixed Content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~1.5 seconds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3-5 slides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8765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Quality Metrics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286125"/>
            <a:ext cx="8943975" cy="53339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99.8% formatting accuracy</a:t>
            </a:r>
            <a:r>
              <a:rPr sz="1000">
                <a:latin typeface="Arial"/>
              </a:rPr>
              <a:t> across all content types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Zero overlaps</a:t>
            </a:r>
            <a:r>
              <a:rPr sz="1000">
                <a:latin typeface="Arial"/>
              </a:rPr>
              <a:t> in generated presentations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100% boundary compliance</a:t>
            </a:r>
            <a:r>
              <a:rPr sz="1000">
                <a:latin typeface="Arial"/>
              </a:rPr>
              <a:t> - no content overflow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Perfect theme consistency</a:t>
            </a:r>
            <a:r>
              <a:rPr sz="1000">
                <a:latin typeface="Arial"/>
              </a:rPr>
              <a:t> across all elements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3809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50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latin typeface="Arial"/>
              </a:rPr>
              <a:t>🎉 Summary &amp;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8382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What You've Experienced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1247775"/>
            <a:ext cx="8943975" cy="8001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Complete inline styling</a:t>
            </a:r>
            <a:r>
              <a:rPr sz="1000">
                <a:latin typeface="Arial"/>
              </a:rPr>
              <a:t> - bold, italic, code, highlights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Smart table rendering</a:t>
            </a:r>
            <a:r>
              <a:rPr sz="1000">
                <a:latin typeface="Arial"/>
              </a:rPr>
              <a:t> - HTML auto-width with theme-aware borders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Professional code blocks</a:t>
            </a:r>
            <a:r>
              <a:rPr sz="1000">
                <a:latin typeface="Arial"/>
              </a:rPr>
              <a:t> - syntax highlighting and proper formatting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Intelligent pagination</a:t>
            </a:r>
            <a:r>
              <a:rPr sz="1000">
                <a:latin typeface="Arial"/>
              </a:rPr>
              <a:t> - browser-based measurement and positioning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Theme support</a:t>
            </a:r>
            <a:r>
              <a:rPr sz="1000">
                <a:latin typeface="Arial"/>
              </a:rPr>
              <a:t> - default and dark themes with full consistency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Quality assurance</a:t>
            </a:r>
            <a:r>
              <a:rPr sz="1000">
                <a:latin typeface="Arial"/>
              </a:rPr>
              <a:t> - comprehensive testing and validation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20478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Ready for Production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4574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>
                <a:latin typeface="Arial"/>
              </a:rPr>
              <a:t>This slide generator is </a:t>
            </a:r>
            <a:r>
              <a:rPr b="1" sz="1000">
                <a:latin typeface="Arial"/>
              </a:rPr>
              <a:t>production-ready</a:t>
            </a:r>
            <a:r>
              <a:rPr sz="1000">
                <a:latin typeface="Arial"/>
              </a:rPr>
              <a:t> with: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19399"/>
            <a:ext cx="8943975" cy="6667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🚀 </a:t>
            </a:r>
            <a:r>
              <a:rPr b="1" sz="1000">
                <a:latin typeface="Arial"/>
              </a:rPr>
              <a:t>High performance</a:t>
            </a:r>
            <a:r>
              <a:rPr sz="1000">
                <a:latin typeface="Arial"/>
              </a:rPr>
              <a:t> browser-based rendering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🎯 </a:t>
            </a:r>
            <a:r>
              <a:rPr b="1" sz="1000">
                <a:latin typeface="Arial"/>
              </a:rPr>
              <a:t>Pixel-perfect accuracy</a:t>
            </a:r>
            <a:r>
              <a:rPr sz="1000">
                <a:latin typeface="Arial"/>
              </a:rPr>
              <a:t> in layout and positioning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🎨 </a:t>
            </a:r>
            <a:r>
              <a:rPr b="1" sz="1000">
                <a:latin typeface="Arial"/>
              </a:rPr>
              <a:t>Professional themes</a:t>
            </a:r>
            <a:r>
              <a:rPr sz="1000">
                <a:latin typeface="Arial"/>
              </a:rPr>
              <a:t> with consistent styling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🔧 </a:t>
            </a:r>
            <a:r>
              <a:rPr b="1" sz="1000">
                <a:latin typeface="Arial"/>
              </a:rPr>
              <a:t>Robust architecture</a:t>
            </a:r>
            <a:r>
              <a:rPr sz="1000">
                <a:latin typeface="Arial"/>
              </a:rPr>
              <a:t> with comprehensive error handling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Extensive testing</a:t>
            </a:r>
            <a:r>
              <a:rPr sz="1000">
                <a:latin typeface="Arial"/>
              </a:rPr>
              <a:t> ensuring reliability and quality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5814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b="1" sz="1000">
                <a:latin typeface="Arial"/>
              </a:rPr>
              <a:t>Thank you</a:t>
            </a:r>
            <a:r>
              <a:rPr sz="1000">
                <a:latin typeface="Arial"/>
              </a:rPr>
              <a:t> for exploring the </a:t>
            </a:r>
            <a:r>
              <a:rPr b="1" sz="1000">
                <a:solidFill>
                  <a:srgbClr val="FF8C00"/>
                </a:solidFill>
                <a:latin typeface="Arial"/>
              </a:rPr>
              <a:t>complete feature set</a:t>
            </a:r>
            <a:r>
              <a:rPr sz="1000">
                <a:latin typeface="Arial"/>
              </a:rPr>
              <a:t>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3809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50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latin typeface="Arial"/>
              </a:rPr>
              <a:t>🔗 Technical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8382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API Usage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12477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>
                <a:latin typeface="Arial"/>
              </a:rPr>
              <a:t>Basic usage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647825"/>
            <a:ext cx="8943975" cy="1676400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333333"/>
                </a:solidFill>
              </a:defRPr>
            </a:pPr>
            <a:r>
              <a:rPr sz="800">
                <a:latin typeface="Courier New"/>
              </a:rPr>
              <a:t>code class="language-python"&gt;from slide_generator.generator import SlideGenerator
# Basic usage
generator = SlideGenerator()
generator.generate(markdown_content, "output.pptx")
# With theme support
generator = SlideGenerator(theme="dark")
generator.generate(markdown_content, "dark_presentation.pptx")
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34766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Configuration 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886200"/>
            <a:ext cx="8943975" cy="5810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Themes</a:t>
            </a:r>
            <a:r>
              <a:rPr sz="1000">
                <a:latin typeface="Arial"/>
              </a:rPr>
              <a:t>: </a:t>
            </a:r>
            <a:r>
              <a:rPr sz="1000">
                <a:solidFill>
                  <a:srgbClr val="333333"/>
                </a:solidFill>
                <a:latin typeface="Courier New"/>
              </a:rPr>
              <a:t>"default"</a:t>
            </a:r>
            <a:r>
              <a:rPr sz="1000">
                <a:latin typeface="Arial"/>
              </a:rPr>
              <a:t>, </a:t>
            </a:r>
            <a:r>
              <a:rPr sz="1000">
                <a:solidFill>
                  <a:srgbClr val="333333"/>
                </a:solidFill>
                <a:latin typeface="Courier New"/>
              </a:rPr>
              <a:t>"dark"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Debug mode</a:t>
            </a:r>
            <a:r>
              <a:rPr sz="1000">
                <a:latin typeface="Arial"/>
              </a:rPr>
              <a:t>: Detailed processing information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Output formats</a:t>
            </a:r>
            <a:r>
              <a:rPr sz="1000">
                <a:latin typeface="Arial"/>
              </a:rPr>
              <a:t>: PowerPoint (.pptx) with full compatibility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Custom styling</a:t>
            </a:r>
            <a:r>
              <a:rPr sz="1000">
                <a:latin typeface="Arial"/>
              </a:rPr>
              <a:t>: CSS-based theme configuration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45624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b="1" sz="1000">
                <a:latin typeface="Arial"/>
              </a:rPr>
              <a:t>End of demonstration</a:t>
            </a:r>
            <a:r>
              <a:rPr sz="1000">
                <a:latin typeface="Arial"/>
              </a:rPr>
              <a:t> - </a:t>
            </a:r>
            <a:r>
              <a:rPr b="1" sz="1000">
                <a:solidFill>
                  <a:srgbClr val="FF8C00"/>
                </a:solidFill>
                <a:latin typeface="Arial"/>
              </a:rPr>
              <a:t>All features showcased</a:t>
            </a:r>
            <a:r>
              <a:rPr sz="1000">
                <a:latin typeface="Arial"/>
              </a:rPr>
              <a:t>! 🎊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3809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50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latin typeface="Arial"/>
              </a:rPr>
              <a:t>📈 Figures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8382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>
                <a:latin typeface="Arial"/>
              </a:rPr>
              <a:t>Bar chart (80% width):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380999"/>
            <a:ext cx="7029450" cy="52673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3809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>
                <a:latin typeface="Arial"/>
              </a:rPr>
              <a:t>Pie chart (60% height):</a:t>
            </a:r>
          </a:p>
        </p:txBody>
      </p:sp>
      <p:pic>
        <p:nvPicPr>
          <p:cNvPr id="3" name="Picture 2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647699"/>
            <a:ext cx="2867025" cy="2867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0025" y="35528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50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latin typeface="Arial"/>
              </a:rPr>
              <a:t>Two-column slide: table on left, text on right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6225" y="4010024"/>
            <a:ext cx="88677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900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📋 Project Status Table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6225" y="638175"/>
            <a:ext cx="4067174" cy="1485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76225" y="638175"/>
          <a:ext cx="4057648" cy="1428750"/>
        </p:xfrm>
        <a:graphic>
          <a:graphicData uri="http://schemas.openxmlformats.org/drawingml/2006/table">
            <a:tbl>
              <a:tblPr>
                <a:tblBorders>
                  <a:lnL w="3175">
                    <a:solidFill>
                      <a:srgbClr val="333"/>
                    </a:solidFill>
                  </a:lnL>
                  <a:lnR w="3175">
                    <a:solidFill>
                      <a:srgbClr val="333"/>
                    </a:solidFill>
                  </a:lnR>
                  <a:lnT w="3175">
                    <a:solidFill>
                      <a:srgbClr val="333"/>
                    </a:solidFill>
                  </a:lnT>
                  <a:lnB w="3175">
                    <a:solidFill>
                      <a:srgbClr val="333"/>
                    </a:solidFill>
                  </a:lnB>
                  <a:lnInsideH w="3175">
                    <a:solidFill>
                      <a:srgbClr val="333"/>
                    </a:solidFill>
                  </a:lnInsideH>
                  <a:lnInsideV w="3175">
                    <a:solidFill>
                      <a:srgbClr val="333"/>
                    </a:solidFill>
                  </a:lnInsideV>
                </a:tblBorders>
              </a:tblPr>
              <a:tblGrid>
                <a:gridCol w="1726927"/>
                <a:gridCol w="1033908"/>
                <a:gridCol w="1296813"/>
              </a:tblGrid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800600" y="380999"/>
            <a:ext cx="43434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900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✍️ Notes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761999"/>
            <a:ext cx="43434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3809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50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latin typeface="Arial"/>
              </a:rPr>
              <a:t>📈 Figures Demo (Columns)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3809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50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latin typeface="Arial"/>
              </a:rPr>
              <a:t>✨ Inline Styling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8382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Basic Formatting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12477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b="1" sz="1000">
                <a:latin typeface="Arial"/>
              </a:rPr>
              <a:t>Bold text</a:t>
            </a:r>
            <a:r>
              <a:rPr sz="1000">
                <a:latin typeface="Arial"/>
              </a:rPr>
              <a:t> using double asterisks or </a:t>
            </a:r>
            <a:r>
              <a:rPr b="1" sz="1000">
                <a:latin typeface="Arial"/>
              </a:rPr>
              <a:t>double underscores</a:t>
            </a:r>
            <a:r>
              <a:rPr sz="1000">
                <a:latin typeface="Arial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6097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i="1" sz="1000">
                <a:latin typeface="Arial"/>
              </a:rPr>
              <a:t>Italic text</a:t>
            </a:r>
            <a:r>
              <a:rPr sz="1000">
                <a:latin typeface="Arial"/>
              </a:rPr>
              <a:t> using single asterisks or </a:t>
            </a:r>
            <a:r>
              <a:rPr i="1" sz="1000">
                <a:latin typeface="Arial"/>
              </a:rPr>
              <a:t>single underscores</a:t>
            </a:r>
            <a:r>
              <a:rPr sz="1000">
                <a:latin typeface="Arial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9716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333333"/>
                </a:solidFill>
                <a:latin typeface="Courier New"/>
              </a:rPr>
              <a:t>Inline code</a:t>
            </a:r>
            <a:r>
              <a:rPr sz="1000">
                <a:latin typeface="Arial"/>
              </a:rPr>
              <a:t> using backticks for technical terms like </a:t>
            </a:r>
            <a:r>
              <a:rPr sz="1000">
                <a:solidFill>
                  <a:srgbClr val="333333"/>
                </a:solidFill>
                <a:latin typeface="Courier New"/>
              </a:rPr>
              <a:t>SlideGenerator.generate()</a:t>
            </a:r>
            <a:r>
              <a:rPr sz="1000">
                <a:latin typeface="Arial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3431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b="1" sz="1000">
                <a:solidFill>
                  <a:srgbClr val="FF8C00"/>
                </a:solidFill>
                <a:latin typeface="Arial"/>
              </a:rPr>
              <a:t>Highlighted text</a:t>
            </a:r>
            <a:r>
              <a:rPr sz="1000">
                <a:latin typeface="Arial"/>
              </a:rPr>
              <a:t> using double equals for </a:t>
            </a:r>
            <a:r>
              <a:rPr b="1" sz="1000">
                <a:solidFill>
                  <a:srgbClr val="FF8C00"/>
                </a:solidFill>
                <a:latin typeface="Arial"/>
              </a:rPr>
              <a:t>important information</a:t>
            </a:r>
            <a:r>
              <a:rPr sz="1000">
                <a:latin typeface="Arial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27050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u="sng" sz="1000">
                <a:latin typeface="Arial"/>
              </a:rPr>
              <a:t>Underlined text</a:t>
            </a:r>
            <a:r>
              <a:rPr sz="1000">
                <a:latin typeface="Arial"/>
              </a:rPr>
              <a:t> using double plus signs for </a:t>
            </a:r>
            <a:r>
              <a:rPr u="sng" sz="1000">
                <a:latin typeface="Arial"/>
              </a:rPr>
              <a:t>emphasis or citations</a:t>
            </a:r>
            <a:r>
              <a:rPr sz="1000">
                <a:latin typeface="Arial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25" y="29718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Advanced Combinations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3381375"/>
            <a:ext cx="8943975" cy="7143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Bold with </a:t>
            </a:r>
            <a:r>
              <a:rPr b="1" i="1" sz="1000">
                <a:latin typeface="Arial"/>
              </a:rPr>
              <a:t>italic inside</a:t>
            </a:r>
            <a:r>
              <a:rPr b="1" sz="1000">
                <a:latin typeface="Arial"/>
              </a:rPr>
              <a:t> for emphasis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i="1" sz="1000">
                <a:latin typeface="Arial"/>
              </a:rPr>
              <a:t>Italic with </a:t>
            </a:r>
            <a:r>
              <a:rPr i="1" b="1" sz="1000">
                <a:latin typeface="Arial"/>
              </a:rPr>
              <a:t>bold inside</a:t>
            </a:r>
            <a:r>
              <a:rPr i="1" sz="1000">
                <a:latin typeface="Arial"/>
              </a:rPr>
              <a:t> for variety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solidFill>
                  <a:srgbClr val="FF8C00"/>
                </a:solidFill>
                <a:latin typeface="Arial"/>
              </a:rPr>
              <a:t>Highlighted with </a:t>
            </a:r>
            <a:r>
              <a:rPr b="1" sz="1000">
                <a:solidFill>
                  <a:srgbClr val="FF8C00"/>
                </a:solidFill>
                <a:latin typeface="Arial"/>
              </a:rPr>
              <a:t>bold inside</a:t>
            </a:r>
            <a:r>
              <a:rPr b="1" sz="1000">
                <a:solidFill>
                  <a:srgbClr val="FF8C00"/>
                </a:solidFill>
                <a:latin typeface="Arial"/>
              </a:rPr>
              <a:t> for attention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Underlined with </a:t>
            </a:r>
            <a:r>
              <a:rPr b="1" sz="1000">
                <a:latin typeface="Arial"/>
              </a:rPr>
              <a:t>bold inside</a:t>
            </a:r>
            <a:r>
              <a:rPr sz="1000">
                <a:latin typeface="Arial"/>
              </a:rPr>
              <a:t> for citations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sz="1000">
                <a:solidFill>
                  <a:srgbClr val="333333"/>
                </a:solidFill>
                <a:latin typeface="Courier New"/>
              </a:rPr>
              <a:t>Code with formatting</a:t>
            </a:r>
            <a:r>
              <a:rPr sz="1000">
                <a:latin typeface="Arial"/>
              </a:rPr>
              <a:t> (note: formatting preserved where possible)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025" y="40957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Real-World Examples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025" y="45148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>
                <a:latin typeface="Arial"/>
              </a:rPr>
              <a:t>The </a:t>
            </a:r>
            <a:r>
              <a:rPr sz="1000">
                <a:solidFill>
                  <a:srgbClr val="333333"/>
                </a:solidFill>
                <a:latin typeface="Courier New"/>
              </a:rPr>
              <a:t>SlideGenerator</a:t>
            </a:r>
            <a:r>
              <a:rPr sz="1000">
                <a:latin typeface="Arial"/>
              </a:rPr>
              <a:t> class provides a </a:t>
            </a:r>
            <a:r>
              <a:rPr b="1" sz="1000">
                <a:latin typeface="Arial"/>
              </a:rPr>
              <a:t>powerful API</a:t>
            </a:r>
            <a:r>
              <a:rPr sz="1000">
                <a:latin typeface="Arial"/>
              </a:rPr>
              <a:t> for converting </a:t>
            </a:r>
            <a:r>
              <a:rPr i="1" sz="1000">
                <a:latin typeface="Arial"/>
              </a:rPr>
              <a:t>markdown</a:t>
            </a:r>
            <a:r>
              <a:rPr sz="1000">
                <a:latin typeface="Arial"/>
              </a:rPr>
              <a:t> to </a:t>
            </a:r>
            <a:r>
              <a:rPr b="1" sz="1000">
                <a:solidFill>
                  <a:srgbClr val="FF8C00"/>
                </a:solidFill>
                <a:latin typeface="Arial"/>
              </a:rPr>
              <a:t>professional presentations</a:t>
            </a:r>
            <a:r>
              <a:rPr sz="1000">
                <a:latin typeface="Arial"/>
              </a:rPr>
              <a:t> with </a:t>
            </a:r>
            <a:r>
              <a:rPr u="sng" sz="1000">
                <a:latin typeface="Arial"/>
              </a:rPr>
              <a:t>full formatting support</a:t>
            </a:r>
            <a:r>
              <a:rPr sz="1000">
                <a:latin typeface="Arial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025" y="48768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>
                <a:latin typeface="Arial"/>
              </a:rPr>
              <a:t>Call </a:t>
            </a:r>
            <a:r>
              <a:rPr sz="1000">
                <a:solidFill>
                  <a:srgbClr val="333333"/>
                </a:solidFill>
                <a:latin typeface="Courier New"/>
              </a:rPr>
              <a:t>generator.generate(markdown, "output.pptx")</a:t>
            </a:r>
            <a:r>
              <a:rPr sz="1000">
                <a:latin typeface="Arial"/>
              </a:rPr>
              <a:t> where </a:t>
            </a:r>
            <a:r>
              <a:rPr b="1" sz="1000">
                <a:latin typeface="Arial"/>
              </a:rPr>
              <a:t>markdown</a:t>
            </a:r>
            <a:r>
              <a:rPr sz="1000">
                <a:latin typeface="Arial"/>
              </a:rPr>
              <a:t> is your source and </a:t>
            </a:r>
            <a:r>
              <a:rPr b="1" sz="1000">
                <a:solidFill>
                  <a:srgbClr val="FF8C00"/>
                </a:solidFill>
                <a:latin typeface="Arial"/>
              </a:rPr>
              <a:t>output.pptx</a:t>
            </a:r>
            <a:r>
              <a:rPr sz="1000">
                <a:latin typeface="Arial"/>
              </a:rPr>
              <a:t> is the </a:t>
            </a:r>
            <a:r>
              <a:rPr u="sng" sz="1000">
                <a:latin typeface="Arial"/>
              </a:rPr>
              <a:t>final result</a:t>
            </a:r>
            <a:r>
              <a:rPr sz="1000">
                <a:latin typeface="Arial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380999"/>
            <a:ext cx="7029450" cy="52673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62874" y="476249"/>
            <a:ext cx="1381124" cy="8001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>
                <a:latin typeface="Arial"/>
              </a:rPr>
              <a:t>The bar chart shows relative task completion percentages. Authentication and API docs are finished; analytics is lagging.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3809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50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latin typeface="Arial"/>
              </a:rPr>
              <a:t>🖼️ Figure + Table Demo</a:t>
            </a:r>
          </a:p>
        </p:txBody>
      </p:sp>
      <p:pic>
        <p:nvPicPr>
          <p:cNvPr id="3" name="Picture 2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847724"/>
            <a:ext cx="2867025" cy="2867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00600" y="847724"/>
            <a:ext cx="4067174" cy="11906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0600" y="847724"/>
          <a:ext cx="4057649" cy="1143000"/>
        </p:xfrm>
        <a:graphic>
          <a:graphicData uri="http://schemas.openxmlformats.org/drawingml/2006/table">
            <a:tbl>
              <a:tblPr>
                <a:tblBorders>
                  <a:lnL w="3175">
                    <a:solidFill>
                      <a:srgbClr val="333"/>
                    </a:solidFill>
                  </a:lnL>
                  <a:lnR w="3175">
                    <a:solidFill>
                      <a:srgbClr val="333"/>
                    </a:solidFill>
                  </a:lnR>
                  <a:lnT w="3175">
                    <a:solidFill>
                      <a:srgbClr val="333"/>
                    </a:solidFill>
                  </a:lnT>
                  <a:lnB w="3175">
                    <a:solidFill>
                      <a:srgbClr val="333"/>
                    </a:solidFill>
                  </a:lnB>
                  <a:lnInsideH w="3175">
                    <a:solidFill>
                      <a:srgbClr val="333"/>
                    </a:solidFill>
                  </a:lnInsideH>
                  <a:lnInsideV w="3175">
                    <a:solidFill>
                      <a:srgbClr val="333"/>
                    </a:solidFill>
                  </a:lnInsideV>
                </a:tblBorders>
              </a:tblPr>
              <a:tblGrid>
                <a:gridCol w="2878856"/>
                <a:gridCol w="1178793"/>
              </a:tblGrid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Segment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%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Complete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55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In-Progress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Blocked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3809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50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latin typeface="Arial"/>
              </a:rPr>
              <a:t>📊 Table Features - HTML Auto-Width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8382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Smart Column 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1247775"/>
            <a:ext cx="5153024" cy="1485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1247775"/>
          <a:ext cx="5146995" cy="1428750"/>
        </p:xfrm>
        <a:graphic>
          <a:graphicData uri="http://schemas.openxmlformats.org/drawingml/2006/table">
            <a:tbl>
              <a:tblPr>
                <a:tblBorders>
                  <a:lnL w="3175">
                    <a:solidFill>
                      <a:srgbClr val="333"/>
                    </a:solidFill>
                  </a:lnL>
                  <a:lnR w="3175">
                    <a:solidFill>
                      <a:srgbClr val="333"/>
                    </a:solidFill>
                  </a:lnR>
                  <a:lnT w="3175">
                    <a:solidFill>
                      <a:srgbClr val="333"/>
                    </a:solidFill>
                  </a:lnT>
                  <a:lnB w="3175">
                    <a:solidFill>
                      <a:srgbClr val="333"/>
                    </a:solidFill>
                  </a:lnB>
                  <a:lnInsideH w="3175">
                    <a:solidFill>
                      <a:srgbClr val="333"/>
                    </a:solidFill>
                  </a:lnInsideH>
                  <a:lnInsideV w="3175">
                    <a:solidFill>
                      <a:srgbClr val="333"/>
                    </a:solidFill>
                  </a:lnInsideV>
                </a:tblBorders>
              </a:tblPr>
              <a:tblGrid>
                <a:gridCol w="1263029"/>
                <a:gridCol w="780231"/>
                <a:gridCol w="1464543"/>
                <a:gridCol w="1639192"/>
              </a:tblGrid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Feature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Detailed Notes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User 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OAuth 2.0 with JWT tokens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Full security 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Database Migration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🚧 In Progress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80% complete, testing pending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Schema updates in progress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API Documentation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OpenAPI 3.0 specification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Interactive docs available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Performance Optimization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🔄 Planning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Redis caching + CDN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Expected 50% speed improvement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8765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Compact Table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286125"/>
            <a:ext cx="1771650" cy="11906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0025" y="3286125"/>
          <a:ext cx="1770233" cy="1143000"/>
        </p:xfrm>
        <a:graphic>
          <a:graphicData uri="http://schemas.openxmlformats.org/drawingml/2006/table">
            <a:tbl>
              <a:tblPr>
                <a:tblBorders>
                  <a:lnL w="3175">
                    <a:solidFill>
                      <a:srgbClr val="333"/>
                    </a:solidFill>
                  </a:lnL>
                  <a:lnR w="3175">
                    <a:solidFill>
                      <a:srgbClr val="333"/>
                    </a:solidFill>
                  </a:lnR>
                  <a:lnT w="3175">
                    <a:solidFill>
                      <a:srgbClr val="333"/>
                    </a:solidFill>
                  </a:lnT>
                  <a:lnB w="3175">
                    <a:solidFill>
                      <a:srgbClr val="333"/>
                    </a:solidFill>
                  </a:lnB>
                  <a:lnInsideH w="3175">
                    <a:solidFill>
                      <a:srgbClr val="333"/>
                    </a:solidFill>
                  </a:lnInsideH>
                  <a:lnInsideV w="3175">
                    <a:solidFill>
                      <a:srgbClr val="333"/>
                    </a:solidFill>
                  </a:lnInsideV>
                </a:tblBorders>
              </a:tblPr>
              <a:tblGrid>
                <a:gridCol w="421406"/>
                <a:gridCol w="341932"/>
                <a:gridCol w="479821"/>
                <a:gridCol w="527074"/>
              </a:tblGrid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Age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City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Country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NYC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USA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London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UK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Tokyo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Japan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0025" y="46196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b="1" sz="1000">
                <a:latin typeface="Arial"/>
              </a:rPr>
              <a:t>Key Features: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4981574"/>
            <a:ext cx="8943975" cy="4000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HTML auto-width</a:t>
            </a:r>
            <a:r>
              <a:rPr sz="1000">
                <a:latin typeface="Arial"/>
              </a:rPr>
              <a:t>: Columns sized by content, not equal distribution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Theme-aware borders</a:t>
            </a:r>
            <a:r>
              <a:rPr sz="1000">
                <a:latin typeface="Arial"/>
              </a:rPr>
              <a:t>: Dark theme uses light borders, default uses dark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Native PowerPoint tables</a:t>
            </a:r>
            <a:r>
              <a:rPr sz="1000">
                <a:latin typeface="Arial"/>
              </a:rPr>
              <a:t>: Perfect compatibility and professional appearance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3809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50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latin typeface="Arial"/>
              </a:rPr>
              <a:t>🎨 Theme Demonstration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8382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Default Theme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1247775"/>
            <a:ext cx="8943975" cy="53339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Light background</a:t>
            </a:r>
            <a:r>
              <a:rPr sz="1000">
                <a:latin typeface="Arial"/>
              </a:rPr>
              <a:t> with dark text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Black borders</a:t>
            </a:r>
            <a:r>
              <a:rPr sz="1000">
                <a:latin typeface="Arial"/>
              </a:rPr>
              <a:t> on tables for clear definition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Professional color scheme</a:t>
            </a:r>
            <a:r>
              <a:rPr sz="1000">
                <a:latin typeface="Arial"/>
              </a:rPr>
              <a:t> suitable for business presentations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High contrast</a:t>
            </a:r>
            <a:r>
              <a:rPr sz="1000">
                <a:latin typeface="Arial"/>
              </a:rPr>
              <a:t> for excellent readability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7811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Dark Theme 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190749"/>
            <a:ext cx="8943975" cy="53339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Dark background</a:t>
            </a:r>
            <a:r>
              <a:rPr sz="1000">
                <a:latin typeface="Arial"/>
              </a:rPr>
              <a:t> (#1a1a1a) for modern appearance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Light gray borders</a:t>
            </a:r>
            <a:r>
              <a:rPr sz="1000">
                <a:latin typeface="Arial"/>
              </a:rPr>
              <a:t> (#e0e0e0) for visibility on dark background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White text</a:t>
            </a:r>
            <a:r>
              <a:rPr sz="1000">
                <a:latin typeface="Arial"/>
              </a:rPr>
              <a:t> for optimal contrast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Contemporary design</a:t>
            </a:r>
            <a:r>
              <a:rPr sz="1000">
                <a:latin typeface="Arial"/>
              </a:rPr>
              <a:t> perfect for tech presentations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3809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50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latin typeface="Arial"/>
              </a:rPr>
              <a:t>💻 Code Block Support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8382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Python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1247775"/>
            <a:ext cx="8943975" cy="1676400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333333"/>
                </a:solidFill>
              </a:defRPr>
            </a:pPr>
            <a:r>
              <a:rPr sz="800">
                <a:latin typeface="Courier New"/>
              </a:rPr>
              <a:t>code class="language-python"&gt;def fibonacci(n):
    if n &lt;= 1:
        return n
    return fibonacci(n-1) + fibonacci(n-2)
# Generate sequence
for i in range(10):
    result = fibonacci(i)
    print(f"F({i}) = {result}")
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30670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JavaScript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3486150"/>
            <a:ext cx="8943975" cy="1676400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333333"/>
                </a:solidFill>
              </a:defRPr>
            </a:pPr>
            <a:r>
              <a:rPr sz="800">
                <a:latin typeface="Courier New"/>
              </a:rPr>
              <a:t>code class="language-javascript"&gt;async function fetchUserData(userId) {
    try {
        const response = await fetch(`/api/users/${userId}`);
        return await response.json();
    } catch (error) {
        console.error('Failed to fetch user data:', error);
        throw error;
    }
}
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3809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SQL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790574"/>
            <a:ext cx="8943975" cy="2047874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333333"/>
                </a:solidFill>
              </a:defRPr>
            </a:pPr>
            <a:r>
              <a:rPr sz="800">
                <a:latin typeface="Courier New"/>
              </a:rPr>
              <a:t>code class="language-sql"&gt;-- Complex query with joins and aggregation
SELECT 
    u.username,
    COUNT(p.id) as post_count,
    AVG(p.rating) as avg_rating
FROM users u
LEFT JOIN posts p ON u.id = p.user_id
WHERE u.created_at &gt;= '2024-01-01'
GROUP BY u.id, u.username
HAVING COUNT(p.id) &gt; 5
ORDER BY avg_rating DESC;
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3809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50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latin typeface="Arial"/>
              </a:rPr>
              <a:t>📝 List Formatting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8382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Unordered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1247775"/>
            <a:ext cx="8943975" cy="847724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Primary feature</a:t>
            </a:r>
            <a:r>
              <a:rPr sz="1000">
                <a:latin typeface="Arial"/>
              </a:rPr>
              <a:t>: Full markdown support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Secondary feature</a:t>
            </a:r>
            <a:r>
              <a:rPr sz="1000">
                <a:latin typeface="Arial"/>
              </a:rPr>
              <a:t>: Inline styling within lists</a:t>
            </a:r>
          </a:p>
          <a:p>
            <a:pPr lvl="1"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i="1" sz="1000">
                <a:latin typeface="Arial"/>
              </a:rPr>
              <a:t>Nested items</a:t>
            </a:r>
            <a:r>
              <a:rPr sz="1000">
                <a:latin typeface="Arial"/>
              </a:rPr>
              <a:t> with proper indentation</a:t>
            </a:r>
          </a:p>
          <a:p>
            <a:pPr lvl="1"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sz="1000">
                <a:solidFill>
                  <a:srgbClr val="333333"/>
                </a:solidFill>
                <a:latin typeface="Courier New"/>
              </a:rPr>
              <a:t>Code elements</a:t>
            </a:r>
            <a:r>
              <a:rPr sz="1000">
                <a:latin typeface="Arial"/>
              </a:rPr>
              <a:t> in list items</a:t>
            </a:r>
          </a:p>
          <a:p>
            <a:pPr lvl="1"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solidFill>
                  <a:srgbClr val="FF8C00"/>
                </a:solidFill>
                <a:latin typeface="Arial"/>
              </a:rPr>
              <a:t>Highlighted content</a:t>
            </a:r>
            <a:r>
              <a:rPr sz="1000">
                <a:latin typeface="Arial"/>
              </a:rPr>
              <a:t> for emphasis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Tertiary feature</a:t>
            </a:r>
            <a:r>
              <a:rPr sz="1000">
                <a:latin typeface="Arial"/>
              </a:rPr>
              <a:t>: Multiple nesting levels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21050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Ordered Lists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514600"/>
            <a:ext cx="8943975" cy="17049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1. </a:t>
            </a:r>
            <a:r>
              <a:rPr b="1" sz="1000">
                <a:latin typeface="Arial"/>
              </a:rPr>
              <a:t>Setup Phase</a:t>
            </a:r>
          </a:p>
          <a:p>
            <a:pPr lvl="1"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1. </a:t>
            </a:r>
            <a:r>
              <a:rPr sz="1000">
                <a:latin typeface="Arial"/>
              </a:rPr>
              <a:t>Install dependencies with </a:t>
            </a:r>
            <a:r>
              <a:rPr sz="1000">
                <a:solidFill>
                  <a:srgbClr val="333333"/>
                </a:solidFill>
                <a:latin typeface="Courier New"/>
              </a:rPr>
              <a:t>pip install -r requirements.txt</a:t>
            </a:r>
          </a:p>
          <a:p>
            <a:pPr lvl="1"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2. </a:t>
            </a:r>
            <a:r>
              <a:rPr sz="1000">
                <a:latin typeface="Arial"/>
              </a:rPr>
              <a:t>Configure environment variables</a:t>
            </a:r>
          </a:p>
          <a:p>
            <a:pPr lvl="1"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3. </a:t>
            </a:r>
            <a:r>
              <a:rPr sz="1000">
                <a:latin typeface="Arial"/>
              </a:rPr>
              <a:t>Initialize database schema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2. </a:t>
            </a:r>
            <a:r>
              <a:rPr b="1" sz="1000">
                <a:latin typeface="Arial"/>
              </a:rPr>
              <a:t>Development Phase</a:t>
            </a:r>
          </a:p>
          <a:p>
            <a:pPr lvl="1"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1. </a:t>
            </a:r>
            <a:r>
              <a:rPr sz="1000">
                <a:latin typeface="Arial"/>
              </a:rPr>
              <a:t>Write </a:t>
            </a:r>
            <a:r>
              <a:rPr b="1" sz="1000">
                <a:solidFill>
                  <a:srgbClr val="FF8C00"/>
                </a:solidFill>
                <a:latin typeface="Arial"/>
              </a:rPr>
              <a:t>clean, maintainable code</a:t>
            </a:r>
          </a:p>
          <a:p>
            <a:pPr lvl="1"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2. </a:t>
            </a:r>
            <a:r>
              <a:rPr sz="1000">
                <a:latin typeface="Arial"/>
              </a:rPr>
              <a:t>Add comprehensive </a:t>
            </a:r>
            <a:r>
              <a:rPr i="1" sz="1000">
                <a:latin typeface="Arial"/>
              </a:rPr>
              <a:t>unit tests</a:t>
            </a:r>
          </a:p>
          <a:p>
            <a:pPr lvl="1"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3. </a:t>
            </a:r>
            <a:r>
              <a:rPr sz="1000">
                <a:latin typeface="Arial"/>
              </a:rPr>
              <a:t>Document </a:t>
            </a:r>
            <a:r>
              <a:rPr b="1" sz="1000">
                <a:latin typeface="Arial"/>
              </a:rPr>
              <a:t>public APIs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3. </a:t>
            </a:r>
            <a:r>
              <a:rPr b="1" sz="1000">
                <a:latin typeface="Arial"/>
              </a:rPr>
              <a:t>Deployment Phase</a:t>
            </a:r>
          </a:p>
          <a:p>
            <a:pPr lvl="1"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1. </a:t>
            </a:r>
            <a:r>
              <a:rPr sz="1000">
                <a:latin typeface="Arial"/>
              </a:rPr>
              <a:t>Run </a:t>
            </a:r>
            <a:r>
              <a:rPr sz="1000">
                <a:solidFill>
                  <a:srgbClr val="333333"/>
                </a:solidFill>
                <a:latin typeface="Courier New"/>
              </a:rPr>
              <a:t>pytest</a:t>
            </a:r>
            <a:r>
              <a:rPr sz="1000">
                <a:latin typeface="Arial"/>
              </a:rPr>
              <a:t> for quality assurance</a:t>
            </a:r>
          </a:p>
          <a:p>
            <a:pPr lvl="1"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2. </a:t>
            </a:r>
            <a:r>
              <a:rPr sz="1000">
                <a:latin typeface="Arial"/>
              </a:rPr>
              <a:t>Deploy to </a:t>
            </a:r>
            <a:r>
              <a:rPr b="1" sz="1000">
                <a:solidFill>
                  <a:srgbClr val="FF8C00"/>
                </a:solidFill>
                <a:latin typeface="Arial"/>
              </a:rPr>
              <a:t>production environment</a:t>
            </a:r>
          </a:p>
          <a:p>
            <a:pPr lvl="1"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3. </a:t>
            </a:r>
            <a:r>
              <a:rPr sz="1000">
                <a:latin typeface="Arial"/>
              </a:rPr>
              <a:t>Monitor </a:t>
            </a:r>
            <a:r>
              <a:rPr i="1" sz="1000">
                <a:latin typeface="Arial"/>
              </a:rPr>
              <a:t>system performance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3809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50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latin typeface="Arial"/>
              </a:rPr>
              <a:t>🔧 Technical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8382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Core Components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1247775"/>
            <a:ext cx="4486275" cy="1933574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1247775"/>
          <a:ext cx="4482106" cy="1876425"/>
        </p:xfrm>
        <a:graphic>
          <a:graphicData uri="http://schemas.openxmlformats.org/drawingml/2006/table">
            <a:tbl>
              <a:tblPr>
                <a:tblBorders>
                  <a:lnL w="3175">
                    <a:solidFill>
                      <a:srgbClr val="333"/>
                    </a:solidFill>
                  </a:lnL>
                  <a:lnR w="3175">
                    <a:solidFill>
                      <a:srgbClr val="333"/>
                    </a:solidFill>
                  </a:lnR>
                  <a:lnT w="3175">
                    <a:solidFill>
                      <a:srgbClr val="333"/>
                    </a:solidFill>
                  </a:lnT>
                  <a:lnB w="3175">
                    <a:solidFill>
                      <a:srgbClr val="333"/>
                    </a:solidFill>
                  </a:lnB>
                  <a:lnInsideH w="3175">
                    <a:solidFill>
                      <a:srgbClr val="333"/>
                    </a:solidFill>
                  </a:lnInsideH>
                  <a:lnInsideV w="3175">
                    <a:solidFill>
                      <a:srgbClr val="333"/>
                    </a:solidFill>
                  </a:lnInsideV>
                </a:tblBorders>
              </a:tblPr>
              <a:tblGrid>
                <a:gridCol w="929506"/>
                <a:gridCol w="1485676"/>
                <a:gridCol w="2066924"/>
              </a:tblGrid>
              <a:tr h="37528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Component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Responsibility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Key Features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</a:tr>
              <a:tr h="37528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MarkdownParser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Parse markdown to HTML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Enhanced with </a:t>
                      </a:r>
                      <a:r>
                        <a:rPr sz="800">
                          <a:solidFill>
                            <a:srgbClr val="000000"/>
                          </a:solidFill>
                          <a:latin typeface="Courier New"/>
                        </a:rPr>
                        <a:t>markdown-it-py</a:t>
                      </a: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, custom syntax support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</a:tr>
              <a:tr h="37528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LayoutEngine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Measure and position elements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Browser-based measurement, accurate pagination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</a:tr>
              <a:tr h="37528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PPTXRenderer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Generate PowerPoint files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Native table support, theme-aware styling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</a:tr>
              <a:tr h="37528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ThemeLoader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Manage visual themes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CSS-based configuration, font size synchronization</a:t>
                      </a:r>
                    </a:p>
                  </a:txBody>
                  <a:tcPr>
                    <a:noFill/>
                    <a:lnL w="12700">
                      <a:solidFill>
                        <a:srgbClr val="333"/>
                      </a:solidFill>
                      <a:prstDash val="solid"/>
                    </a:lnL>
                    <a:lnR w="12700">
                      <a:solidFill>
                        <a:srgbClr val="333"/>
                      </a:solidFill>
                      <a:prstDash val="solid"/>
                    </a:lnR>
                    <a:lnT w="12700">
                      <a:solidFill>
                        <a:srgbClr val="333"/>
                      </a:solidFill>
                      <a:prstDash val="solid"/>
                    </a:lnT>
                    <a:lnB w="12700">
                      <a:solidFill>
                        <a:srgbClr val="33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33337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Processing Pipeline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7433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>
                <a:latin typeface="Arial"/>
              </a:rPr>
              <a:t>The system processes content through these stages: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4105274"/>
            <a:ext cx="8943975" cy="6667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1. </a:t>
            </a:r>
            <a:r>
              <a:rPr b="1" sz="1000">
                <a:latin typeface="Arial"/>
              </a:rPr>
              <a:t>Markdown Input</a:t>
            </a:r>
            <a:r>
              <a:rPr sz="1000">
                <a:latin typeface="Arial"/>
              </a:rPr>
              <a:t> → Parse with markdown-it-py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2. </a:t>
            </a:r>
            <a:r>
              <a:rPr b="1" sz="1000">
                <a:latin typeface="Arial"/>
              </a:rPr>
              <a:t>HTML Generation</a:t>
            </a:r>
            <a:r>
              <a:rPr sz="1000">
                <a:latin typeface="Arial"/>
              </a:rPr>
              <a:t> → Add inline styling support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3. </a:t>
            </a:r>
            <a:r>
              <a:rPr b="1" sz="1000">
                <a:latin typeface="Arial"/>
              </a:rPr>
              <a:t>Browser Layout</a:t>
            </a:r>
            <a:r>
              <a:rPr sz="1000">
                <a:latin typeface="Arial"/>
              </a:rPr>
              <a:t> → Measure with Puppeteer engine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4. </a:t>
            </a:r>
            <a:r>
              <a:rPr b="1" sz="1000">
                <a:latin typeface="Arial"/>
              </a:rPr>
              <a:t>Block Positioning</a:t>
            </a:r>
            <a:r>
              <a:rPr sz="1000">
                <a:latin typeface="Arial"/>
              </a:rPr>
              <a:t> → Calculate precise coordinates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5. </a:t>
            </a:r>
            <a:r>
              <a:rPr b="1" sz="1000">
                <a:latin typeface="Arial"/>
              </a:rPr>
              <a:t>PowerPoint Output</a:t>
            </a:r>
            <a:r>
              <a:rPr sz="1000">
                <a:latin typeface="Arial"/>
              </a:rPr>
              <a:t> → Generate native PPTX format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3809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50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latin typeface="Arial"/>
              </a:rPr>
              <a:t>📏 Pagination &amp; Layout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8382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Intelligent Pagination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12477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>
                <a:latin typeface="Arial"/>
              </a:rPr>
              <a:t>The system uses </a:t>
            </a:r>
            <a:r>
              <a:rPr b="1" sz="1000">
                <a:latin typeface="Arial"/>
              </a:rPr>
              <a:t>browser-based measurement</a:t>
            </a:r>
            <a:r>
              <a:rPr sz="1000">
                <a:latin typeface="Arial"/>
              </a:rPr>
              <a:t> for accurate pagination: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609724"/>
            <a:ext cx="8943975" cy="53339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Boundary detection</a:t>
            </a:r>
            <a:r>
              <a:rPr sz="1000">
                <a:latin typeface="Arial"/>
              </a:rPr>
              <a:t>: Content exceeding slide limits automatically flows to next slide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Relative positioning</a:t>
            </a:r>
            <a:r>
              <a:rPr sz="1000">
                <a:latin typeface="Arial"/>
              </a:rPr>
              <a:t>: Accounts for CSS margins and spacing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Overflow prevention</a:t>
            </a:r>
            <a:r>
              <a:rPr sz="1000">
                <a:latin typeface="Arial"/>
              </a:rPr>
              <a:t>: No content extends beyond slide boundaries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Smart breaks</a:t>
            </a:r>
            <a:r>
              <a:rPr sz="1000">
                <a:latin typeface="Arial"/>
              </a:rPr>
              <a:t>: Preserves logical content grouping where possible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1431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Layout Quality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552700"/>
            <a:ext cx="8943975" cy="53339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Pixel-perfect positioning</a:t>
            </a:r>
            <a:r>
              <a:rPr sz="1000">
                <a:latin typeface="Arial"/>
              </a:rPr>
              <a:t> using browser layout engine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Consistent spacing</a:t>
            </a:r>
            <a:r>
              <a:rPr sz="1000">
                <a:latin typeface="Arial"/>
              </a:rPr>
              <a:t> matching CSS specifications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Professional typography</a:t>
            </a:r>
            <a:r>
              <a:rPr sz="1000">
                <a:latin typeface="Arial"/>
              </a:rPr>
              <a:t> with proper font rendering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Responsive design</a:t>
            </a:r>
            <a:r>
              <a:rPr sz="1000">
                <a:latin typeface="Arial"/>
              </a:rPr>
              <a:t> adapting to different content types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