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oogle.com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Welcome to the </a:t>
            </a:r>
            <a:r>
              <a:rPr b="1" sz="1000">
                <a:solidFill>
                  <a:srgbClr val="E0E0E0"/>
                </a:solidFill>
                <a:latin typeface="Arial"/>
              </a:rPr>
              <a:t>comprehensive demonstration</a:t>
            </a:r>
            <a:r>
              <a:rPr sz="1000">
                <a:solidFill>
                  <a:srgbClr val="E0E0E0"/>
                </a:solidFill>
                <a:latin typeface="Arial"/>
              </a:rPr>
              <a:t> of the </a:t>
            </a:r>
            <a:r>
              <a:rPr i="1" sz="1000">
                <a:solidFill>
                  <a:srgbClr val="E0E0E0"/>
                </a:solidFill>
                <a:latin typeface="Arial"/>
              </a:rPr>
              <a:t>Slide Generator</a:t>
            </a:r>
            <a:r>
              <a:rPr sz="1000">
                <a:solidFill>
                  <a:srgbClr val="E0E0E0"/>
                </a:solidFill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715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presentation showcases </a:t>
            </a:r>
            <a:r>
              <a:rPr b="1" sz="1000">
                <a:solidFill>
                  <a:srgbClr val="FFCC00"/>
                </a:solidFill>
                <a:latin typeface="Arial"/>
              </a:rPr>
              <a:t>all implemented features</a:t>
            </a:r>
            <a:r>
              <a:rPr sz="1000">
                <a:solidFill>
                  <a:srgbClr val="E0E0E0"/>
                </a:solidFill>
                <a:latin typeface="Arial"/>
              </a:rPr>
              <a:t> including </a:t>
            </a:r>
            <a:r>
              <a:rPr sz="800">
                <a:solidFill>
                  <a:srgbClr val="FFFFFF"/>
                </a:solidFill>
                <a:latin typeface="Courier New"/>
              </a:rPr>
              <a:t>inline styling</a:t>
            </a:r>
            <a:r>
              <a:rPr sz="1000">
                <a:solidFill>
                  <a:srgbClr val="E0E0E0"/>
                </a:solidFill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241934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2650807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3452"/>
                <a:gridCol w="481965"/>
                <a:gridCol w="121539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764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81300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Content completeness</a:t>
            </a:r>
            <a:r>
              <a:rPr sz="1000">
                <a:solidFill>
                  <a:srgbClr val="E0E0E0"/>
                </a:solidFill>
                <a:latin typeface="Arial"/>
              </a:rPr>
              <a:t>: All markdown elements preserved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No overlaps</a:t>
            </a:r>
            <a:r>
              <a:rPr sz="1000">
                <a:solidFill>
                  <a:srgbClr val="E0E0E0"/>
                </a:solidFill>
                <a:latin typeface="Arial"/>
              </a:rPr>
              <a:t>: Shapes positioned without collision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Boundary compliance</a:t>
            </a:r>
            <a:r>
              <a:rPr sz="1000">
                <a:solidFill>
                  <a:srgbClr val="E0E0E0"/>
                </a:solidFill>
                <a:latin typeface="Arial"/>
              </a:rPr>
              <a:t>: Content within slide limits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Format consistency</a:t>
            </a:r>
            <a:r>
              <a:rPr sz="1000">
                <a:solidFill>
                  <a:srgbClr val="E0E0E0"/>
                </a:solidFill>
                <a:latin typeface="Arial"/>
              </a:rPr>
              <a:t>: Styling applied correctly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Theme adherence</a:t>
            </a:r>
            <a:r>
              <a:rPr sz="1000">
                <a:solidFill>
                  <a:srgbClr val="E0E0E0"/>
                </a:solidFill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Problem</a:t>
            </a:r>
            <a:r>
              <a:rPr sz="1000">
                <a:solidFill>
                  <a:srgbClr val="E0E0E0"/>
                </a:solidFill>
                <a:latin typeface="Arial"/>
              </a:rPr>
              <a:t>: Columns distributed equally regardless of content </a:t>
            </a:r>
            <a:r>
              <a:rPr b="1" sz="1000">
                <a:solidFill>
                  <a:srgbClr val="E0E0E0"/>
                </a:solidFill>
                <a:latin typeface="Arial"/>
              </a:rPr>
              <a:t>Solution</a:t>
            </a:r>
            <a:r>
              <a:rPr sz="1000">
                <a:solidFill>
                  <a:srgbClr val="E0E0E0"/>
                </a:solidFill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76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Before</a:t>
            </a:r>
            <a:r>
              <a:rPr sz="10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Age</a:t>
            </a:r>
            <a:r>
              <a:rPr sz="1000">
                <a:solidFill>
                  <a:srgbClr val="E0E0E0"/>
                </a:solidFill>
                <a:latin typeface="Arial"/>
              </a:rPr>
              <a:t> column wrapping to </a:t>
            </a:r>
            <a:r>
              <a:rPr sz="800">
                <a:solidFill>
                  <a:srgbClr val="FFFFFF"/>
                </a:solidFill>
                <a:latin typeface="Courier New"/>
              </a:rPr>
              <a:t>Ag\ne</a:t>
            </a:r>
            <a:r>
              <a:rPr sz="1000">
                <a:solidFill>
                  <a:srgbClr val="E0E0E0"/>
                </a:solidFill>
                <a:latin typeface="Arial"/>
              </a:rPr>
              <a:t> due to equal distribution </a:t>
            </a:r>
            <a:r>
              <a:rPr b="1" sz="1000">
                <a:solidFill>
                  <a:srgbClr val="E0E0E0"/>
                </a:solidFill>
                <a:latin typeface="Arial"/>
              </a:rPr>
              <a:t>After</a:t>
            </a:r>
            <a:r>
              <a:rPr sz="1000">
                <a:solidFill>
                  <a:srgbClr val="E0E0E0"/>
                </a:solidFill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192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23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Problem</a:t>
            </a:r>
            <a:r>
              <a:rPr sz="1000">
                <a:solidFill>
                  <a:srgbClr val="E0E0E0"/>
                </a:solidFill>
                <a:latin typeface="Arial"/>
              </a:rPr>
              <a:t>: Black borders invisible on dark background </a:t>
            </a:r>
            <a:r>
              <a:rPr b="1" sz="1000">
                <a:solidFill>
                  <a:srgbClr val="E0E0E0"/>
                </a:solidFill>
                <a:latin typeface="Arial"/>
              </a:rPr>
              <a:t>Solution</a:t>
            </a:r>
            <a:r>
              <a:rPr sz="1000">
                <a:solidFill>
                  <a:srgbClr val="E0E0E0"/>
                </a:solidFill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525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Dark Theme</a:t>
            </a:r>
            <a:r>
              <a:rPr sz="1000">
                <a:solidFill>
                  <a:srgbClr val="E0E0E0"/>
                </a:solidFill>
                <a:latin typeface="Arial"/>
              </a:rPr>
              <a:t>: Light gray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#e0e0e0</a:t>
            </a:r>
            <a:r>
              <a:rPr sz="1000">
                <a:solidFill>
                  <a:srgbClr val="E0E0E0"/>
                </a:solidFill>
                <a:latin typeface="Arial"/>
              </a:rPr>
              <a:t>) for visibility </a:t>
            </a:r>
            <a:r>
              <a:rPr b="1" sz="1000">
                <a:solidFill>
                  <a:srgbClr val="E0E0E0"/>
                </a:solidFill>
                <a:latin typeface="Arial"/>
              </a:rPr>
              <a:t>Default Theme</a:t>
            </a:r>
            <a:r>
              <a:rPr sz="1000">
                <a:solidFill>
                  <a:srgbClr val="E0E0E0"/>
                </a:solidFill>
                <a:latin typeface="Arial"/>
              </a:rPr>
              <a:t>: Black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#000</a:t>
            </a:r>
            <a:r>
              <a:rPr sz="1000">
                <a:solidFill>
                  <a:srgbClr val="E0E0E0"/>
                </a:solidFill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265747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291274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155"/>
                <a:gridCol w="1016317"/>
                <a:gridCol w="1037272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764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81300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99.8% formatting accuracy</a:t>
            </a:r>
            <a:r>
              <a:rPr sz="1000">
                <a:solidFill>
                  <a:srgbClr val="E0E0E0"/>
                </a:solidFill>
                <a:latin typeface="Arial"/>
              </a:rPr>
              <a:t> across all content types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Zero overlaps</a:t>
            </a:r>
            <a:r>
              <a:rPr sz="1000">
                <a:solidFill>
                  <a:srgbClr val="E0E0E0"/>
                </a:solidFill>
                <a:latin typeface="Arial"/>
              </a:rPr>
              <a:t> in generated presentations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100% boundary compliance</a:t>
            </a:r>
            <a:r>
              <a:rPr sz="1000">
                <a:solidFill>
                  <a:srgbClr val="E0E0E0"/>
                </a:solidFill>
                <a:latin typeface="Arial"/>
              </a:rPr>
              <a:t> - no content overflow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Perfect theme consistency</a:t>
            </a:r>
            <a:r>
              <a:rPr sz="1000">
                <a:solidFill>
                  <a:srgbClr val="E0E0E0"/>
                </a:solidFill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Complete inline styling</a:t>
            </a:r>
            <a:r>
              <a:rPr sz="1000">
                <a:solidFill>
                  <a:srgbClr val="E0E0E0"/>
                </a:solidFill>
                <a:latin typeface="Arial"/>
              </a:rPr>
              <a:t> - bold, italic, code, highlights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Smart table rendering</a:t>
            </a:r>
            <a:r>
              <a:rPr sz="1000">
                <a:solidFill>
                  <a:srgbClr val="E0E0E0"/>
                </a:solidFill>
                <a:latin typeface="Arial"/>
              </a:rPr>
              <a:t> - HTML auto-width with theme-aware borders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code blocks</a:t>
            </a:r>
            <a:r>
              <a:rPr sz="1000">
                <a:solidFill>
                  <a:srgbClr val="E0E0E0"/>
                </a:solidFill>
                <a:latin typeface="Arial"/>
              </a:rPr>
              <a:t> - syntax highlighting and proper formatting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Intelligent pagination</a:t>
            </a:r>
            <a:r>
              <a:rPr sz="1000">
                <a:solidFill>
                  <a:srgbClr val="E0E0E0"/>
                </a:solidFill>
                <a:latin typeface="Arial"/>
              </a:rPr>
              <a:t> - browser-based measurement and positioning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Theme support</a:t>
            </a:r>
            <a:r>
              <a:rPr sz="1000">
                <a:solidFill>
                  <a:srgbClr val="E0E0E0"/>
                </a:solidFill>
                <a:latin typeface="Arial"/>
              </a:rPr>
              <a:t> - default and dark themes with full consistency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Quality assurance</a:t>
            </a:r>
            <a:r>
              <a:rPr sz="1000">
                <a:solidFill>
                  <a:srgbClr val="E0E0E0"/>
                </a:solidFill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0307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0787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slide generator is </a:t>
            </a:r>
            <a:r>
              <a:rPr b="1" sz="1000">
                <a:solidFill>
                  <a:srgbClr val="E0E0E0"/>
                </a:solidFill>
                <a:latin typeface="Arial"/>
              </a:rPr>
              <a:t>production-ready</a:t>
            </a:r>
            <a:r>
              <a:rPr sz="1000">
                <a:solidFill>
                  <a:srgbClr val="E0E0E0"/>
                </a:solidFill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236470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🚀 </a:t>
            </a:r>
            <a:r>
              <a:rPr b="1" sz="1000">
                <a:solidFill>
                  <a:srgbClr val="E0E0E0"/>
                </a:solidFill>
                <a:latin typeface="Arial"/>
              </a:rPr>
              <a:t>High performance</a:t>
            </a:r>
            <a:r>
              <a:rPr sz="1000">
                <a:solidFill>
                  <a:srgbClr val="E0E0E0"/>
                </a:solidFill>
                <a:latin typeface="Arial"/>
              </a:rPr>
              <a:t> browser-based rendering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🎯 </a:t>
            </a:r>
            <a:r>
              <a:rPr b="1" sz="1000">
                <a:solidFill>
                  <a:srgbClr val="E0E0E0"/>
                </a:solidFill>
                <a:latin typeface="Arial"/>
              </a:rPr>
              <a:t>Pixel-perfect accuracy</a:t>
            </a:r>
            <a:r>
              <a:rPr sz="1000">
                <a:solidFill>
                  <a:srgbClr val="E0E0E0"/>
                </a:solidFill>
                <a:latin typeface="Arial"/>
              </a:rPr>
              <a:t> in layout and positioning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🎨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themes</a:t>
            </a:r>
            <a:r>
              <a:rPr sz="1000">
                <a:solidFill>
                  <a:srgbClr val="E0E0E0"/>
                </a:solidFill>
                <a:latin typeface="Arial"/>
              </a:rPr>
              <a:t> with consistent styling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🔧 </a:t>
            </a:r>
            <a:r>
              <a:rPr b="1" sz="1000">
                <a:solidFill>
                  <a:srgbClr val="E0E0E0"/>
                </a:solidFill>
                <a:latin typeface="Arial"/>
              </a:rPr>
              <a:t>Robust architecture</a:t>
            </a:r>
            <a:r>
              <a:rPr sz="1000">
                <a:solidFill>
                  <a:srgbClr val="E0E0E0"/>
                </a:solidFill>
                <a:latin typeface="Arial"/>
              </a:rPr>
              <a:t> with comprehensive error handling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Extensive testing</a:t>
            </a:r>
            <a:r>
              <a:rPr sz="1000">
                <a:solidFill>
                  <a:srgbClr val="E0E0E0"/>
                </a:solidFill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05085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Thank you</a:t>
            </a:r>
            <a:r>
              <a:rPr sz="1000">
                <a:solidFill>
                  <a:srgbClr val="E0E0E0"/>
                </a:solidFill>
                <a:latin typeface="Arial"/>
              </a:rPr>
              <a:t> for exploring the </a:t>
            </a:r>
            <a:r>
              <a:rPr b="1" sz="1000">
                <a:solidFill>
                  <a:srgbClr val="FFCC00"/>
                </a:solidFill>
                <a:latin typeface="Arial"/>
              </a:rPr>
              <a:t>complete feature set</a:t>
            </a:r>
            <a:r>
              <a:rPr sz="1000">
                <a:solidFill>
                  <a:srgbClr val="E0E0E0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14425"/>
            <a:ext cx="8943975" cy="18383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from slide_generator.generator import SlideGenerator # Basic usage generator = SlideGenerator() generator.generate(markdown_content, "output.pptx") # With theme support generator = SlideGenerator(theme="dark") generator.generate(markdown_content, "dark_presentation.pptx")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193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124200"/>
            <a:ext cx="8943975" cy="68770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Themes</a:t>
            </a:r>
            <a:r>
              <a:rPr sz="10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"default"</a:t>
            </a:r>
            <a:r>
              <a:rPr sz="1000">
                <a:solidFill>
                  <a:srgbClr val="E0E0E0"/>
                </a:solidFill>
                <a:latin typeface="Arial"/>
              </a:rPr>
              <a:t>, </a:t>
            </a:r>
            <a:r>
              <a:rPr sz="800">
                <a:solidFill>
                  <a:srgbClr val="FFFFFF"/>
                </a:solidFill>
                <a:latin typeface="Courier New"/>
              </a:rPr>
              <a:t>"dark"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Debug mode</a:t>
            </a:r>
            <a:r>
              <a:rPr sz="1000">
                <a:solidFill>
                  <a:srgbClr val="E0E0E0"/>
                </a:solidFill>
                <a:latin typeface="Arial"/>
              </a:rPr>
              <a:t>: Detailed processing information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Output formats</a:t>
            </a:r>
            <a:r>
              <a:rPr sz="1000">
                <a:solidFill>
                  <a:srgbClr val="E0E0E0"/>
                </a:solidFill>
                <a:latin typeface="Arial"/>
              </a:rPr>
              <a:t>: PowerPoint (.pptx) with full compatibility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Custom styling</a:t>
            </a:r>
            <a:r>
              <a:rPr sz="1000">
                <a:solidFill>
                  <a:srgbClr val="E0E0E0"/>
                </a:solidFill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81190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End of demonstration</a:t>
            </a:r>
            <a:r>
              <a:rPr sz="1000">
                <a:solidFill>
                  <a:srgbClr val="E0E0E0"/>
                </a:solidFill>
                <a:latin typeface="Arial"/>
              </a:rPr>
              <a:t> - </a:t>
            </a:r>
            <a:r>
              <a:rPr b="1" sz="1000">
                <a:solidFill>
                  <a:srgbClr val="FFCC00"/>
                </a:solidFill>
                <a:latin typeface="Arial"/>
              </a:rPr>
              <a:t>All features showcased</a:t>
            </a:r>
            <a:r>
              <a:rPr sz="1000">
                <a:solidFill>
                  <a:srgbClr val="E0E0E0"/>
                </a:solidFill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76274"/>
            <a:ext cx="445770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671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7025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076574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slide: table on left, text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3438525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695699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3695699"/>
          <a:ext cx="2001201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00575" y="3457575"/>
            <a:ext cx="454342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0575" y="3714750"/>
            <a:ext cx="4543425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42925"/>
            <a:ext cx="3809999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24499" y="638175"/>
            <a:ext cx="361949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42925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00575" y="542925"/>
            <a:ext cx="942975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0575" y="542925"/>
          <a:ext cx="1026794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2947"/>
                <a:gridCol w="303847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42925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00100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800100"/>
          <a:ext cx="2001201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4499" y="561974"/>
            <a:ext cx="361949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499" y="819149"/>
            <a:ext cx="361949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Bold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asterisks or </a:t>
            </a:r>
            <a:r>
              <a:rPr b="1" sz="1000">
                <a:solidFill>
                  <a:srgbClr val="E0E0E0"/>
                </a:solidFill>
                <a:latin typeface="Arial"/>
              </a:rPr>
              <a:t>double underscores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76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i="1" sz="1000">
                <a:solidFill>
                  <a:srgbClr val="E0E0E0"/>
                </a:solidFill>
                <a:latin typeface="Arial"/>
              </a:rPr>
              <a:t>Italic text</a:t>
            </a:r>
            <a:r>
              <a:rPr sz="1000">
                <a:solidFill>
                  <a:srgbClr val="E0E0E0"/>
                </a:solidFill>
                <a:latin typeface="Arial"/>
              </a:rPr>
              <a:t> using single asterisks or </a:t>
            </a:r>
            <a:r>
              <a:rPr i="1" sz="1000">
                <a:solidFill>
                  <a:srgbClr val="E0E0E0"/>
                </a:solidFill>
                <a:latin typeface="Arial"/>
              </a:rPr>
              <a:t>single underscores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04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FFFFFF"/>
                </a:solidFill>
                <a:latin typeface="Courier New"/>
              </a:rPr>
              <a:t>Inline code</a:t>
            </a:r>
            <a:r>
              <a:rPr sz="1000">
                <a:solidFill>
                  <a:srgbClr val="E0E0E0"/>
                </a:solidFill>
                <a:latin typeface="Arial"/>
              </a:rPr>
              <a:t> using backticks for technical terms like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SlideGenerator.generate()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43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FFC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equals for </a:t>
            </a:r>
            <a:r>
              <a:rPr b="1" sz="1000">
                <a:solidFill>
                  <a:srgbClr val="FFCC00"/>
                </a:solidFill>
                <a:latin typeface="Arial"/>
              </a:rPr>
              <a:t>important information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71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u="sng" sz="1000">
                <a:solidFill>
                  <a:srgbClr val="E0E0E0"/>
                </a:solidFill>
                <a:latin typeface="Arial"/>
              </a:rPr>
              <a:t>Underlined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plus signs for </a:t>
            </a:r>
            <a:r>
              <a:rPr u="sng" sz="1000">
                <a:solidFill>
                  <a:srgbClr val="E0E0E0"/>
                </a:solidFill>
                <a:latin typeface="Arial"/>
              </a:rPr>
              <a:t>emphasis or citations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00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trike="sngStrike" sz="1000">
                <a:solidFill>
                  <a:srgbClr val="E0E0E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tilde for </a:t>
            </a:r>
            <a:r>
              <a:rPr strike="sngStrike" sz="1000">
                <a:solidFill>
                  <a:srgbClr val="E0E0E0"/>
                </a:solidFill>
                <a:latin typeface="Arial"/>
              </a:rPr>
              <a:t>deleted text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2288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u="wavy" sz="1000">
                <a:solidFill>
                  <a:srgbClr val="E0E0E0"/>
                </a:solidFill>
                <a:latin typeface="Arial"/>
              </a:rPr>
              <a:t>wavy underlined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E0E0E0"/>
                </a:solidFill>
                <a:latin typeface="Arial"/>
              </a:rPr>
              <a:t>emphasized information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24574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 sentence with a </a:t>
            </a:r>
            <a:r>
              <a:rPr u="sng" sz="1000">
                <a:solidFill>
                  <a:srgbClr val="0066CC"/>
                </a:solidFill>
                <a:latin typeface="Arial"/>
                <a:hlinkClick r:id="rId2"/>
              </a:rPr>
              <a:t>Google</a:t>
            </a:r>
            <a:r>
              <a:rPr sz="1000">
                <a:solidFill>
                  <a:srgbClr val="E0E0E0"/>
                </a:solidFill>
                <a:latin typeface="Arial"/>
              </a:rPr>
              <a:t> hyperlink embedded.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2686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FF0000"/>
                </a:solidFill>
                <a:latin typeface="Arial"/>
              </a:rPr>
              <a:t>Colorful text</a:t>
            </a:r>
            <a:r>
              <a:rPr sz="1000">
                <a:solidFill>
                  <a:srgbClr val="E0E0E0"/>
                </a:solidFill>
                <a:latin typeface="Arial"/>
              </a:rPr>
              <a:t> demonstrates inline color customization.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28193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Advanced Combinations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25" y="3124200"/>
            <a:ext cx="8943975" cy="82391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Bold with </a:t>
            </a:r>
            <a:r>
              <a:rPr b="1" i="1" sz="1000">
                <a:solidFill>
                  <a:srgbClr val="E0E0E0"/>
                </a:solidFill>
                <a:latin typeface="Arial"/>
              </a:rPr>
              <a:t>italic inside</a:t>
            </a:r>
            <a:r>
              <a:rPr b="1" sz="1000">
                <a:solidFill>
                  <a:srgbClr val="E0E0E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E0E0E0"/>
                </a:solidFill>
                <a:latin typeface="Arial"/>
              </a:rPr>
              <a:t>Italic with </a:t>
            </a:r>
            <a:r>
              <a:rPr i="1" b="1" sz="1000">
                <a:solidFill>
                  <a:srgbClr val="E0E0E0"/>
                </a:solidFill>
                <a:latin typeface="Arial"/>
              </a:rPr>
              <a:t>bold inside</a:t>
            </a:r>
            <a:r>
              <a:rPr i="1" sz="1000">
                <a:solidFill>
                  <a:srgbClr val="E0E0E0"/>
                </a:solidFill>
                <a:latin typeface="Arial"/>
              </a:rPr>
              <a:t> for variety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C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CC00"/>
                </a:solidFill>
                <a:latin typeface="Arial"/>
              </a:rPr>
              <a:t> for attention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Underlined with </a:t>
            </a:r>
            <a:r>
              <a:rPr b="1" sz="1000">
                <a:solidFill>
                  <a:srgbClr val="E0E0E0"/>
                </a:solidFill>
                <a:latin typeface="Arial"/>
              </a:rPr>
              <a:t>bold inside</a:t>
            </a:r>
            <a:r>
              <a:rPr sz="1000">
                <a:solidFill>
                  <a:srgbClr val="E0E0E0"/>
                </a:solidFill>
                <a:latin typeface="Arial"/>
              </a:rPr>
              <a:t> for citations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with formatting</a:t>
            </a:r>
            <a:r>
              <a:rPr sz="1000">
                <a:solidFill>
                  <a:srgbClr val="E0E0E0"/>
                </a:solidFill>
                <a:latin typeface="Arial"/>
              </a:rPr>
              <a:t> (note: formatting preserved where possible)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025" y="3852862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Real-World 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025" y="415766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</a:t>
            </a:r>
            <a:r>
              <a:rPr sz="1000">
                <a:solidFill>
                  <a:srgbClr val="E0E0E0"/>
                </a:solidFill>
                <a:latin typeface="Arial"/>
              </a:rPr>
              <a:t> class provides a </a:t>
            </a:r>
            <a:r>
              <a:rPr b="1" sz="1000">
                <a:solidFill>
                  <a:srgbClr val="E0E0E0"/>
                </a:solidFill>
                <a:latin typeface="Arial"/>
              </a:rPr>
              <a:t>powerful API</a:t>
            </a:r>
            <a:r>
              <a:rPr sz="1000">
                <a:solidFill>
                  <a:srgbClr val="E0E0E0"/>
                </a:solidFill>
                <a:latin typeface="Arial"/>
              </a:rPr>
              <a:t> for converting </a:t>
            </a:r>
            <a:r>
              <a:rPr i="1" sz="1000">
                <a:solidFill>
                  <a:srgbClr val="E0E0E0"/>
                </a:solidFill>
                <a:latin typeface="Arial"/>
              </a:rPr>
              <a:t>markdown</a:t>
            </a:r>
            <a:r>
              <a:rPr sz="1000">
                <a:solidFill>
                  <a:srgbClr val="E0E0E0"/>
                </a:solidFill>
                <a:latin typeface="Arial"/>
              </a:rPr>
              <a:t> to </a:t>
            </a:r>
            <a:r>
              <a:rPr b="1" sz="1000">
                <a:solidFill>
                  <a:srgbClr val="FFCC00"/>
                </a:solidFill>
                <a:latin typeface="Arial"/>
              </a:rPr>
              <a:t>professional presentations</a:t>
            </a:r>
            <a:r>
              <a:rPr sz="1000">
                <a:solidFill>
                  <a:srgbClr val="E0E0E0"/>
                </a:solidFill>
                <a:latin typeface="Arial"/>
              </a:rPr>
              <a:t> with </a:t>
            </a:r>
            <a:r>
              <a:rPr u="sng" sz="1000">
                <a:solidFill>
                  <a:srgbClr val="E0E0E0"/>
                </a:solidFill>
                <a:latin typeface="Arial"/>
              </a:rPr>
              <a:t>full formatting support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25" y="439578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Call </a:t>
            </a:r>
            <a:r>
              <a:rPr sz="800">
                <a:solidFill>
                  <a:srgbClr val="FFFFFF"/>
                </a:solidFill>
                <a:latin typeface="Courier New"/>
              </a:rPr>
              <a:t>generator.generate(markdown, "output.pptx")</a:t>
            </a:r>
            <a:r>
              <a:rPr sz="1000">
                <a:solidFill>
                  <a:srgbClr val="E0E0E0"/>
                </a:solidFill>
                <a:latin typeface="Arial"/>
              </a:rPr>
              <a:t> where </a:t>
            </a:r>
            <a:r>
              <a:rPr b="1" sz="1000">
                <a:solidFill>
                  <a:srgbClr val="E0E0E0"/>
                </a:solidFill>
                <a:latin typeface="Arial"/>
              </a:rPr>
              <a:t>markdown</a:t>
            </a:r>
            <a:r>
              <a:rPr sz="1000">
                <a:solidFill>
                  <a:srgbClr val="E0E0E0"/>
                </a:solidFill>
                <a:latin typeface="Arial"/>
              </a:rPr>
              <a:t> is your source and </a:t>
            </a:r>
            <a:r>
              <a:rPr b="1" sz="1000">
                <a:solidFill>
                  <a:srgbClr val="FFCC00"/>
                </a:solidFill>
                <a:latin typeface="Arial"/>
              </a:rPr>
              <a:t>output.pptx</a:t>
            </a:r>
            <a:r>
              <a:rPr sz="1000">
                <a:solidFill>
                  <a:srgbClr val="E0E0E0"/>
                </a:solidFill>
                <a:latin typeface="Arial"/>
              </a:rPr>
              <a:t> is the </a:t>
            </a:r>
            <a:r>
              <a:rPr u="sng" sz="1000">
                <a:solidFill>
                  <a:srgbClr val="E0E0E0"/>
                </a:solidFill>
                <a:latin typeface="Arial"/>
              </a:rPr>
              <a:t>final result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42925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00100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800100"/>
          <a:ext cx="2001201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14550" y="561974"/>
            <a:ext cx="70294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4550" y="819149"/>
            <a:ext cx="70294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51911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5699759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3507"/>
                <a:gridCol w="880110"/>
                <a:gridCol w="1613535"/>
                <a:gridCol w="181260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764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81300"/>
            <a:ext cx="1800225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781300"/>
          <a:ext cx="1969769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487"/>
                <a:gridCol w="377190"/>
                <a:gridCol w="534352"/>
                <a:gridCol w="586740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148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34340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HTML auto-width</a:t>
            </a:r>
            <a:r>
              <a:rPr sz="1000">
                <a:solidFill>
                  <a:srgbClr val="E0E0E0"/>
                </a:solidFill>
                <a:latin typeface="Arial"/>
              </a:rPr>
              <a:t>: Columns sized by content, not equal distribution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Theme-aware borders</a:t>
            </a:r>
            <a:r>
              <a:rPr sz="1000">
                <a:solidFill>
                  <a:srgbClr val="E0E0E0"/>
                </a:solidFill>
                <a:latin typeface="Arial"/>
              </a:rPr>
              <a:t>: Dark theme uses light borders, default uses dark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Native PowerPoint tables</a:t>
            </a:r>
            <a:r>
              <a:rPr sz="1000">
                <a:solidFill>
                  <a:srgbClr val="E0E0E0"/>
                </a:solidFill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Light background</a:t>
            </a:r>
            <a:r>
              <a:rPr sz="1000">
                <a:solidFill>
                  <a:srgbClr val="E0E0E0"/>
                </a:solidFill>
                <a:latin typeface="Arial"/>
              </a:rPr>
              <a:t> with dark text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Black borders</a:t>
            </a:r>
            <a:r>
              <a:rPr sz="1000">
                <a:solidFill>
                  <a:srgbClr val="E0E0E0"/>
                </a:solidFill>
                <a:latin typeface="Arial"/>
              </a:rPr>
              <a:t> on tables for clear definition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color scheme</a:t>
            </a:r>
            <a:r>
              <a:rPr sz="1000">
                <a:solidFill>
                  <a:srgbClr val="E0E0E0"/>
                </a:solidFill>
                <a:latin typeface="Arial"/>
              </a:rPr>
              <a:t> suitable for business presentations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High contrast</a:t>
            </a:r>
            <a:r>
              <a:rPr sz="1000">
                <a:solidFill>
                  <a:srgbClr val="E0E0E0"/>
                </a:solidFill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43065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73545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Dark background</a:t>
            </a:r>
            <a:r>
              <a:rPr sz="1000">
                <a:solidFill>
                  <a:srgbClr val="E0E0E0"/>
                </a:solidFill>
                <a:latin typeface="Arial"/>
              </a:rPr>
              <a:t> (#1a1a1a) for modern appearance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Light gray borders</a:t>
            </a:r>
            <a:r>
              <a:rPr sz="1000">
                <a:solidFill>
                  <a:srgbClr val="E0E0E0"/>
                </a:solidFill>
                <a:latin typeface="Arial"/>
              </a:rPr>
              <a:t> (#e0e0e0) for visibility on dark background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White text</a:t>
            </a:r>
            <a:r>
              <a:rPr sz="1000">
                <a:solidFill>
                  <a:srgbClr val="E0E0E0"/>
                </a:solidFill>
                <a:latin typeface="Arial"/>
              </a:rPr>
              <a:t> for optimal contrast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Contemporary design</a:t>
            </a:r>
            <a:r>
              <a:rPr sz="1000">
                <a:solidFill>
                  <a:srgbClr val="E0E0E0"/>
                </a:solidFill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18383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def fibonacci(n):     if n &lt;= 1:         return n     return fibonacci(n-1) + fibonacci(n-2) # Generate sequence for i in range(10):     result = fibonacci(i)     print(f"F({i}) = {result}")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5527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57500"/>
            <a:ext cx="8943975" cy="18383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async function fetchUserData(userId) {     try {         const response = await fetch(`/api/users/${userId}`);         return await response.json();     } catch (error) {         console.error('Failed to fetch user data:', error);         throw error;     }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5624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143125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-- Complex query with joins and aggregation SELECT      u.username,     COUNT(p.id) as post_count,     AVG(p.rating) as avg_rating FROM users u LEFT JOIN posts p ON u.id = p.user_id WHERE u.created_at &gt;= '2024-01-01' GROUP BY u.id, u.username HAVING COUNT(p.id) &gt; 5 ORDER BY avg_rating DESC;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96011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Primary feature</a:t>
            </a:r>
            <a:r>
              <a:rPr sz="1000">
                <a:solidFill>
                  <a:srgbClr val="E0E0E0"/>
                </a:solidFill>
                <a:latin typeface="Arial"/>
              </a:rPr>
              <a:t>: Full markdown support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Secondary feature</a:t>
            </a:r>
            <a:r>
              <a:rPr sz="1000">
                <a:solidFill>
                  <a:srgbClr val="E0E0E0"/>
                </a:solidFill>
                <a:latin typeface="Arial"/>
              </a:rPr>
              <a:t>: Inline styling within lists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E0E0E0"/>
                </a:solidFill>
                <a:latin typeface="Arial"/>
              </a:rPr>
              <a:t>Nested items</a:t>
            </a:r>
            <a:r>
              <a:rPr sz="1000">
                <a:solidFill>
                  <a:srgbClr val="E0E0E0"/>
                </a:solidFill>
                <a:latin typeface="Arial"/>
              </a:rPr>
              <a:t> with proper indentation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elements</a:t>
            </a:r>
            <a:r>
              <a:rPr sz="1000">
                <a:solidFill>
                  <a:srgbClr val="E0E0E0"/>
                </a:solidFill>
                <a:latin typeface="Arial"/>
              </a:rPr>
              <a:t> in list items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content</a:t>
            </a:r>
            <a:r>
              <a:rPr sz="1000">
                <a:solidFill>
                  <a:srgbClr val="E0E0E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Tertiary feature</a:t>
            </a:r>
            <a:r>
              <a:rPr sz="1000">
                <a:solidFill>
                  <a:srgbClr val="E0E0E0"/>
                </a:solidFill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1259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17394"/>
            <a:ext cx="8943975" cy="178689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b="1" sz="1000">
                <a:solidFill>
                  <a:srgbClr val="E0E0E0"/>
                </a:solidFill>
                <a:latin typeface="Arial"/>
              </a:rPr>
              <a:t>Setup Phase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Install dependencies with </a:t>
            </a:r>
            <a:r>
              <a:rPr sz="800">
                <a:solidFill>
                  <a:srgbClr val="FFFFFF"/>
                </a:solidFill>
                <a:latin typeface="Courier New"/>
              </a:rPr>
              <a:t>pip install -r requirements.txt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Configure environment variables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Initialize database schema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b="1" sz="1000">
                <a:solidFill>
                  <a:srgbClr val="E0E0E0"/>
                </a:solidFill>
                <a:latin typeface="Arial"/>
              </a:rPr>
              <a:t>Development Phase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Write </a:t>
            </a:r>
            <a:r>
              <a:rPr b="1" sz="1000">
                <a:solidFill>
                  <a:srgbClr val="FFCC00"/>
                </a:solidFill>
                <a:latin typeface="Arial"/>
              </a:rPr>
              <a:t>clean, maintainable code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Add comprehensive </a:t>
            </a:r>
            <a:r>
              <a:rPr i="1" sz="1000">
                <a:solidFill>
                  <a:srgbClr val="E0E0E0"/>
                </a:solidFill>
                <a:latin typeface="Arial"/>
              </a:rPr>
              <a:t>unit tests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Document </a:t>
            </a:r>
            <a:r>
              <a:rPr b="1" sz="1000">
                <a:solidFill>
                  <a:srgbClr val="E0E0E0"/>
                </a:solidFill>
                <a:latin typeface="Arial"/>
              </a:rPr>
              <a:t>public APIs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b="1" sz="1000">
                <a:solidFill>
                  <a:srgbClr val="E0E0E0"/>
                </a:solidFill>
                <a:latin typeface="Arial"/>
              </a:rPr>
              <a:t>Deployment Phase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Run </a:t>
            </a:r>
            <a:r>
              <a:rPr sz="800">
                <a:solidFill>
                  <a:srgbClr val="FFFFFF"/>
                </a:solidFill>
                <a:latin typeface="Courier New"/>
              </a:rPr>
              <a:t>pytest</a:t>
            </a:r>
            <a:r>
              <a:rPr sz="1000">
                <a:solidFill>
                  <a:srgbClr val="E0E0E0"/>
                </a:solidFill>
                <a:latin typeface="Arial"/>
              </a:rPr>
              <a:t> for quality assurance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Deploy to </a:t>
            </a:r>
            <a:r>
              <a:rPr b="1" sz="1000">
                <a:solidFill>
                  <a:srgbClr val="FFCC00"/>
                </a:solidFill>
                <a:latin typeface="Arial"/>
              </a:rPr>
              <a:t>production environment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Monitor </a:t>
            </a:r>
            <a:r>
              <a:rPr i="1" sz="1000">
                <a:solidFill>
                  <a:srgbClr val="E0E0E0"/>
                </a:solidFill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4495799" cy="20383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4934902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6795"/>
                <a:gridCol w="1634490"/>
                <a:gridCol w="2273617"/>
              </a:tblGrid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8860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1908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19474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b="1" sz="1000">
                <a:solidFill>
                  <a:srgbClr val="E0E0E0"/>
                </a:solidFill>
                <a:latin typeface="Arial"/>
              </a:rPr>
              <a:t>Markdown Input</a:t>
            </a:r>
            <a:r>
              <a:rPr sz="1000">
                <a:solidFill>
                  <a:srgbClr val="E0E0E0"/>
                </a:solidFill>
                <a:latin typeface="Arial"/>
              </a:rPr>
              <a:t> → Parse with markdown-it-py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b="1" sz="1000">
                <a:solidFill>
                  <a:srgbClr val="E0E0E0"/>
                </a:solidFill>
                <a:latin typeface="Arial"/>
              </a:rPr>
              <a:t>HTML Generation</a:t>
            </a:r>
            <a:r>
              <a:rPr sz="1000">
                <a:solidFill>
                  <a:srgbClr val="E0E0E0"/>
                </a:solidFill>
                <a:latin typeface="Arial"/>
              </a:rPr>
              <a:t> → Add inline styling support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b="1" sz="1000">
                <a:solidFill>
                  <a:srgbClr val="E0E0E0"/>
                </a:solidFill>
                <a:latin typeface="Arial"/>
              </a:rPr>
              <a:t>Browser Layout</a:t>
            </a:r>
            <a:r>
              <a:rPr sz="1000">
                <a:solidFill>
                  <a:srgbClr val="E0E0E0"/>
                </a:solidFill>
                <a:latin typeface="Arial"/>
              </a:rPr>
              <a:t> → Measure with Puppeteer engine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4. </a:t>
            </a:r>
            <a:r>
              <a:rPr b="1" sz="1000">
                <a:solidFill>
                  <a:srgbClr val="E0E0E0"/>
                </a:solidFill>
                <a:latin typeface="Arial"/>
              </a:rPr>
              <a:t>Block Positioning</a:t>
            </a:r>
            <a:r>
              <a:rPr sz="1000">
                <a:solidFill>
                  <a:srgbClr val="E0E0E0"/>
                </a:solidFill>
                <a:latin typeface="Arial"/>
              </a:rPr>
              <a:t> → Calculate precise coordinates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5. </a:t>
            </a:r>
            <a:r>
              <a:rPr b="1" sz="1000">
                <a:solidFill>
                  <a:srgbClr val="E0E0E0"/>
                </a:solidFill>
                <a:latin typeface="Arial"/>
              </a:rPr>
              <a:t>PowerPoint Output</a:t>
            </a:r>
            <a:r>
              <a:rPr sz="1000">
                <a:solidFill>
                  <a:srgbClr val="E0E0E0"/>
                </a:solidFill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system uses </a:t>
            </a:r>
            <a:r>
              <a:rPr b="1" sz="1000">
                <a:solidFill>
                  <a:srgbClr val="E0E0E0"/>
                </a:solidFill>
                <a:latin typeface="Arial"/>
              </a:rPr>
              <a:t>browser-based measurement</a:t>
            </a:r>
            <a:r>
              <a:rPr sz="1000">
                <a:solidFill>
                  <a:srgbClr val="E0E0E0"/>
                </a:solidFill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76325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Boundary detection</a:t>
            </a:r>
            <a:r>
              <a:rPr sz="1000">
                <a:solidFill>
                  <a:srgbClr val="E0E0E0"/>
                </a:solidFill>
                <a:latin typeface="Arial"/>
              </a:rPr>
              <a:t>: Content exceeding slide limits automatically flows to next slide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Relative positioning</a:t>
            </a:r>
            <a:r>
              <a:rPr sz="1000">
                <a:solidFill>
                  <a:srgbClr val="E0E0E0"/>
                </a:solidFill>
                <a:latin typeface="Arial"/>
              </a:rPr>
              <a:t>: Accounts for CSS margins and spacing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Overflow prevention</a:t>
            </a:r>
            <a:r>
              <a:rPr sz="1000">
                <a:solidFill>
                  <a:srgbClr val="E0E0E0"/>
                </a:solidFill>
                <a:latin typeface="Arial"/>
              </a:rPr>
              <a:t>: No content extends beyond slide boundaries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Smart breaks</a:t>
            </a:r>
            <a:r>
              <a:rPr sz="1000">
                <a:solidFill>
                  <a:srgbClr val="E0E0E0"/>
                </a:solidFill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5925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96405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Pixel-perfect positioning</a:t>
            </a:r>
            <a:r>
              <a:rPr sz="1000">
                <a:solidFill>
                  <a:srgbClr val="E0E0E0"/>
                </a:solidFill>
                <a:latin typeface="Arial"/>
              </a:rPr>
              <a:t> using browser layout engine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Consistent spacing</a:t>
            </a:r>
            <a:r>
              <a:rPr sz="1000">
                <a:solidFill>
                  <a:srgbClr val="E0E0E0"/>
                </a:solidFill>
                <a:latin typeface="Arial"/>
              </a:rPr>
              <a:t> matching CSS specifications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typography</a:t>
            </a:r>
            <a:r>
              <a:rPr sz="1000">
                <a:solidFill>
                  <a:srgbClr val="E0E0E0"/>
                </a:solidFill>
                <a:latin typeface="Arial"/>
              </a:rPr>
              <a:t> with proper font rendering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Responsive design</a:t>
            </a:r>
            <a:r>
              <a:rPr sz="1000">
                <a:solidFill>
                  <a:srgbClr val="E0E0E0"/>
                </a:solidFill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