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402" r:id="rId2"/>
    <p:sldId id="401" r:id="rId3"/>
    <p:sldId id="335" r:id="rId4"/>
    <p:sldId id="344" r:id="rId5"/>
    <p:sldId id="345" r:id="rId6"/>
    <p:sldId id="267" r:id="rId7"/>
    <p:sldId id="342" r:id="rId8"/>
    <p:sldId id="340" r:id="rId9"/>
    <p:sldId id="355" r:id="rId10"/>
    <p:sldId id="358" r:id="rId11"/>
    <p:sldId id="392" r:id="rId12"/>
    <p:sldId id="396" r:id="rId13"/>
    <p:sldId id="393" r:id="rId14"/>
    <p:sldId id="394" r:id="rId15"/>
    <p:sldId id="395" r:id="rId16"/>
    <p:sldId id="3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2E6"/>
    <a:srgbClr val="FFFFFF"/>
    <a:srgbClr val="EFF2CE"/>
    <a:srgbClr val="2D9B9B"/>
    <a:srgbClr val="AEB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80523" autoAdjust="0"/>
  </p:normalViewPr>
  <p:slideViewPr>
    <p:cSldViewPr snapToGrid="0">
      <p:cViewPr varScale="1">
        <p:scale>
          <a:sx n="51" d="100"/>
          <a:sy n="51" d="100"/>
        </p:scale>
        <p:origin x="9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Bing" userId="3139e7ec-0e74-4a21-89e9-58759bf59bbe" providerId="ADAL" clId="{62B6598E-4D43-4F3F-A4E6-F86007A32FD4}"/>
    <pc:docChg chg="custSel addSld delSld modSld sldOrd">
      <pc:chgData name="Liu, Bing" userId="3139e7ec-0e74-4a21-89e9-58759bf59bbe" providerId="ADAL" clId="{62B6598E-4D43-4F3F-A4E6-F86007A32FD4}" dt="2024-07-17T17:02:47.013" v="59" actId="20577"/>
      <pc:docMkLst>
        <pc:docMk/>
      </pc:docMkLst>
      <pc:sldChg chg="del">
        <pc:chgData name="Liu, Bing" userId="3139e7ec-0e74-4a21-89e9-58759bf59bbe" providerId="ADAL" clId="{62B6598E-4D43-4F3F-A4E6-F86007A32FD4}" dt="2024-07-17T16:58:46.947" v="1" actId="47"/>
        <pc:sldMkLst>
          <pc:docMk/>
          <pc:sldMk cId="2441275964" sldId="256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43598880" sldId="274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681666388" sldId="275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840067496" sldId="284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002808559" sldId="286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393330973" sldId="288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361836014" sldId="289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828246840" sldId="296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633823977" sldId="311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428285909" sldId="315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822465234" sldId="317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431644587" sldId="322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900189928" sldId="323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608294073" sldId="325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10255699" sldId="327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647742290" sldId="329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96573619" sldId="331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169587130" sldId="332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458701211" sldId="333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39519681" sldId="334"/>
        </pc:sldMkLst>
      </pc:sldChg>
      <pc:sldChg chg="modSp mod">
        <pc:chgData name="Liu, Bing" userId="3139e7ec-0e74-4a21-89e9-58759bf59bbe" providerId="ADAL" clId="{62B6598E-4D43-4F3F-A4E6-F86007A32FD4}" dt="2024-07-17T17:02:47.013" v="59" actId="20577"/>
        <pc:sldMkLst>
          <pc:docMk/>
          <pc:sldMk cId="1474676137" sldId="335"/>
        </pc:sldMkLst>
        <pc:spChg chg="mod">
          <ac:chgData name="Liu, Bing" userId="3139e7ec-0e74-4a21-89e9-58759bf59bbe" providerId="ADAL" clId="{62B6598E-4D43-4F3F-A4E6-F86007A32FD4}" dt="2024-07-17T17:02:47.013" v="59" actId="20577"/>
          <ac:spMkLst>
            <pc:docMk/>
            <pc:sldMk cId="1474676137" sldId="335"/>
            <ac:spMk id="4" creationId="{B1D24052-833C-F16C-7D81-5D8D245918D3}"/>
          </ac:spMkLst>
        </pc:spChg>
      </pc:sldChg>
      <pc:sldChg chg="del">
        <pc:chgData name="Liu, Bing" userId="3139e7ec-0e74-4a21-89e9-58759bf59bbe" providerId="ADAL" clId="{62B6598E-4D43-4F3F-A4E6-F86007A32FD4}" dt="2024-07-17T16:58:46.947" v="1" actId="47"/>
        <pc:sldMkLst>
          <pc:docMk/>
          <pc:sldMk cId="2134136745" sldId="362"/>
        </pc:sldMkLst>
      </pc:sldChg>
      <pc:sldChg chg="del">
        <pc:chgData name="Liu, Bing" userId="3139e7ec-0e74-4a21-89e9-58759bf59bbe" providerId="ADAL" clId="{62B6598E-4D43-4F3F-A4E6-F86007A32FD4}" dt="2024-07-17T16:58:46.947" v="1" actId="47"/>
        <pc:sldMkLst>
          <pc:docMk/>
          <pc:sldMk cId="2635439669" sldId="363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295024943" sldId="364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354478200" sldId="366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169814320" sldId="367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63789424" sldId="372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345433340" sldId="373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324776020" sldId="374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755217528" sldId="375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304743477" sldId="376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236083925" sldId="377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628615682" sldId="380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884666219" sldId="381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1921623594" sldId="383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051210577" sldId="384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4176863983" sldId="385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2986430085" sldId="398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555408711" sldId="399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3719341035" sldId="400"/>
        </pc:sldMkLst>
      </pc:sldChg>
      <pc:sldChg chg="del">
        <pc:chgData name="Liu, Bing" userId="3139e7ec-0e74-4a21-89e9-58759bf59bbe" providerId="ADAL" clId="{62B6598E-4D43-4F3F-A4E6-F86007A32FD4}" dt="2024-07-17T16:58:39.849" v="0" actId="47"/>
        <pc:sldMkLst>
          <pc:docMk/>
          <pc:sldMk cId="641716718" sldId="402"/>
        </pc:sldMkLst>
      </pc:sldChg>
      <pc:sldChg chg="delSp modSp new mod ord">
        <pc:chgData name="Liu, Bing" userId="3139e7ec-0e74-4a21-89e9-58759bf59bbe" providerId="ADAL" clId="{62B6598E-4D43-4F3F-A4E6-F86007A32FD4}" dt="2024-07-17T17:01:40.687" v="55" actId="1076"/>
        <pc:sldMkLst>
          <pc:docMk/>
          <pc:sldMk cId="3045071204" sldId="402"/>
        </pc:sldMkLst>
        <pc:spChg chg="mod">
          <ac:chgData name="Liu, Bing" userId="3139e7ec-0e74-4a21-89e9-58759bf59bbe" providerId="ADAL" clId="{62B6598E-4D43-4F3F-A4E6-F86007A32FD4}" dt="2024-07-17T17:01:40.687" v="55" actId="1076"/>
          <ac:spMkLst>
            <pc:docMk/>
            <pc:sldMk cId="3045071204" sldId="402"/>
            <ac:spMk id="2" creationId="{47621064-35BE-8C6D-D433-EDEAB0E1FFD6}"/>
          </ac:spMkLst>
        </pc:spChg>
        <pc:spChg chg="del">
          <ac:chgData name="Liu, Bing" userId="3139e7ec-0e74-4a21-89e9-58759bf59bbe" providerId="ADAL" clId="{62B6598E-4D43-4F3F-A4E6-F86007A32FD4}" dt="2024-07-17T17:01:30.453" v="53" actId="478"/>
          <ac:spMkLst>
            <pc:docMk/>
            <pc:sldMk cId="3045071204" sldId="402"/>
            <ac:spMk id="3" creationId="{47F01F51-6AFF-457D-B17A-977E44BF174A}"/>
          </ac:spMkLst>
        </pc:spChg>
      </pc:sldChg>
      <pc:sldChg chg="del">
        <pc:chgData name="Liu, Bing" userId="3139e7ec-0e74-4a21-89e9-58759bf59bbe" providerId="ADAL" clId="{62B6598E-4D43-4F3F-A4E6-F86007A32FD4}" dt="2024-07-17T16:58:46.947" v="1" actId="47"/>
        <pc:sldMkLst>
          <pc:docMk/>
          <pc:sldMk cId="853618148" sldId="4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9EA7-1420-41D9-9E7D-B54C087CAD3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F1A3B-36B6-4254-8EE0-D5F2760D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9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7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A3B-36B6-4254-8EE0-D5F2760D0C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A1EA5C6-9E18-435A-9017-E0DEA344B6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D52DC61-96EC-40FA-9807-51F3D0065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1064-35BE-8C6D-D433-EDEAB0E1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42" y="1138360"/>
            <a:ext cx="10772775" cy="1658198"/>
          </a:xfrm>
        </p:spPr>
        <p:txBody>
          <a:bodyPr>
            <a:normAutofit/>
          </a:bodyPr>
          <a:lstStyle/>
          <a:p>
            <a:r>
              <a:rPr lang="en-US" sz="4800" dirty="0"/>
              <a:t>Initial Results Based on 300 Simulations</a:t>
            </a:r>
          </a:p>
        </p:txBody>
      </p:sp>
    </p:spTree>
    <p:extLst>
      <p:ext uri="{BB962C8B-B14F-4D97-AF65-F5344CB8AC3E}">
        <p14:creationId xmlns:p14="http://schemas.microsoft.com/office/powerpoint/2010/main" val="304507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839327-9306-16EB-40BD-D98A6D01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99" y="947391"/>
            <a:ext cx="8125397" cy="3967509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29EC16DF-2126-E10E-6897-F854A9A6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96" y="534913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Type 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64D46-6096-454B-B903-4833039ED299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5F180-9188-E36A-02D6-880560EF6C61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76417-5870-E45B-C0CB-9D4469702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97607"/>
              </p:ext>
            </p:extLst>
          </p:nvPr>
        </p:nvGraphicFramePr>
        <p:xfrm>
          <a:off x="3203411" y="5187424"/>
          <a:ext cx="82773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7389">
                  <a:extLst>
                    <a:ext uri="{9D8B030D-6E8A-4147-A177-3AD203B41FA5}">
                      <a16:colId xmlns:a16="http://schemas.microsoft.com/office/drawing/2014/main" val="312640347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r>
                        <a:rPr lang="en-US" sz="1800" b="0" dirty="0"/>
                        <a:t>In S*0: Type I error tends to be large, most above 0.05.</a:t>
                      </a:r>
                    </a:p>
                    <a:p>
                      <a:r>
                        <a:rPr lang="en-US" sz="1800" b="0" dirty="0"/>
                        <a:t>                                       PS &gt; </a:t>
                      </a:r>
                      <a:r>
                        <a:rPr lang="en-US" sz="1800" b="0" dirty="0" err="1"/>
                        <a:t>AdACE</a:t>
                      </a:r>
                      <a:r>
                        <a:rPr lang="en-US" sz="1800" b="0" dirty="0"/>
                        <a:t> &gt;Bayesian &gt; PS(</a:t>
                      </a:r>
                      <a:r>
                        <a:rPr lang="en-US" sz="1800" b="0" dirty="0" err="1"/>
                        <a:t>cov</a:t>
                      </a:r>
                      <a:r>
                        <a:rPr lang="en-US" sz="1800" b="0" dirty="0"/>
                        <a:t>-adj)</a:t>
                      </a:r>
                    </a:p>
                    <a:p>
                      <a:r>
                        <a:rPr lang="en-US" sz="1800" b="0" dirty="0"/>
                        <a:t>In S00: </a:t>
                      </a:r>
                      <a:r>
                        <a:rPr lang="en-US" sz="1800" b="0" dirty="0" err="1"/>
                        <a:t>AdACE</a:t>
                      </a:r>
                      <a:r>
                        <a:rPr lang="en-US" sz="1800" b="0" dirty="0"/>
                        <a:t> has the lowest type I error below 0.03, others around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10754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EFB8EC1-9EE9-921B-BB10-A414B1070438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E2551-1999-84F5-DA8E-FFAE1849E341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DCA428-D753-70AA-7888-6C954467AC4B}"/>
              </a:ext>
            </a:extLst>
          </p:cNvPr>
          <p:cNvSpPr/>
          <p:nvPr/>
        </p:nvSpPr>
        <p:spPr>
          <a:xfrm>
            <a:off x="9468090" y="282319"/>
            <a:ext cx="2551245" cy="1696952"/>
          </a:xfrm>
          <a:prstGeom prst="roundRect">
            <a:avLst>
              <a:gd name="adj" fmla="val 848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S7 has higher Type I error than S8</a:t>
            </a:r>
            <a:r>
              <a:rPr lang="en-US" sz="1800" dirty="0">
                <a:sym typeface="Wingdings" panose="05000000000000000000" pitchFamily="2" charset="2"/>
              </a:rPr>
              <a:t> for all methods and strata, indicating high IE rate results in higher type 1 error.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0076-369A-AA7F-2FE9-05273D9A2CD9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043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54056-5068-14ED-2965-97E5981ACCCF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BF14-3AAA-8B66-7582-A209FDDCB7ED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E5DA7-2ABE-C67F-7B1A-853C0494E6F3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5CC250-82A5-1ADE-FC92-317A6625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80279"/>
              </p:ext>
            </p:extLst>
          </p:nvPr>
        </p:nvGraphicFramePr>
        <p:xfrm>
          <a:off x="2684470" y="457200"/>
          <a:ext cx="8449678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2738">
                  <a:extLst>
                    <a:ext uri="{9D8B030D-6E8A-4147-A177-3AD203B41FA5}">
                      <a16:colId xmlns:a16="http://schemas.microsoft.com/office/drawing/2014/main" val="2070058596"/>
                    </a:ext>
                  </a:extLst>
                </a:gridCol>
                <a:gridCol w="1373073">
                  <a:extLst>
                    <a:ext uri="{9D8B030D-6E8A-4147-A177-3AD203B41FA5}">
                      <a16:colId xmlns:a16="http://schemas.microsoft.com/office/drawing/2014/main" val="1801387862"/>
                    </a:ext>
                  </a:extLst>
                </a:gridCol>
                <a:gridCol w="6043867">
                  <a:extLst>
                    <a:ext uri="{9D8B030D-6E8A-4147-A177-3AD203B41FA5}">
                      <a16:colId xmlns:a16="http://schemas.microsoft.com/office/drawing/2014/main" val="4147462812"/>
                    </a:ext>
                  </a:extLst>
                </a:gridCol>
              </a:tblGrid>
              <a:tr h="214438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METHOD COMPARISON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1669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Bayesian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accurate ACE for all scenarios (E(bias) approx. 0), </a:t>
                      </a:r>
                    </a:p>
                    <a:p>
                      <a:r>
                        <a:rPr lang="en-US" sz="1600" dirty="0"/>
                        <a:t>more stable across scenarios (other methods increase with </a:t>
                      </a:r>
                      <a:r>
                        <a:rPr lang="en-US" sz="1600" dirty="0" err="1"/>
                        <a:t>trmt</a:t>
                      </a:r>
                      <a:r>
                        <a:rPr lang="en-US" sz="1600" dirty="0"/>
                        <a:t> effect)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812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obvious advantage/disadvantage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64641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S00 in all scenarios.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1057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3350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 err="1"/>
                        <a:t>AdACE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6856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9018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6591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best in S00; performs average in S*0.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9814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PS(</a:t>
                      </a:r>
                      <a:r>
                        <a:rPr lang="en-US" sz="1600" dirty="0" err="1"/>
                        <a:t>Cov</a:t>
                      </a:r>
                      <a:r>
                        <a:rPr lang="en-US" sz="1600" dirty="0"/>
                        <a:t>-adj)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 narrower bias CI in both strata for all scenarios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9647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S*0.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4003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104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70465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3019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lowest in both strata in most scenarios.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16574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S*0 in all scenarios 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8449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best in S*0, not good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77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D6AED3-45A0-D67D-EDA1-5F8D5E1B30D9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718CB-1ABD-EFC9-CB4E-793D97316C43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1595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54056-5068-14ED-2965-97E5981ACCCF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BF14-3AAA-8B66-7582-A209FDDCB7ED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E5DA7-2ABE-C67F-7B1A-853C0494E6F3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5CC250-82A5-1ADE-FC92-317A66256C43}"/>
              </a:ext>
            </a:extLst>
          </p:cNvPr>
          <p:cNvGraphicFramePr>
            <a:graphicFrameLocks noGrp="1"/>
          </p:cNvGraphicFramePr>
          <p:nvPr/>
        </p:nvGraphicFramePr>
        <p:xfrm>
          <a:off x="2684470" y="457200"/>
          <a:ext cx="8449678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2738">
                  <a:extLst>
                    <a:ext uri="{9D8B030D-6E8A-4147-A177-3AD203B41FA5}">
                      <a16:colId xmlns:a16="http://schemas.microsoft.com/office/drawing/2014/main" val="2070058596"/>
                    </a:ext>
                  </a:extLst>
                </a:gridCol>
                <a:gridCol w="1373073">
                  <a:extLst>
                    <a:ext uri="{9D8B030D-6E8A-4147-A177-3AD203B41FA5}">
                      <a16:colId xmlns:a16="http://schemas.microsoft.com/office/drawing/2014/main" val="1801387862"/>
                    </a:ext>
                  </a:extLst>
                </a:gridCol>
                <a:gridCol w="6043867">
                  <a:extLst>
                    <a:ext uri="{9D8B030D-6E8A-4147-A177-3AD203B41FA5}">
                      <a16:colId xmlns:a16="http://schemas.microsoft.com/office/drawing/2014/main" val="4147462812"/>
                    </a:ext>
                  </a:extLst>
                </a:gridCol>
              </a:tblGrid>
              <a:tr h="214438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METHOD COMPARISON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1669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Bayesian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accurate ACE for all scenarios (E(bias) approx. 0), </a:t>
                      </a:r>
                    </a:p>
                    <a:p>
                      <a:r>
                        <a:rPr lang="en-US" sz="1600" dirty="0"/>
                        <a:t>more stable across scenarios (other methods increase with </a:t>
                      </a:r>
                      <a:r>
                        <a:rPr lang="en-US" sz="1600" dirty="0" err="1"/>
                        <a:t>trmt</a:t>
                      </a:r>
                      <a:r>
                        <a:rPr lang="en-US" sz="1600" dirty="0"/>
                        <a:t> effect)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812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obvious advantage/disadvantage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64641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S00 in all scenarios.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1057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3350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 err="1"/>
                        <a:t>AdACE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6856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9018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6591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best in S00; performs average in S*0.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9814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PS(</a:t>
                      </a:r>
                      <a:r>
                        <a:rPr lang="en-US" sz="1600" dirty="0" err="1"/>
                        <a:t>Cov</a:t>
                      </a:r>
                      <a:r>
                        <a:rPr lang="en-US" sz="1600" dirty="0"/>
                        <a:t>-adj)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 narrower bias CI in both strata for all scenarios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9647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S*0.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4003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104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70465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3019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lowest in both strata in most scenarios.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16574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S*0 in all scenarios 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8449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best in S*0, not good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77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B1D052-18B8-85E9-CC0D-F7C6B68A06C9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4EF42-A1C8-B197-93C7-F67ED3C9D185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4599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54056-5068-14ED-2965-97E5981ACCCF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BF14-3AAA-8B66-7582-A209FDDCB7ED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E5DA7-2ABE-C67F-7B1A-853C0494E6F3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5CC250-82A5-1ADE-FC92-317A6625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2761"/>
              </p:ext>
            </p:extLst>
          </p:nvPr>
        </p:nvGraphicFramePr>
        <p:xfrm>
          <a:off x="2684470" y="457200"/>
          <a:ext cx="8449678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2738">
                  <a:extLst>
                    <a:ext uri="{9D8B030D-6E8A-4147-A177-3AD203B41FA5}">
                      <a16:colId xmlns:a16="http://schemas.microsoft.com/office/drawing/2014/main" val="2070058596"/>
                    </a:ext>
                  </a:extLst>
                </a:gridCol>
                <a:gridCol w="1373073">
                  <a:extLst>
                    <a:ext uri="{9D8B030D-6E8A-4147-A177-3AD203B41FA5}">
                      <a16:colId xmlns:a16="http://schemas.microsoft.com/office/drawing/2014/main" val="1801387862"/>
                    </a:ext>
                  </a:extLst>
                </a:gridCol>
                <a:gridCol w="6043867">
                  <a:extLst>
                    <a:ext uri="{9D8B030D-6E8A-4147-A177-3AD203B41FA5}">
                      <a16:colId xmlns:a16="http://schemas.microsoft.com/office/drawing/2014/main" val="4147462812"/>
                    </a:ext>
                  </a:extLst>
                </a:gridCol>
              </a:tblGrid>
              <a:tr h="214438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METHOD COMPARISON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1669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Bayesian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accurate ACE for all scenarios (E(bias) approx. 0), </a:t>
                      </a:r>
                    </a:p>
                    <a:p>
                      <a:r>
                        <a:rPr lang="en-US" sz="1600" dirty="0"/>
                        <a:t>more stable across scenarios (other methods increase with </a:t>
                      </a:r>
                      <a:r>
                        <a:rPr lang="en-US" sz="1600" dirty="0" err="1"/>
                        <a:t>trmt</a:t>
                      </a:r>
                      <a:r>
                        <a:rPr lang="en-US" sz="1600" dirty="0"/>
                        <a:t> effect)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812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obvious advantage/disadvantage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64641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S00 in all scenarios.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1057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3350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 err="1"/>
                        <a:t>AdACE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6856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9018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6591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best in S00; performs average in S*0.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9814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PS(</a:t>
                      </a:r>
                      <a:r>
                        <a:rPr lang="en-US" sz="1600" dirty="0" err="1"/>
                        <a:t>Cov</a:t>
                      </a:r>
                      <a:r>
                        <a:rPr lang="en-US" sz="1600" dirty="0"/>
                        <a:t>-adj)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 narrower bias CI in both strata for all scenarios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9647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S*0.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4003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104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70465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3019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lowest in both strata in most scenarios.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16574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S*0 in all scenarios 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8449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best in S*0, not good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77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2CE88C-E7E0-5488-7F37-6B5FD1CC6197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6F6A8-EE95-A6D1-F1B5-097DEC195F57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5486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54056-5068-14ED-2965-97E5981ACCCF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BF14-3AAA-8B66-7582-A209FDDCB7ED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E5DA7-2ABE-C67F-7B1A-853C0494E6F3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5CC250-82A5-1ADE-FC92-317A6625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36477"/>
              </p:ext>
            </p:extLst>
          </p:nvPr>
        </p:nvGraphicFramePr>
        <p:xfrm>
          <a:off x="2684470" y="457200"/>
          <a:ext cx="8449678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2738">
                  <a:extLst>
                    <a:ext uri="{9D8B030D-6E8A-4147-A177-3AD203B41FA5}">
                      <a16:colId xmlns:a16="http://schemas.microsoft.com/office/drawing/2014/main" val="2070058596"/>
                    </a:ext>
                  </a:extLst>
                </a:gridCol>
                <a:gridCol w="1373073">
                  <a:extLst>
                    <a:ext uri="{9D8B030D-6E8A-4147-A177-3AD203B41FA5}">
                      <a16:colId xmlns:a16="http://schemas.microsoft.com/office/drawing/2014/main" val="1801387862"/>
                    </a:ext>
                  </a:extLst>
                </a:gridCol>
                <a:gridCol w="6043867">
                  <a:extLst>
                    <a:ext uri="{9D8B030D-6E8A-4147-A177-3AD203B41FA5}">
                      <a16:colId xmlns:a16="http://schemas.microsoft.com/office/drawing/2014/main" val="4147462812"/>
                    </a:ext>
                  </a:extLst>
                </a:gridCol>
              </a:tblGrid>
              <a:tr h="214438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METHOD COMPARISON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1669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Bayesian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accurate ACE for all scenarios (E(bias) approx. 0), </a:t>
                      </a:r>
                    </a:p>
                    <a:p>
                      <a:r>
                        <a:rPr lang="en-US" sz="1600" dirty="0"/>
                        <a:t>more stable across scenarios (other methods increase with </a:t>
                      </a:r>
                      <a:r>
                        <a:rPr lang="en-US" sz="1600" dirty="0" err="1"/>
                        <a:t>trmt</a:t>
                      </a:r>
                      <a:r>
                        <a:rPr lang="en-US" sz="1600" dirty="0"/>
                        <a:t> effect)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812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obvious advantage/disadvantage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64641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S00 in all scenarios.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1057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3350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 err="1"/>
                        <a:t>AdACE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6856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S00.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9018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6591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best in S00; performs average in S*0.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9814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PS(</a:t>
                      </a:r>
                      <a:r>
                        <a:rPr lang="en-US" sz="1600" dirty="0" err="1"/>
                        <a:t>Cov</a:t>
                      </a:r>
                      <a:r>
                        <a:rPr lang="en-US" sz="1600" dirty="0"/>
                        <a:t>-adj)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 narrower CI in both strata for all scenarios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9647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S*0.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4003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104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70465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3019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lowest in both strata in most scenarios.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16574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S*0 in all scenarios 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8449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best in S*0, not good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77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0C81D3-EF81-0E8E-9EEA-0A41FC2346E4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D76C9-10B4-2AE1-132E-BC2940C539B3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9266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54056-5068-14ED-2965-97E5981ACCCF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BF14-3AAA-8B66-7582-A209FDDCB7ED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E5DA7-2ABE-C67F-7B1A-853C0494E6F3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5CC250-82A5-1ADE-FC92-317A6625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94850"/>
              </p:ext>
            </p:extLst>
          </p:nvPr>
        </p:nvGraphicFramePr>
        <p:xfrm>
          <a:off x="2684470" y="457200"/>
          <a:ext cx="8449678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2738">
                  <a:extLst>
                    <a:ext uri="{9D8B030D-6E8A-4147-A177-3AD203B41FA5}">
                      <a16:colId xmlns:a16="http://schemas.microsoft.com/office/drawing/2014/main" val="2070058596"/>
                    </a:ext>
                  </a:extLst>
                </a:gridCol>
                <a:gridCol w="1373073">
                  <a:extLst>
                    <a:ext uri="{9D8B030D-6E8A-4147-A177-3AD203B41FA5}">
                      <a16:colId xmlns:a16="http://schemas.microsoft.com/office/drawing/2014/main" val="1801387862"/>
                    </a:ext>
                  </a:extLst>
                </a:gridCol>
                <a:gridCol w="6043867">
                  <a:extLst>
                    <a:ext uri="{9D8B030D-6E8A-4147-A177-3AD203B41FA5}">
                      <a16:colId xmlns:a16="http://schemas.microsoft.com/office/drawing/2014/main" val="4147462812"/>
                    </a:ext>
                  </a:extLst>
                </a:gridCol>
              </a:tblGrid>
              <a:tr h="214438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METHOD COMPARISON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1669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Bayesian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accurate ACE for all scenarios (E(bias) approx. 0), </a:t>
                      </a:r>
                    </a:p>
                    <a:p>
                      <a:r>
                        <a:rPr lang="en-US" sz="1600" dirty="0"/>
                        <a:t>more stable across scenarios (other methods increase with </a:t>
                      </a:r>
                      <a:r>
                        <a:rPr lang="en-US" sz="1600" dirty="0" err="1"/>
                        <a:t>trmt</a:t>
                      </a:r>
                      <a:r>
                        <a:rPr lang="en-US" sz="1600" dirty="0"/>
                        <a:t> effect)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812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obvious advantage/disadvantage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64641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S00 in all scenarios.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1057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3350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 err="1"/>
                        <a:t>AdACE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6856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S00.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9018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6591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best in S00; performs average in S*0.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98144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PS(</a:t>
                      </a:r>
                      <a:r>
                        <a:rPr lang="en-US" sz="1600" dirty="0" err="1"/>
                        <a:t>Cov</a:t>
                      </a:r>
                      <a:r>
                        <a:rPr lang="en-US" sz="1600" dirty="0"/>
                        <a:t>-adj)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 narrower CI in both strata for all scenarios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9647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the best (highest) in S*0.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040033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well in most scenarios and strata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710458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well performed in any scenario/strata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070465"/>
                  </a:ext>
                </a:extLst>
              </a:tr>
              <a:tr h="214438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PS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tends to underestimate ACE in S*0, no obvious advantage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30190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Coverage 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lowest in both strata in most scenarios.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16574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in S*0 in all scenarios 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28449"/>
                  </a:ext>
                </a:extLst>
              </a:tr>
              <a:tr h="21443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performs best in S*0, not good in S00.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77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F709A5-8403-555A-17A8-F91D458882B8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A3445-25E9-6054-E16B-C78FBF289D4D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7029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54056-5068-14ED-2965-97E5981ACCCF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BF14-3AAA-8B66-7582-A209FDDCB7ED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E5DA7-2ABE-C67F-7B1A-853C0494E6F3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5CC250-82A5-1ADE-FC92-317A6625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12135"/>
              </p:ext>
            </p:extLst>
          </p:nvPr>
        </p:nvGraphicFramePr>
        <p:xfrm>
          <a:off x="2762916" y="1535693"/>
          <a:ext cx="8458240" cy="14888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58240">
                  <a:extLst>
                    <a:ext uri="{9D8B030D-6E8A-4147-A177-3AD203B41FA5}">
                      <a16:colId xmlns:a16="http://schemas.microsoft.com/office/drawing/2014/main" val="4147462812"/>
                    </a:ext>
                  </a:extLst>
                </a:gridCol>
              </a:tblGrid>
              <a:tr h="229755">
                <a:tc>
                  <a:txBody>
                    <a:bodyPr/>
                    <a:lstStyle/>
                    <a:p>
                      <a:r>
                        <a:rPr lang="en-US" sz="1600" dirty="0"/>
                        <a:t>GENERAL FINDINGS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81669"/>
                  </a:ext>
                </a:extLst>
              </a:tr>
              <a:tr h="229755">
                <a:tc>
                  <a:txBody>
                    <a:bodyPr/>
                    <a:lstStyle/>
                    <a:p>
                      <a:r>
                        <a:rPr lang="en-US" sz="1600" b="0" dirty="0"/>
                        <a:t>1.  Bias (or ACE) has wider CI in S00 than in S*0.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81258"/>
                  </a:ext>
                </a:extLst>
              </a:tr>
              <a:tr h="271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 </a:t>
                      </a:r>
                      <a:r>
                        <a:rPr lang="en-US" sz="1600" dirty="0"/>
                        <a:t>Power tends to increase with effect size and decrease with IE rate.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33504"/>
                  </a:ext>
                </a:extLst>
              </a:tr>
              <a:tr h="422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3.  Type I error tends to increase with IE rates.   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901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F8E0CB-B5D1-C483-B80B-4F602E2B32E8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B33F6-3F19-6B2B-4D8B-033A22E52A0C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8195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F1FF51-8F5A-1FCE-48E1-99FAE95E9C25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27064-1E34-9506-EEF0-43BAB9593A0C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9BFB1-AA69-4EFD-5565-619355728A78}"/>
              </a:ext>
            </a:extLst>
          </p:cNvPr>
          <p:cNvSpPr/>
          <p:nvPr/>
        </p:nvSpPr>
        <p:spPr>
          <a:xfrm>
            <a:off x="2535442" y="484116"/>
            <a:ext cx="3072878" cy="947827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Scenarios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9635F-F64F-00CD-3ACD-B587028EF2EE}"/>
              </a:ext>
            </a:extLst>
          </p:cNvPr>
          <p:cNvSpPr/>
          <p:nvPr/>
        </p:nvSpPr>
        <p:spPr>
          <a:xfrm>
            <a:off x="6013576" y="1982830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Bayesian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B00DF3-1418-F410-AB76-B04EF5C225D5}"/>
              </a:ext>
            </a:extLst>
          </p:cNvPr>
          <p:cNvSpPr/>
          <p:nvPr/>
        </p:nvSpPr>
        <p:spPr>
          <a:xfrm>
            <a:off x="6013576" y="2666371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67FB00-2639-366D-645C-558B70FC3468}"/>
              </a:ext>
            </a:extLst>
          </p:cNvPr>
          <p:cNvSpPr/>
          <p:nvPr/>
        </p:nvSpPr>
        <p:spPr>
          <a:xfrm>
            <a:off x="6013576" y="3369715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PS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Cov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-Adj)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E9458C-8CDC-8F88-453A-31472C27B078}"/>
              </a:ext>
            </a:extLst>
          </p:cNvPr>
          <p:cNvSpPr/>
          <p:nvPr/>
        </p:nvSpPr>
        <p:spPr>
          <a:xfrm>
            <a:off x="6013576" y="4093031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AdACE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55ACB2-989F-AFA1-D7CA-C94006BD0FFD}"/>
              </a:ext>
            </a:extLst>
          </p:cNvPr>
          <p:cNvSpPr/>
          <p:nvPr/>
        </p:nvSpPr>
        <p:spPr>
          <a:xfrm>
            <a:off x="2526168" y="1761011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S1 (low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high IE rate)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648C60-BAA2-20A9-DD7A-82ACDD85859B}"/>
              </a:ext>
            </a:extLst>
          </p:cNvPr>
          <p:cNvSpPr/>
          <p:nvPr/>
        </p:nvSpPr>
        <p:spPr>
          <a:xfrm>
            <a:off x="2526168" y="2264353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S2 (low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low IE rate)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E0B8D4-2DAB-8243-6F10-F63DE654840A}"/>
              </a:ext>
            </a:extLst>
          </p:cNvPr>
          <p:cNvSpPr/>
          <p:nvPr/>
        </p:nvSpPr>
        <p:spPr>
          <a:xfrm>
            <a:off x="2535442" y="2797321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S3 (mod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high IE rate)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6330D1-2B2E-1B99-EFB0-F194319E00C6}"/>
              </a:ext>
            </a:extLst>
          </p:cNvPr>
          <p:cNvSpPr/>
          <p:nvPr/>
        </p:nvSpPr>
        <p:spPr>
          <a:xfrm>
            <a:off x="2535442" y="3300663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S4 (mod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low IE rate)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66AADF-C55C-0AC5-4FFB-FF23E0701837}"/>
              </a:ext>
            </a:extLst>
          </p:cNvPr>
          <p:cNvSpPr/>
          <p:nvPr/>
        </p:nvSpPr>
        <p:spPr>
          <a:xfrm>
            <a:off x="2526168" y="3815855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S5 (high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high IE rate)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2C84A9-0B57-83F4-A855-C27735EAFDA2}"/>
              </a:ext>
            </a:extLst>
          </p:cNvPr>
          <p:cNvSpPr/>
          <p:nvPr/>
        </p:nvSpPr>
        <p:spPr>
          <a:xfrm>
            <a:off x="2526168" y="4319197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S6 (high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low IE rate)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10E43B-767C-8D12-D8D6-8CD4BCB731F4}"/>
              </a:ext>
            </a:extLst>
          </p:cNvPr>
          <p:cNvSpPr/>
          <p:nvPr/>
        </p:nvSpPr>
        <p:spPr>
          <a:xfrm>
            <a:off x="2535442" y="4853280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 (zero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high IE rate)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2F3389-B144-0241-EB7C-FAD1390304D9}"/>
              </a:ext>
            </a:extLst>
          </p:cNvPr>
          <p:cNvSpPr/>
          <p:nvPr/>
        </p:nvSpPr>
        <p:spPr>
          <a:xfrm>
            <a:off x="2535442" y="5356622"/>
            <a:ext cx="3082152" cy="360398"/>
          </a:xfrm>
          <a:prstGeom prst="roundRect">
            <a:avLst>
              <a:gd name="adj" fmla="val 811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S8 (zero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effect, low IE rate)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13A799-907E-20DE-B561-990E46CBEAA4}"/>
              </a:ext>
            </a:extLst>
          </p:cNvPr>
          <p:cNvSpPr/>
          <p:nvPr/>
        </p:nvSpPr>
        <p:spPr>
          <a:xfrm>
            <a:off x="5815584" y="484115"/>
            <a:ext cx="1804416" cy="947827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Methods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A90FE2-FA67-4279-669B-2F95DD637116}"/>
              </a:ext>
            </a:extLst>
          </p:cNvPr>
          <p:cNvSpPr/>
          <p:nvPr/>
        </p:nvSpPr>
        <p:spPr>
          <a:xfrm>
            <a:off x="7827263" y="483588"/>
            <a:ext cx="1804415" cy="947827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4FBA79D-B5C3-6289-5118-E0A195FCB276}"/>
                  </a:ext>
                </a:extLst>
              </p:cNvPr>
              <p:cNvSpPr/>
              <p:nvPr/>
            </p:nvSpPr>
            <p:spPr>
              <a:xfrm>
                <a:off x="7827263" y="1982830"/>
                <a:ext cx="1841229" cy="563045"/>
              </a:xfrm>
              <a:prstGeom prst="roundRect">
                <a:avLst>
                  <a:gd name="adj" fmla="val 811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4FBA79D-B5C3-6289-5118-E0A195FC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63" y="1982830"/>
                <a:ext cx="1841229" cy="563045"/>
              </a:xfrm>
              <a:prstGeom prst="roundRect">
                <a:avLst>
                  <a:gd name="adj" fmla="val 811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A297A63-B0F2-246B-C23C-0ED8459F996E}"/>
                  </a:ext>
                </a:extLst>
              </p:cNvPr>
              <p:cNvSpPr/>
              <p:nvPr/>
            </p:nvSpPr>
            <p:spPr>
              <a:xfrm>
                <a:off x="7858498" y="3369714"/>
                <a:ext cx="1841229" cy="563045"/>
              </a:xfrm>
              <a:prstGeom prst="roundRect">
                <a:avLst>
                  <a:gd name="adj" fmla="val 811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A297A63-B0F2-246B-C23C-0ED8459F9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98" y="3369714"/>
                <a:ext cx="1841229" cy="563045"/>
              </a:xfrm>
              <a:prstGeom prst="roundRect">
                <a:avLst>
                  <a:gd name="adj" fmla="val 8115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1F3A3A8-68CA-8C20-7EBD-A396EC901CD4}"/>
                  </a:ext>
                </a:extLst>
              </p:cNvPr>
              <p:cNvSpPr/>
              <p:nvPr/>
            </p:nvSpPr>
            <p:spPr>
              <a:xfrm>
                <a:off x="7849224" y="4093031"/>
                <a:ext cx="1850503" cy="563045"/>
              </a:xfrm>
              <a:prstGeom prst="roundRect">
                <a:avLst>
                  <a:gd name="adj" fmla="val 811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1F3A3A8-68CA-8C20-7EBD-A396EC901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224" y="4093031"/>
                <a:ext cx="1850503" cy="563045"/>
              </a:xfrm>
              <a:prstGeom prst="roundRect">
                <a:avLst>
                  <a:gd name="adj" fmla="val 8115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24AE711-336A-725D-7BD3-8F83F4F91298}"/>
                  </a:ext>
                </a:extLst>
              </p:cNvPr>
              <p:cNvSpPr/>
              <p:nvPr/>
            </p:nvSpPr>
            <p:spPr>
              <a:xfrm>
                <a:off x="7839693" y="2666371"/>
                <a:ext cx="1841229" cy="563045"/>
              </a:xfrm>
              <a:prstGeom prst="roundRect">
                <a:avLst>
                  <a:gd name="adj" fmla="val 811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24AE711-336A-725D-7BD3-8F83F4F91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693" y="2666371"/>
                <a:ext cx="1841229" cy="563045"/>
              </a:xfrm>
              <a:prstGeom prst="roundRect">
                <a:avLst>
                  <a:gd name="adj" fmla="val 81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D7B77F-9D56-3F01-A6B8-84641E7EC6BB}"/>
              </a:ext>
            </a:extLst>
          </p:cNvPr>
          <p:cNvSpPr/>
          <p:nvPr/>
        </p:nvSpPr>
        <p:spPr>
          <a:xfrm>
            <a:off x="9838941" y="483588"/>
            <a:ext cx="1804415" cy="947827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ACE Evaluation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988C4E-DE56-5E46-18E5-B92223C84711}"/>
              </a:ext>
            </a:extLst>
          </p:cNvPr>
          <p:cNvSpPr/>
          <p:nvPr/>
        </p:nvSpPr>
        <p:spPr>
          <a:xfrm>
            <a:off x="10039853" y="1982830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Bias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8890EF-E36F-012F-FF5B-E3680E1B55A4}"/>
              </a:ext>
            </a:extLst>
          </p:cNvPr>
          <p:cNvSpPr/>
          <p:nvPr/>
        </p:nvSpPr>
        <p:spPr>
          <a:xfrm>
            <a:off x="10039853" y="2666371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 Probability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B00307-22FA-A846-1FB2-9771698FE10D}"/>
              </a:ext>
            </a:extLst>
          </p:cNvPr>
          <p:cNvSpPr/>
          <p:nvPr/>
        </p:nvSpPr>
        <p:spPr>
          <a:xfrm>
            <a:off x="10039853" y="3369715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Power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970EC5-47B2-79A3-7E92-10BE79EE8028}"/>
              </a:ext>
            </a:extLst>
          </p:cNvPr>
          <p:cNvSpPr/>
          <p:nvPr/>
        </p:nvSpPr>
        <p:spPr>
          <a:xfrm>
            <a:off x="10039853" y="4093031"/>
            <a:ext cx="1430136" cy="563045"/>
          </a:xfrm>
          <a:prstGeom prst="roundRect">
            <a:avLst>
              <a:gd name="adj" fmla="val 811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1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ECDD3-DA7F-63B9-23B2-F37286A8D539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10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24052-833C-F16C-7D81-5D8D2459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476" y="543084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Simulation (CITIES)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BC804-952C-2EA0-A719-AEF8F8C2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58592"/>
              </p:ext>
            </p:extLst>
          </p:nvPr>
        </p:nvGraphicFramePr>
        <p:xfrm>
          <a:off x="2621202" y="1219200"/>
          <a:ext cx="9321572" cy="42176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4820">
                  <a:extLst>
                    <a:ext uri="{9D8B030D-6E8A-4147-A177-3AD203B41FA5}">
                      <a16:colId xmlns:a16="http://schemas.microsoft.com/office/drawing/2014/main" val="3746755850"/>
                    </a:ext>
                  </a:extLst>
                </a:gridCol>
                <a:gridCol w="1265626">
                  <a:extLst>
                    <a:ext uri="{9D8B030D-6E8A-4147-A177-3AD203B41FA5}">
                      <a16:colId xmlns:a16="http://schemas.microsoft.com/office/drawing/2014/main" val="2473130679"/>
                    </a:ext>
                  </a:extLst>
                </a:gridCol>
                <a:gridCol w="1310298">
                  <a:extLst>
                    <a:ext uri="{9D8B030D-6E8A-4147-A177-3AD203B41FA5}">
                      <a16:colId xmlns:a16="http://schemas.microsoft.com/office/drawing/2014/main" val="554630078"/>
                    </a:ext>
                  </a:extLst>
                </a:gridCol>
                <a:gridCol w="1238022">
                  <a:extLst>
                    <a:ext uri="{9D8B030D-6E8A-4147-A177-3AD203B41FA5}">
                      <a16:colId xmlns:a16="http://schemas.microsoft.com/office/drawing/2014/main" val="3604420676"/>
                    </a:ext>
                  </a:extLst>
                </a:gridCol>
                <a:gridCol w="1283538">
                  <a:extLst>
                    <a:ext uri="{9D8B030D-6E8A-4147-A177-3AD203B41FA5}">
                      <a16:colId xmlns:a16="http://schemas.microsoft.com/office/drawing/2014/main" val="1179945890"/>
                    </a:ext>
                  </a:extLst>
                </a:gridCol>
                <a:gridCol w="1420083">
                  <a:extLst>
                    <a:ext uri="{9D8B030D-6E8A-4147-A177-3AD203B41FA5}">
                      <a16:colId xmlns:a16="http://schemas.microsoft.com/office/drawing/2014/main" val="220540213"/>
                    </a:ext>
                  </a:extLst>
                </a:gridCol>
                <a:gridCol w="1429185">
                  <a:extLst>
                    <a:ext uri="{9D8B030D-6E8A-4147-A177-3AD203B41FA5}">
                      <a16:colId xmlns:a16="http://schemas.microsoft.com/office/drawing/2014/main" val="2351051829"/>
                    </a:ext>
                  </a:extLst>
                </a:gridCol>
              </a:tblGrid>
              <a:tr h="52672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Scenario 1</a:t>
                      </a:r>
                    </a:p>
                    <a:p>
                      <a:pPr algn="ctr"/>
                      <a:r>
                        <a:rPr lang="en-US" sz="1600" dirty="0"/>
                        <a:t>[s1]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Scenario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[s2]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Scenario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[s3]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Scenario 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[s4]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Scenario 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[s5]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Scenario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[s6]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65184"/>
                  </a:ext>
                </a:extLst>
              </a:tr>
              <a:tr h="5905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Trt</a:t>
                      </a:r>
                      <a:r>
                        <a:rPr lang="en-US" sz="1600" dirty="0"/>
                        <a:t>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modest</a:t>
                      </a:r>
                    </a:p>
                    <a:p>
                      <a:r>
                        <a:rPr lang="en-US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modest</a:t>
                      </a:r>
                    </a:p>
                    <a:p>
                      <a:r>
                        <a:rPr lang="en-US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  <a:p>
                      <a:r>
                        <a:rPr lang="en-US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  <a:p>
                      <a:r>
                        <a:rPr lang="en-US" sz="1600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0722"/>
                  </a:ext>
                </a:extLst>
              </a:tr>
              <a:tr h="24094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P_loe_max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51317"/>
                  </a:ext>
                </a:extLst>
              </a:tr>
              <a:tr h="358381">
                <a:tc>
                  <a:txBody>
                    <a:bodyPr/>
                    <a:lstStyle/>
                    <a:p>
                      <a:r>
                        <a:rPr lang="en-US" sz="1600" dirty="0"/>
                        <a:t>P_ae_0</a:t>
                      </a:r>
                    </a:p>
                    <a:p>
                      <a:r>
                        <a:rPr lang="en-US" sz="1600" dirty="0"/>
                        <a:t>P_ae_1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</a:t>
                      </a:r>
                    </a:p>
                    <a:p>
                      <a:r>
                        <a:rPr lang="en-US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</a:t>
                      </a:r>
                    </a:p>
                    <a:p>
                      <a:r>
                        <a:rPr lang="en-US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</a:t>
                      </a:r>
                    </a:p>
                    <a:p>
                      <a:r>
                        <a:rPr lang="en-US" sz="16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9797"/>
                  </a:ext>
                </a:extLst>
              </a:tr>
              <a:tr h="451614">
                <a:tc>
                  <a:txBody>
                    <a:bodyPr/>
                    <a:lstStyle/>
                    <a:p>
                      <a:r>
                        <a:rPr lang="en-US" sz="1600" dirty="0"/>
                        <a:t>Rate_dc_ae_0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Rate_dc_ae_1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</a:t>
                      </a:r>
                    </a:p>
                    <a:p>
                      <a:r>
                        <a:rPr lang="en-US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</a:t>
                      </a:r>
                    </a:p>
                    <a:p>
                      <a:r>
                        <a:rPr lang="en-US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</a:t>
                      </a:r>
                    </a:p>
                    <a:p>
                      <a:r>
                        <a:rPr lang="en-US" sz="16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4157"/>
                  </a:ext>
                </a:extLst>
              </a:tr>
              <a:tr h="809029">
                <a:tc>
                  <a:txBody>
                    <a:bodyPr/>
                    <a:lstStyle/>
                    <a:p>
                      <a:r>
                        <a:rPr lang="en-US" sz="1600" dirty="0" err="1"/>
                        <a:t>Z_l_loe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Z_u_loe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P_ee_max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Z_l_ee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Z_u_ee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</a:t>
                      </a:r>
                    </a:p>
                    <a:p>
                      <a:r>
                        <a:rPr lang="en-US" sz="1600" dirty="0"/>
                        <a:t>-2.5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</a:t>
                      </a:r>
                    </a:p>
                    <a:p>
                      <a:r>
                        <a:rPr lang="en-US" sz="1600" dirty="0"/>
                        <a:t>-2.5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</a:t>
                      </a:r>
                    </a:p>
                    <a:p>
                      <a:r>
                        <a:rPr lang="en-US" sz="1600" dirty="0"/>
                        <a:t>-2.5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</a:t>
                      </a:r>
                    </a:p>
                    <a:p>
                      <a:r>
                        <a:rPr lang="en-US" sz="1600" dirty="0"/>
                        <a:t>-2.5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</a:t>
                      </a:r>
                    </a:p>
                    <a:p>
                      <a:r>
                        <a:rPr lang="en-US" sz="1600" dirty="0"/>
                        <a:t>-2.5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</a:t>
                      </a:r>
                    </a:p>
                    <a:p>
                      <a:r>
                        <a:rPr lang="en-US" sz="1600" dirty="0"/>
                        <a:t>-2.5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r>
                        <a:rPr lang="en-US" sz="1600" dirty="0"/>
                        <a:t>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434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0D9CF2-99E5-18D4-1228-5A100CA139BB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BA123-26D3-A0CC-C889-70EB0879BCA2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B33E9-0828-85B3-14B2-F5CEC6A521E7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7467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24052-833C-F16C-7D81-5D8D2459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53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Bias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D1D502-D4E4-7D15-15C6-E903928B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70" y="968976"/>
            <a:ext cx="9232790" cy="49200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CD3B85-5AF6-9A85-3C75-25DAB9641182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llout: Bent Line 11">
                <a:extLst>
                  <a:ext uri="{FF2B5EF4-FFF2-40B4-BE49-F238E27FC236}">
                    <a16:creationId xmlns:a16="http://schemas.microsoft.com/office/drawing/2014/main" id="{4CAFD745-254F-C8DB-774C-7857F3AAA1BF}"/>
                  </a:ext>
                </a:extLst>
              </p:cNvPr>
              <p:cNvSpPr/>
              <p:nvPr/>
            </p:nvSpPr>
            <p:spPr>
              <a:xfrm>
                <a:off x="9195788" y="3824395"/>
                <a:ext cx="2907834" cy="1594272"/>
              </a:xfrm>
              <a:prstGeom prst="borderCallout2">
                <a:avLst>
                  <a:gd name="adj1" fmla="val 23583"/>
                  <a:gd name="adj2" fmla="val -715"/>
                  <a:gd name="adj3" fmla="val 22874"/>
                  <a:gd name="adj4" fmla="val -44257"/>
                  <a:gd name="adj5" fmla="val -62877"/>
                  <a:gd name="adj6" fmla="val -64283"/>
                </a:avLst>
              </a:prstGeom>
              <a:ln>
                <a:solidFill>
                  <a:schemeClr val="accent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 Bayesian: E(bias)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in both strata </a:t>
                </a:r>
              </a:p>
              <a:p>
                <a:r>
                  <a:rPr lang="en-US" dirty="0"/>
                  <a:t>In other methods: E(bias)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in S*0 </a:t>
                </a:r>
                <a:r>
                  <a:rPr lang="en-US" dirty="0">
                    <a:sym typeface="Wingdings" panose="05000000000000000000" pitchFamily="2" charset="2"/>
                  </a:rPr>
                  <a:t> underestimate ACE</a:t>
                </a:r>
                <a:endParaRPr lang="en-US" dirty="0"/>
              </a:p>
            </p:txBody>
          </p:sp>
        </mc:Choice>
        <mc:Fallback xmlns="">
          <p:sp>
            <p:nvSpPr>
              <p:cNvPr id="12" name="Callout: Bent Line 11">
                <a:extLst>
                  <a:ext uri="{FF2B5EF4-FFF2-40B4-BE49-F238E27FC236}">
                    <a16:creationId xmlns:a16="http://schemas.microsoft.com/office/drawing/2014/main" id="{4CAFD745-254F-C8DB-774C-7857F3AAA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788" y="3824395"/>
                <a:ext cx="2907834" cy="1594272"/>
              </a:xfrm>
              <a:prstGeom prst="borderCallout2">
                <a:avLst>
                  <a:gd name="adj1" fmla="val 23583"/>
                  <a:gd name="adj2" fmla="val -715"/>
                  <a:gd name="adj3" fmla="val 22874"/>
                  <a:gd name="adj4" fmla="val -44257"/>
                  <a:gd name="adj5" fmla="val -62877"/>
                  <a:gd name="adj6" fmla="val -642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580161BF-910E-2ABE-64DB-9D30A6D71E1F}"/>
              </a:ext>
            </a:extLst>
          </p:cNvPr>
          <p:cNvSpPr/>
          <p:nvPr/>
        </p:nvSpPr>
        <p:spPr>
          <a:xfrm>
            <a:off x="8891751" y="6176961"/>
            <a:ext cx="3060325" cy="486795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-41229"/>
              <a:gd name="adj6" fmla="val -48526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all methods all scenarios: bias has wider CI in S00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865A1-D624-00E1-E9DA-80225DB94E0F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BFAF5-5F99-32D8-3B74-CE5A3BC4AB18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917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24052-833C-F16C-7D81-5D8D2459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53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Bias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8EBCD-4B9E-7E5C-7896-C18078CB22EA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B338C-1DD3-AA9C-E4C4-33063AA2B0C3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54A49E-14A8-A2ED-F6C7-5C859081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56" y="2049245"/>
            <a:ext cx="9751930" cy="31093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CE0AF3-13ED-59FF-079D-1F571E338DD9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EAAB25F3-E5FF-EC60-BBF5-181BA2B7B0BB}"/>
              </a:ext>
            </a:extLst>
          </p:cNvPr>
          <p:cNvSpPr/>
          <p:nvPr/>
        </p:nvSpPr>
        <p:spPr>
          <a:xfrm>
            <a:off x="6096000" y="852070"/>
            <a:ext cx="2479488" cy="847345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191757"/>
              <a:gd name="adj6" fmla="val -49031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S*0: </a:t>
            </a:r>
            <a:r>
              <a:rPr lang="en-US" dirty="0" err="1"/>
              <a:t>AdACE</a:t>
            </a:r>
            <a:r>
              <a:rPr lang="en-US" dirty="0"/>
              <a:t>, PS tend to underestimate  ACE 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F8A0BB6A-DF12-4115-15F5-EDCB25DC267E}"/>
              </a:ext>
            </a:extLst>
          </p:cNvPr>
          <p:cNvSpPr/>
          <p:nvPr/>
        </p:nvSpPr>
        <p:spPr>
          <a:xfrm>
            <a:off x="7962063" y="5308281"/>
            <a:ext cx="2479488" cy="847345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3494"/>
              <a:gd name="adj6" fmla="val -43976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PS</a:t>
            </a:r>
            <a:r>
              <a:rPr lang="en-US" sz="1800" dirty="0"/>
              <a:t>(</a:t>
            </a:r>
            <a:r>
              <a:rPr lang="en-US" sz="1800" dirty="0" err="1"/>
              <a:t>Cov</a:t>
            </a:r>
            <a:r>
              <a:rPr lang="en-US" sz="1800" dirty="0"/>
              <a:t>-adj) has the narrowest CI in all scenarios and strata.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DF82C-2F93-BB6F-8E1E-4E72A8BD0895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CDCC5-ECA6-9C53-080D-40A3A8DE5FD6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505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9EC16DF-2126-E10E-6897-F854A9A6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96" y="534913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Coverage Probability across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64D46-6096-454B-B903-4833039ED299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5F180-9188-E36A-02D6-880560EF6C61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311B0-8E7A-3439-0540-83058B14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99" y="1235772"/>
            <a:ext cx="9402487" cy="42011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7B2AD2-A2DC-9C71-7D58-EB121AE6014E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F071AD2B-5274-B301-AB82-FD7380B78A2F}"/>
              </a:ext>
            </a:extLst>
          </p:cNvPr>
          <p:cNvSpPr/>
          <p:nvPr/>
        </p:nvSpPr>
        <p:spPr>
          <a:xfrm>
            <a:off x="5082648" y="4574375"/>
            <a:ext cx="3644663" cy="1247455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-6996"/>
              <a:gd name="adj6" fmla="val -44674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PS performs poorest in most scenarios. </a:t>
            </a:r>
          </a:p>
          <a:p>
            <a:r>
              <a:rPr lang="en-US" sz="1800" dirty="0"/>
              <a:t>S*0 strata: PS(</a:t>
            </a:r>
            <a:r>
              <a:rPr lang="en-US" sz="1800" dirty="0" err="1"/>
              <a:t>cov</a:t>
            </a:r>
            <a:r>
              <a:rPr lang="en-US" sz="1800" dirty="0"/>
              <a:t>-adj) performs the best in most scenarios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FB10BF0B-C02F-1540-104C-E1B3499C14C5}"/>
              </a:ext>
            </a:extLst>
          </p:cNvPr>
          <p:cNvSpPr/>
          <p:nvPr/>
        </p:nvSpPr>
        <p:spPr>
          <a:xfrm>
            <a:off x="9570798" y="291465"/>
            <a:ext cx="2479488" cy="1505804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107998"/>
              <a:gd name="adj6" fmla="val -44368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S00 : </a:t>
            </a:r>
            <a:r>
              <a:rPr lang="en-US" sz="1800" dirty="0" err="1"/>
              <a:t>AdACE</a:t>
            </a:r>
            <a:r>
              <a:rPr lang="en-US" sz="1800" dirty="0"/>
              <a:t> has the highest </a:t>
            </a:r>
            <a:r>
              <a:rPr lang="en-US" sz="1800" dirty="0" err="1"/>
              <a:t>P.cover</a:t>
            </a:r>
            <a:r>
              <a:rPr lang="en-US" sz="1800" dirty="0"/>
              <a:t> in most scenarios, </a:t>
            </a:r>
            <a:r>
              <a:rPr lang="en-US" dirty="0"/>
              <a:t>PS</a:t>
            </a:r>
            <a:r>
              <a:rPr lang="en-US" sz="1800" dirty="0"/>
              <a:t> has the lowest in all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9953B-2A1F-7EEE-FF59-B48121A3F69E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F913-D7DB-E9F8-FE06-E859BB0F3573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115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CFA1EC5-A6E3-ECDF-09A6-FB4E3C3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77" y="287779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Power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9846A-FAEB-8FA8-0423-03DB421E61EC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C34DD-500D-95D4-EF4D-1266CBB64C33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A390E-EADC-5BAA-195B-3526E52A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40" y="1123501"/>
            <a:ext cx="9310160" cy="4610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B0F13A-DB46-2D14-BDEA-E3DEA7FFF408}"/>
              </a:ext>
            </a:extLst>
          </p:cNvPr>
          <p:cNvSpPr/>
          <p:nvPr/>
        </p:nvSpPr>
        <p:spPr>
          <a:xfrm>
            <a:off x="-1" y="-1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0AF8D8B-B7AA-C3E4-3781-70FF5BDA8BDB}"/>
              </a:ext>
            </a:extLst>
          </p:cNvPr>
          <p:cNvSpPr/>
          <p:nvPr/>
        </p:nvSpPr>
        <p:spPr>
          <a:xfrm>
            <a:off x="9570798" y="291465"/>
            <a:ext cx="2479488" cy="731922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164584"/>
              <a:gd name="adj6" fmla="val -51193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defRPr/>
            </a:pPr>
            <a:r>
              <a:rPr lang="en-US" b="0" dirty="0"/>
              <a:t>S*0 always has higher power than S00.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070F5-7178-7889-B058-AD13880820E9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9A5DA-0483-7D2D-CD85-5CD995A2F54A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95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CFA1EC5-A6E3-ECDF-09A6-FB4E3C3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77" y="287779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Power across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9846A-FAEB-8FA8-0423-03DB421E61EC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C34DD-500D-95D4-EF4D-1266CBB64C33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43AF2A-9BED-1DA1-6156-233E79DE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66" y="947114"/>
            <a:ext cx="9086888" cy="449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15F53E-CA0A-29BD-34F2-17385CF1CBF5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875946E6-ECB2-7A05-3CF9-E14E4DAE38DF}"/>
              </a:ext>
            </a:extLst>
          </p:cNvPr>
          <p:cNvSpPr/>
          <p:nvPr/>
        </p:nvSpPr>
        <p:spPr>
          <a:xfrm>
            <a:off x="9570798" y="73873"/>
            <a:ext cx="2479488" cy="1127412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73045"/>
              <a:gd name="adj6" fmla="val -93206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(</a:t>
            </a:r>
            <a:r>
              <a:rPr lang="en-US" sz="1800" dirty="0"/>
              <a:t>s1,  s2) &lt; (s3, s4) &lt; (s5, s6), indicating larger treatment effect results in higher power.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57FA42ED-6EE1-125D-B58E-213532C2C4DE}"/>
              </a:ext>
            </a:extLst>
          </p:cNvPr>
          <p:cNvSpPr/>
          <p:nvPr/>
        </p:nvSpPr>
        <p:spPr>
          <a:xfrm>
            <a:off x="9570798" y="5204295"/>
            <a:ext cx="2479488" cy="1362240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-24885"/>
              <a:gd name="adj6" fmla="val -48905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s3&lt;s4 , s5&lt;s6 in S00, indicating higher IE rate results in lower power. No clear trend in other comparisons.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5E0F7-2ECF-C279-4778-548C2A9F35D9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B886E-6285-CBAD-C4AC-F712AFB13BC1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8677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CFA1EC5-A6E3-ECDF-09A6-FB4E3C3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77" y="287779"/>
            <a:ext cx="10515600" cy="315912"/>
          </a:xfrm>
        </p:spPr>
        <p:txBody>
          <a:bodyPr>
            <a:noAutofit/>
          </a:bodyPr>
          <a:lstStyle/>
          <a:p>
            <a:r>
              <a:rPr lang="en-US" sz="3600" dirty="0"/>
              <a:t>Power across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9846A-FAEB-8FA8-0423-03DB421E61EC}"/>
              </a:ext>
            </a:extLst>
          </p:cNvPr>
          <p:cNvSpPr txBox="1"/>
          <p:nvPr/>
        </p:nvSpPr>
        <p:spPr>
          <a:xfrm>
            <a:off x="141714" y="1699415"/>
            <a:ext cx="247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C34DD-500D-95D4-EF4D-1266CBB64C33}"/>
              </a:ext>
            </a:extLst>
          </p:cNvPr>
          <p:cNvSpPr txBox="1"/>
          <p:nvPr/>
        </p:nvSpPr>
        <p:spPr>
          <a:xfrm>
            <a:off x="141714" y="1138810"/>
            <a:ext cx="240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Simulation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A42BB-16BE-37AA-28D3-5B97E306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70" y="872110"/>
            <a:ext cx="9459645" cy="4191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7CEA0A-2B2A-9814-AF48-28329504AD2C}"/>
              </a:ext>
            </a:extLst>
          </p:cNvPr>
          <p:cNvSpPr/>
          <p:nvPr/>
        </p:nvSpPr>
        <p:spPr>
          <a:xfrm>
            <a:off x="0" y="0"/>
            <a:ext cx="22118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900D5227-0387-1714-46F7-C8BE71B1E4A1}"/>
              </a:ext>
            </a:extLst>
          </p:cNvPr>
          <p:cNvSpPr/>
          <p:nvPr/>
        </p:nvSpPr>
        <p:spPr>
          <a:xfrm>
            <a:off x="9570798" y="5063695"/>
            <a:ext cx="2479488" cy="1362240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-24885"/>
              <a:gd name="adj6" fmla="val -48905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In S00, PS(</a:t>
            </a:r>
            <a:r>
              <a:rPr lang="en-US" sz="1600" dirty="0" err="1"/>
              <a:t>Cov</a:t>
            </a:r>
            <a:r>
              <a:rPr lang="en-US" sz="1600" dirty="0"/>
              <a:t>-adj) and </a:t>
            </a:r>
            <a:r>
              <a:rPr lang="en-US" sz="1600" dirty="0" err="1"/>
              <a:t>AdACE</a:t>
            </a:r>
            <a:r>
              <a:rPr lang="en-US" sz="1600" dirty="0"/>
              <a:t> outperform others in all scenarios, Bayesian has the lowest power in all scenarios.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4E8BECDE-6A2E-937A-5F1A-A22BC7EBD2FD}"/>
              </a:ext>
            </a:extLst>
          </p:cNvPr>
          <p:cNvSpPr/>
          <p:nvPr/>
        </p:nvSpPr>
        <p:spPr>
          <a:xfrm>
            <a:off x="5196353" y="5063695"/>
            <a:ext cx="2479488" cy="1362240"/>
          </a:xfrm>
          <a:prstGeom prst="borderCallout2">
            <a:avLst>
              <a:gd name="adj1" fmla="val 38453"/>
              <a:gd name="adj2" fmla="val 61"/>
              <a:gd name="adj3" fmla="val 38452"/>
              <a:gd name="adj4" fmla="val -38433"/>
              <a:gd name="adj5" fmla="val -24885"/>
              <a:gd name="adj6" fmla="val -48905"/>
            </a:avLst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S*0, PS(</a:t>
            </a:r>
            <a:r>
              <a:rPr lang="en-US" sz="1600" dirty="0" err="1"/>
              <a:t>Cov</a:t>
            </a:r>
            <a:r>
              <a:rPr lang="en-US" sz="1600" dirty="0"/>
              <a:t>-adj) has highest power, PS without </a:t>
            </a:r>
            <a:r>
              <a:rPr lang="en-US" sz="1600" dirty="0" err="1"/>
              <a:t>cov</a:t>
            </a:r>
            <a:r>
              <a:rPr lang="en-US" sz="1600" dirty="0"/>
              <a:t>-adj has the lowest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E72F8-89E2-CB38-DA07-7EF07D85D6C6}"/>
              </a:ext>
            </a:extLst>
          </p:cNvPr>
          <p:cNvSpPr txBox="1"/>
          <p:nvPr/>
        </p:nvSpPr>
        <p:spPr>
          <a:xfrm>
            <a:off x="20645" y="1201285"/>
            <a:ext cx="21912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Outline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Simulation setup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Coverage Prob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/>
              <a:t>Power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I Error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defTabSz="502379">
              <a:spcAft>
                <a:spcPts val="559"/>
              </a:spcAft>
              <a:buFont typeface="Wingdings" panose="05000000000000000000" pitchFamily="2" charset="2"/>
              <a:buChar char="§"/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12787-D471-1465-5B62-64E41B44D826}"/>
              </a:ext>
            </a:extLst>
          </p:cNvPr>
          <p:cNvSpPr txBox="1"/>
          <p:nvPr/>
        </p:nvSpPr>
        <p:spPr>
          <a:xfrm>
            <a:off x="115747" y="625033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29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12901</TotalTime>
  <Words>1869</Words>
  <Application>Microsoft Office PowerPoint</Application>
  <PresentationFormat>Widescreen</PresentationFormat>
  <Paragraphs>497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 Light</vt:lpstr>
      <vt:lpstr>Cambria Math</vt:lpstr>
      <vt:lpstr>Wingdings</vt:lpstr>
      <vt:lpstr>Metropolitan</vt:lpstr>
      <vt:lpstr>Initial Results Based on 300 Simulations</vt:lpstr>
      <vt:lpstr>PowerPoint Presentation</vt:lpstr>
      <vt:lpstr>Simulation (CITIES)</vt:lpstr>
      <vt:lpstr>Bias</vt:lpstr>
      <vt:lpstr>Bias</vt:lpstr>
      <vt:lpstr>Coverage Probability across method</vt:lpstr>
      <vt:lpstr>Power</vt:lpstr>
      <vt:lpstr>Power across scenario</vt:lpstr>
      <vt:lpstr>Power across methods</vt:lpstr>
      <vt:lpstr>Type I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Liu</dc:creator>
  <cp:lastModifiedBy>Liu, Bing</cp:lastModifiedBy>
  <cp:revision>6</cp:revision>
  <dcterms:created xsi:type="dcterms:W3CDTF">2024-06-29T15:06:51Z</dcterms:created>
  <dcterms:modified xsi:type="dcterms:W3CDTF">2024-07-17T17:02:52Z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2024-07-08T11:44:33Z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20140c41-36a9-4f77-8181-777b866bd4a0</vt:lpwstr>
  </property>
  <property fmtid="{D5CDD505-2E9C-101B-9397-08002B2CF9AE}" pid="8" name="MSIP_Label_e81acc0d-dcc4-4dc9-a2c5-be70b05a2fe6_ContentBits">
    <vt:lpwstr>0</vt:lpwstr>
  </property>
  <property fmtid="{D5CDD505-2E9C-101B-9397-08002B2CF9AE}" pid="9" name="_AdHocReviewCycleID">
    <vt:i4>-1000123156</vt:i4>
  </property>
  <property fmtid="{D5CDD505-2E9C-101B-9397-08002B2CF9AE}" pid="10" name="_NewReviewCycle">
    <vt:lpwstr/>
  </property>
  <property fmtid="{D5CDD505-2E9C-101B-9397-08002B2CF9AE}" pid="11" name="_EmailSubject">
    <vt:lpwstr/>
  </property>
  <property fmtid="{D5CDD505-2E9C-101B-9397-08002B2CF9AE}" pid="12" name="_AuthorEmail">
    <vt:lpwstr>bing.liu6@merck.com</vt:lpwstr>
  </property>
  <property fmtid="{D5CDD505-2E9C-101B-9397-08002B2CF9AE}" pid="13" name="_AuthorEmailDisplayName">
    <vt:lpwstr>Liu, Bing</vt:lpwstr>
  </property>
</Properties>
</file>