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0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7" r:id="rId48"/>
    <p:sldId id="315" r:id="rId49"/>
    <p:sldId id="316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/>
    <p:restoredTop sz="96327"/>
  </p:normalViewPr>
  <p:slideViewPr>
    <p:cSldViewPr snapToGrid="0">
      <p:cViewPr varScale="1">
        <p:scale>
          <a:sx n="156" d="100"/>
          <a:sy n="156" d="100"/>
        </p:scale>
        <p:origin x="12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91AD8-BE7F-1989-7E67-804B0F981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A814F1-4379-E99D-0999-DC4256C3C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03414-F835-9CF6-47B8-D08E85D9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2022-07-31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1E0A6-88AA-E8CE-DB5B-6B45E128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37EFC-8670-9B67-B026-6FCE74DC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78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8C02A-61E5-FCEF-C9F8-4EBA4E58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C2D32-86DB-6098-B44C-7B1DA8EC9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C4934-D1CF-1AA9-F30A-8B42B7A2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2022-07-31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FE3EA-3454-1774-1220-314FD111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8B5FC-2167-EB50-AAEC-812F25E2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239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47C56E-BE97-2578-12E3-824A993F7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F82F3C-8275-5C8E-0008-D3F7D48F5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B14E6-3B58-DA1A-C63A-0CD3687C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2022-07-31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523B1-FC33-D566-F2EB-954A7C6E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6F025-A756-3B97-9E08-6A212D5A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490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645B3-0B84-3257-1312-10F91126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80E33-7A43-A240-6F15-96C2561DE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F5AC7-4B89-E971-29A7-98748259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2022-07-31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195C8-6E7A-481B-5CAE-125AC86E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65DD9-F7F5-538E-7AB7-223B6E78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618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FA928-F9DB-BA30-1517-5E9F6622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D1517-30F1-1522-69B0-A8081529A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21FD8-D4DD-B9A8-927B-8F7A4F1B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2022-07-31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5E890-9867-7BC1-02FF-891FB24E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409BD-4448-EBD4-5E9E-CAD8B24D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889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5D9ED-B462-A84F-A62C-F21A8434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02E55-286A-F4B8-A347-54FC0C8B4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285F59-34B9-05ED-5B9B-B1E8C5A07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EB6C14-E123-BC1D-EE42-847D5E22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2022-07-31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F11384-8800-4931-D21A-FC15AA98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8B3E8F-B7AA-34E8-F95D-75E2531F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41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851FB-0E24-75A7-5AA5-C5D7D1F3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4C4293-7FA4-3BD4-9CC5-00A035FB2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930F4-796F-BF4D-641C-9B956F1FC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CDE1CE-53C5-1189-DA97-047C7F10B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89732A-5032-F027-5C40-72EBBE338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E93D07-E015-2C6B-F117-9266F752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2022-07-31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824C1E-D7E2-FAE1-6446-F2B2BC05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F15364-D034-1DC9-109F-1F8C3C66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595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AD6AA-4100-3159-2D06-7D1761A5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DA88D3-F70E-C092-B3E3-77D46DD6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2022-07-31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253C6D-D9EE-5C75-D7AE-30AF9F6B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6EAECA-7577-FF37-3502-11045C62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845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F9A0F-BCE2-EA60-2A7F-3925962D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2022-07-31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E2F25C-2F30-B408-0DC5-C9AA2850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A0C55B-CDE4-8C30-EBA5-B18A3DC4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915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E5960-9499-6D9B-35B3-E24A1E2E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D83A7-A39F-0F86-7768-49E3F268C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CD9F13-92DD-E8B5-30EF-682D7E9B6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C8E149-29A6-8339-3C5B-DEFF117D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2022-07-31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B8FB97-421C-C443-89E6-A3CEC33B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37668-EE9D-7D10-72F5-A965C406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490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7D9CC-7E3D-6EDF-9E51-FA309466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A154EC-BB0C-D7FB-0958-790F9F852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17ED99-7EB7-33FC-D08B-662B5DE55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6414D-AD02-A61A-EB7F-BE187A3D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85B-62A8-0F42-8D43-CD2C6FBD072D}" type="datetimeFigureOut">
              <a:rPr kumimoji="1" lang="ko-KR" altLang="en-US" smtClean="0"/>
              <a:t>2022-07-31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9B7CE-FE40-0FB3-FF31-3252F9C1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2DBF6E-BCD4-49AF-7F4E-8B52B670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458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0CCE14-69E3-48E9-954C-79E2AD98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E78574-D209-7DA0-F9D0-EDE620696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F72FD-52EE-5C35-7852-8FBC07E4A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E585B-62A8-0F42-8D43-CD2C6FBD072D}" type="datetimeFigureOut">
              <a:rPr kumimoji="1" lang="ko-KR" altLang="en-US" smtClean="0"/>
              <a:t>2022-07-31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F7100-94FC-D720-C084-67AD14D0B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B27DA-C48B-F367-9F65-4764D25E9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4F7DB-D3CC-F04D-948D-D1F556E200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321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4919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패키지 알아보기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2E40D-CAD4-F83E-0A66-11F8989AC1A7}"/>
              </a:ext>
            </a:extLst>
          </p:cNvPr>
          <p:cNvSpPr txBox="1"/>
          <p:nvPr/>
        </p:nvSpPr>
        <p:spPr>
          <a:xfrm>
            <a:off x="1044267" y="1881844"/>
            <a:ext cx="7229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Pandas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패키지는 </a:t>
            </a:r>
            <a:b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</a:b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 전부라고 해도 과언이 아닙니다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 </a:t>
            </a: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모든 연산을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을 통해 하기 때문입니다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67819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508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생성해보기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1AFBAB-3822-4077-B65F-7821B4D35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249" y="1977629"/>
            <a:ext cx="5553850" cy="24292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그리고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맨앞에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0 1 2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또 다른 열이 생성 되었습니다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b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이것은 인덱스라고 하는데요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식별하는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조금 특별한 컬럼이라고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이해하면 쉽습니다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333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508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생성해보기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인덱스는 엑셀과 같이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보통은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숫자값을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가지지만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특별히 인덱스를 따로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지정해 줄 수도 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29DA55-D612-4063-A0D6-65D256E4F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883" y="1766675"/>
            <a:ext cx="5553850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1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508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생성해보기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예시 코드는 인덱스를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날짜의 값을 표현하는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문자열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지정하였습니다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df.index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= dates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29DA55-D612-4063-A0D6-65D256E4F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883" y="1766675"/>
            <a:ext cx="5553850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6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508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생성해보기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출력된 결과물을 보시면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0 1 2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표현 되었던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인덱스가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날짜 형태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변경된 것을 확인 할 수 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29DA55-D612-4063-A0D6-65D256E4F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883" y="1766675"/>
            <a:ext cx="5553850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13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5497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Index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여기서 중요한 점은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인덱스는 열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식별하기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위한 값이므로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중복되지 않는 것이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좋습니다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29DA55-D612-4063-A0D6-65D256E4F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883" y="1766675"/>
            <a:ext cx="5553850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86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625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셀 선택하기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은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loc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과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iloc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통한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 접근 기능을 제공합니다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440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625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셀 선택하기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loc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은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컬럼명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혹은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인덱스값을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통해 특정 셀에 접근하는 기능이고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iloc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은 순번을 통해 특정 셀에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접근하는 기능입니다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549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747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셀 선택하기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iloc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예시 코드는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iloc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통해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첫번째 열의 첫번째 행에 위치하는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셀에 접근하는 코드입니다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0D8C08-9799-48F1-880B-0CB04D568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447" y="1862923"/>
            <a:ext cx="5715798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18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747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셀 선택하기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iloc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지난 시간에서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Numpy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어레이를 가지고 슬라이스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했던 것 기억 나시나요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Pandas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또한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슬라이스 기능이 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885212-F3CE-43F9-8FEB-11F608046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237" y="1681520"/>
            <a:ext cx="5658640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7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747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셀 선택하기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loc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그리고 순번이 아닌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값으로 셀을 찾아 갈 수 있도록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해주는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loc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사용할 수 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3EE226-E59B-4F37-AF3D-935B044B9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480" y="1862923"/>
            <a:ext cx="5449060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6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4919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패키지 알아보기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2E40D-CAD4-F83E-0A66-11F8989AC1A7}"/>
              </a:ext>
            </a:extLst>
          </p:cNvPr>
          <p:cNvSpPr txBox="1"/>
          <p:nvPr/>
        </p:nvSpPr>
        <p:spPr>
          <a:xfrm>
            <a:off x="1044267" y="1881844"/>
            <a:ext cx="7229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이라는 이름에서 알 수 있듯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Data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를 담는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Frame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 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즉 여러 형태의 데이터들을 정형화된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형태로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읽고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쓰고 연산을 할 수 있는 틀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(frame)</a:t>
            </a: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이라고 이해 하면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쉽습니다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6436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747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셀 선택하기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loc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20210102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값을 가지는 인덱스와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지출 컬럼을 참조해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셀에 접근하여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9000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이라는 값에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접근한 예시 코드입니다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3EE226-E59B-4F37-AF3D-935B044B9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480" y="1862923"/>
            <a:ext cx="5449060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19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747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셀 선택하기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 loc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Loc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함수는 예시 코드와 같이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인덱스 값만으로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자체에 접근 할 수도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989269-3F20-43F1-A9CA-D61207082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725" y="1881843"/>
            <a:ext cx="4827397" cy="16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65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59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- Series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df.loc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[“20210102”]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통해 접근한 행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형식이 아닙니다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989269-3F20-43F1-A9CA-D61207082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725" y="1881843"/>
            <a:ext cx="4827397" cy="16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6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59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- Series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이는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차원 배열의 형태를 가지기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때문이죠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예시 코드에서 반환된 값은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Series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타입을 가집니다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989269-3F20-43F1-A9CA-D61207082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725" y="1881843"/>
            <a:ext cx="4827397" cy="16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88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59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- Series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Series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과는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조금 다른 기능들을 가지고 있으니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 차이를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염두해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두고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사용해야 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이에 대해서는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차차 알아 보도록 하겠습니다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989269-3F20-43F1-A9CA-D61207082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725" y="1881843"/>
            <a:ext cx="4827397" cy="16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23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806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컬럼에 접근하기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컬럼 단위로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슬라이스 할 수가 있는데요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B6847E-E754-4CE3-B3B9-720E91F3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546" y="1953669"/>
            <a:ext cx="4121772" cy="217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09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806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컬럼에 접근하기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예시 코드는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지출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컬럼만 슬라이스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해오는 코드입니다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물론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부서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같은 컬럼 또한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마찬가지로 가능 하겠죠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B6847E-E754-4CE3-B3B9-720E91F3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546" y="1953669"/>
            <a:ext cx="4121772" cy="217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51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46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조건에 맞는 행 찾기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필터 기능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은 엑셀을 사용할 때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없어서는 안될 필수 기능이죠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Pandas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또한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이러한 기능을 지원합니다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3558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46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조건에 맞는 행 찾기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필터를 사용해 보기 전에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데이터를 조금 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추가해 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F662C8-15D8-4089-AA26-C30249F22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316" y="1808391"/>
            <a:ext cx="5642435" cy="318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29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46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조건에 맞는 행 찾기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이제 조금 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분석할 맛 나는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데이터가 되었습니다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F662C8-15D8-4089-AA26-C30249F22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398" y="1685927"/>
            <a:ext cx="5642435" cy="31809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CE1A3C-9136-434D-ADF6-1490CE543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203" y="4866839"/>
            <a:ext cx="1464254" cy="174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4919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패키지 알아보기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2E40D-CAD4-F83E-0A66-11F8989AC1A7}"/>
              </a:ext>
            </a:extLst>
          </p:cNvPr>
          <p:cNvSpPr txBox="1"/>
          <p:nvPr/>
        </p:nvSpPr>
        <p:spPr>
          <a:xfrm>
            <a:off x="1044267" y="1881844"/>
            <a:ext cx="72295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엑셀이 사무업무를 처리하는데 있어서 널리 쓰이게 된 이유는 무엇일까요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? 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바로 데이터의 특성이나 특징에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종속적이지 않으면서도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매우 강력한 기능들을 제공하기 때문입니다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 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이제는 엑셀이라는 프로그램 없이는 사무 업무가 불가능할 정도로 시장 점유율이 매우 큽니다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77520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46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조건에 맞는 행 찾기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팀장님께서 업무를 지시합니다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“</a:t>
            </a:r>
            <a:r>
              <a:rPr lang="ko-KR" altLang="en-US" sz="24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인사팀의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총 지출을 뽑아 오게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F662C8-15D8-4089-AA26-C30249F22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398" y="1685927"/>
            <a:ext cx="5642435" cy="31809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CE1A3C-9136-434D-ADF6-1490CE543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203" y="4866839"/>
            <a:ext cx="1464254" cy="174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98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46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조건에 맞는 행 찾기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45482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에이스 김대리는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예시 코드와 같이 작성합니다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마지막 코드를 통해서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부서 컬럼의 값이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영업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 행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들이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추려 졌습니다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9690339-1720-49B8-A70A-89619A440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706" y="1825837"/>
            <a:ext cx="5178624" cy="382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80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886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조건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여러개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포함하기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5172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팀장님께서 새로운 업무를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지시합니다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그새 팀들의 지출 내역이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늘었군요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B9DD36D-4CB6-4080-9F9D-47E166FE9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85" y="1641134"/>
            <a:ext cx="3246967" cy="50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48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886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조건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여러개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포함하기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9790A-46BE-4B59-802C-6806A4199AD8}"/>
              </a:ext>
            </a:extLst>
          </p:cNvPr>
          <p:cNvSpPr txBox="1"/>
          <p:nvPr/>
        </p:nvSpPr>
        <p:spPr>
          <a:xfrm>
            <a:off x="1044266" y="1881843"/>
            <a:ext cx="5172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“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만원 이하의 영업팀의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  총 지출 내역을 뽑아 오게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B9DD36D-4CB6-4080-9F9D-47E166FE9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85" y="1641134"/>
            <a:ext cx="3246967" cy="50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59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886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조건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여러개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포함하기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B9DD36D-4CB6-4080-9F9D-47E166FE9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85" y="1641134"/>
            <a:ext cx="3246967" cy="50057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881843"/>
            <a:ext cx="5172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필터링 조건이 한 개가 아닌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두개 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지출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&lt; 10000</a:t>
            </a:r>
          </a:p>
          <a:p>
            <a:pPr marL="457200" indent="-457200">
              <a:buAutoNum type="arabicPeriod"/>
            </a:pP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부서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= 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영업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529913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886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조건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여러개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포함하기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B9DD36D-4CB6-4080-9F9D-47E166FE9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85" y="1641134"/>
            <a:ext cx="3246967" cy="50057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881843"/>
            <a:ext cx="5172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필터링 조건이 한 개가 아닌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두개 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지출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&lt; 10000</a:t>
            </a:r>
          </a:p>
          <a:p>
            <a:pPr marL="457200" indent="-457200">
              <a:buAutoNum type="arabicPeriod"/>
            </a:pP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부서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= 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영업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870799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886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조건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여러개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포함하기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B9DD36D-4CB6-4080-9F9D-47E166FE9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85" y="1641134"/>
            <a:ext cx="3246967" cy="50057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881843"/>
            <a:ext cx="5172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그리고 아래 조건은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AND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연산이 적용 되어야 하죠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지출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&lt; 10000</a:t>
            </a:r>
          </a:p>
          <a:p>
            <a:pPr marL="457200" indent="-457200">
              <a:buAutoNum type="arabicPeriod"/>
            </a:pP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부서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= 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영업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4091627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886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조건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여러개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포함하기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881843"/>
            <a:ext cx="5172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예시 코드와 같이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두개의 조건을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AND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(&amp;)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하여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필터링 할 수 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52661F-BA80-408D-BF85-D141967C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675" y="1862923"/>
            <a:ext cx="3686755" cy="418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70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886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조건 </a:t>
            </a:r>
            <a:r>
              <a:rPr lang="ko-KR" altLang="en-US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여러개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포함하기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881843"/>
            <a:ext cx="5172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만약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OR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(|)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적용 한다면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아래와 같은 결과가 나올 것 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E7DAE7-390A-4D90-8C36-9EFD59DC6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004" y="1881843"/>
            <a:ext cx="3143704" cy="408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516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GroupBy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881843"/>
            <a:ext cx="51728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이번에는 각 부서별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지출액의 합계를 구해 보도록 합시다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Pandas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은 컬럼의 값을 기반으로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그루핑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하여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여러가지 통계 연산을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적용할 수 있도록 하는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groupby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함수에 대해서 알아봅시다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45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4919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패키지 알아보기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2E40D-CAD4-F83E-0A66-11F8989AC1A7}"/>
              </a:ext>
            </a:extLst>
          </p:cNvPr>
          <p:cNvSpPr txBox="1"/>
          <p:nvPr/>
        </p:nvSpPr>
        <p:spPr>
          <a:xfrm>
            <a:off x="1044267" y="1881844"/>
            <a:ext cx="72295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또한 같은 맥락에서 이해 하시면 쉽습니다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 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엑셀을 파이썬 코드로써 옮겨 놓았다고 해도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S-Core Dream 3 Light" panose="020B0503030302020204" pitchFamily="34" charset="-127"/>
              <a:ea typeface="S-Core Dream 3 Light" panose="020B05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무방할 정도로 유사점이 많습니다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S-Core Dream 3 Light" panose="020B0503030302020204" pitchFamily="34" charset="-127"/>
                <a:ea typeface="S-Core Dream 3 Light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2298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516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GroupBy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881843"/>
            <a:ext cx="5172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예시 코드와 같이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df.groupby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부서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”).sum()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호출 할 수 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29EC72-34AB-4668-A8E8-1E263CC16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861" y="1792062"/>
            <a:ext cx="3315677" cy="464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502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516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GroupBy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881843"/>
            <a:ext cx="5172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Groupby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함수를 통해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먼저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부서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컬럼의 같은 값을 가진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행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끼리 묶어 줍니다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29EC72-34AB-4668-A8E8-1E263CC16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861" y="1792062"/>
            <a:ext cx="3315677" cy="464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71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516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GroupBy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881843"/>
            <a:ext cx="5172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그리고 나서 묶인 행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그룹에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대해서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sum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함수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호출 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29EC72-34AB-4668-A8E8-1E263CC16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861" y="1792062"/>
            <a:ext cx="3315677" cy="464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53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516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GroupBy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881843"/>
            <a:ext cx="5172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그룹에 대해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가능한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연산은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표와 같습니다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713D22-8E2E-4187-9944-57116A92E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251" y="1635622"/>
            <a:ext cx="3912866" cy="488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094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065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Merge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881843"/>
            <a:ext cx="5172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groupby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그리고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sum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함수의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조합을 통해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각 부서별 총 지출액을 구하였습니다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9590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065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Merge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881843"/>
            <a:ext cx="5172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이제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merge(join)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함수를 사용하여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두개의 데이터프레임을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합치는 방법에 대해 알아보겠습니다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00712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065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Merge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881843"/>
            <a:ext cx="5172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지출액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과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합칠 수입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예시코드와 같이 생성합니다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A4B713-EDAC-485C-B2E7-2210D9891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764" y="1694090"/>
            <a:ext cx="3374945" cy="414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052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065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Merge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881843"/>
            <a:ext cx="5172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수입이라는 하나의 컬럼을 가지며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부서명을 인덱스를 가지는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데이터프레임을 생성합니다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A4B713-EDAC-485C-B2E7-2210D9891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764" y="1694090"/>
            <a:ext cx="3374945" cy="414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85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065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Merge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6" y="1881843"/>
            <a:ext cx="5172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그리고 기존에 구했던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부서별 지출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expenses_dep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이라는 변수에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담아 놓겠습니다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7437C0-8B69-40B3-B681-A4914397F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205" y="1863549"/>
            <a:ext cx="3172528" cy="44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141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065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Merge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그리고 마지막 코드와 같이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두개를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merge(join)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하는 코드를 호출합니다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DDBBE4-5438-48B6-A050-4C1B08800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105" y="1881843"/>
            <a:ext cx="5261710" cy="403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0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4919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패키지 알아보기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2E40D-CAD4-F83E-0A66-11F8989AC1A7}"/>
              </a:ext>
            </a:extLst>
          </p:cNvPr>
          <p:cNvSpPr txBox="1"/>
          <p:nvPr/>
        </p:nvSpPr>
        <p:spPr>
          <a:xfrm>
            <a:off x="1044267" y="1881844"/>
            <a:ext cx="72295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엑셀은 가로로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A, B, C ...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등으로 이름이 붙어 있고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세로로는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숫자값을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가지는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인덱스 형태로써 순번이 매겨집니다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따라서 셀을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“A1”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같이 한번에 찾아갈 수 있지요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057097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065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Merge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보통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SQL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에서는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Join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이라고 하는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이러한 종류의 연산은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굉장히 많이 사용되는 연산 중 하나입니다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4577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065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Merge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다양한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Join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방법들이 있으며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그중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inner join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수행 한 것입니다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E0F21D-2B43-4C4C-9482-07B02AA7C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44" y="1987158"/>
            <a:ext cx="4664383" cy="326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328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065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Merge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INNER JOIN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기준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과 조인할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모두에 조인 컬럼 데이터가 존재하는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들을 가지는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데이터프레임을 생성합니다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9C34ED-663D-48AE-B420-E1412F913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068" y="1881843"/>
            <a:ext cx="4591691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418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065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Merge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LEFT JOIN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왼쪽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기준으로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일치하는 행만 결합되고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일치하지 않는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부분은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null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값을 가지는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데이터프레임을 생성합니다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83CE1D-09FC-4E00-8964-F297A681B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62923"/>
            <a:ext cx="5696745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860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065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Merge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RIGHT JOIN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오른쪽 데이터프레임과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왼쪽 데이터프레임의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가능한 조합의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곱집합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데이터프레임을 생성합니다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353B60-C045-4270-9787-1494AB80F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234" y="1881843"/>
            <a:ext cx="5896798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802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065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Merge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CROSS JOIN(Cartesian Join)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오른쪽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기준으로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일치하는 행만 결합되고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일치하지 않는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부분은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null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값을 가지는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데이터프레임을 생성합니다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F0449A-30B6-45E6-8AE1-56A75D860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744" y="986527"/>
            <a:ext cx="3685781" cy="43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434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5903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Apply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0BCB5-6371-4568-AE3B-6A1DC2CB9C5A}"/>
              </a:ext>
            </a:extLst>
          </p:cNvPr>
          <p:cNvSpPr txBox="1"/>
          <p:nvPr/>
        </p:nvSpPr>
        <p:spPr>
          <a:xfrm>
            <a:off x="1044267" y="1881843"/>
            <a:ext cx="5172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지출과 수입의 데이터프레임을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join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하여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생성한 데이터 프레임을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joint_df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 담아 놓도록 하겠습니다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32483D-E6D2-425C-9036-829B32679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72" y="2343508"/>
            <a:ext cx="3164459" cy="35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054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5903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Apply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0BCB5-6371-4568-AE3B-6A1DC2CB9C5A}"/>
              </a:ext>
            </a:extLst>
          </p:cNvPr>
          <p:cNvSpPr txBox="1"/>
          <p:nvPr/>
        </p:nvSpPr>
        <p:spPr>
          <a:xfrm>
            <a:off x="1044267" y="1881843"/>
            <a:ext cx="5172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이제 수입 대비 지출을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구해보도록 하겠습니다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32483D-E6D2-425C-9036-829B32679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72" y="2343508"/>
            <a:ext cx="3164459" cy="35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88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5903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Apply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0BCB5-6371-4568-AE3B-6A1DC2CB9C5A}"/>
              </a:ext>
            </a:extLst>
          </p:cNvPr>
          <p:cNvSpPr txBox="1"/>
          <p:nvPr/>
        </p:nvSpPr>
        <p:spPr>
          <a:xfrm>
            <a:off x="1044267" y="1881843"/>
            <a:ext cx="5172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지출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수입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* 100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 수식을 적용하여 새로운 컬럼을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만들어 보도록 하겠습니다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32483D-E6D2-425C-9036-829B32679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72" y="2343508"/>
            <a:ext cx="3164459" cy="35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824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5903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Apply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0BCB5-6371-4568-AE3B-6A1DC2CB9C5A}"/>
              </a:ext>
            </a:extLst>
          </p:cNvPr>
          <p:cNvSpPr txBox="1"/>
          <p:nvPr/>
        </p:nvSpPr>
        <p:spPr>
          <a:xfrm>
            <a:off x="1044267" y="1881843"/>
            <a:ext cx="5172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지출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수입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* 100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 수식을 적용하여 새로운 컬럼을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만들어 보도록 하겠습니다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32483D-E6D2-425C-9036-829B32679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72" y="2343508"/>
            <a:ext cx="3164459" cy="35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3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4919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패키지 알아보기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2E40D-CAD4-F83E-0A66-11F8989AC1A7}"/>
              </a:ext>
            </a:extLst>
          </p:cNvPr>
          <p:cNvSpPr txBox="1"/>
          <p:nvPr/>
        </p:nvSpPr>
        <p:spPr>
          <a:xfrm>
            <a:off x="1044267" y="1881844"/>
            <a:ext cx="722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또한 셀이 횡 방향으로 모여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행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 되고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종 방향으로 모여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열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컬럼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 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3187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5903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Apply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0BCB5-6371-4568-AE3B-6A1DC2CB9C5A}"/>
              </a:ext>
            </a:extLst>
          </p:cNvPr>
          <p:cNvSpPr txBox="1"/>
          <p:nvPr/>
        </p:nvSpPr>
        <p:spPr>
          <a:xfrm>
            <a:off x="1044267" y="1881843"/>
            <a:ext cx="5172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apply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함수를 이용해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해당 작업을 간단히 할 수 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86ED01-95C0-43E0-8AD8-8AE26B556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494" y="2104840"/>
            <a:ext cx="498227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315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5903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Apply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0BCB5-6371-4568-AE3B-6A1DC2CB9C5A}"/>
              </a:ext>
            </a:extLst>
          </p:cNvPr>
          <p:cNvSpPr txBox="1"/>
          <p:nvPr/>
        </p:nvSpPr>
        <p:spPr>
          <a:xfrm>
            <a:off x="1044267" y="1881843"/>
            <a:ext cx="5172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apply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함수는 각 행 또는 셀에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적용할 함수를 파라미터로 받습니다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86ED01-95C0-43E0-8AD8-8AE26B556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494" y="2104840"/>
            <a:ext cx="498227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153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5903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Apply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0BCB5-6371-4568-AE3B-6A1DC2CB9C5A}"/>
              </a:ext>
            </a:extLst>
          </p:cNvPr>
          <p:cNvSpPr txBox="1"/>
          <p:nvPr/>
        </p:nvSpPr>
        <p:spPr>
          <a:xfrm>
            <a:off x="1044267" y="1881843"/>
            <a:ext cx="5172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그리고 파라미터로 받은 함수를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행마다 적용하여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새로운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Series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생성합니다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86ED01-95C0-43E0-8AD8-8AE26B556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494" y="2104840"/>
            <a:ext cx="498227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848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5903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Apply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0BCB5-6371-4568-AE3B-6A1DC2CB9C5A}"/>
              </a:ext>
            </a:extLst>
          </p:cNvPr>
          <p:cNvSpPr txBox="1"/>
          <p:nvPr/>
        </p:nvSpPr>
        <p:spPr>
          <a:xfrm>
            <a:off x="1044267" y="1881843"/>
            <a:ext cx="5172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Series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 행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또는 열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컬럼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데이터를 표현 하는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Pandas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데이터 타입입니다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86ED01-95C0-43E0-8AD8-8AE26B556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494" y="2104840"/>
            <a:ext cx="498227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020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5903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Apply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0BCB5-6371-4568-AE3B-6A1DC2CB9C5A}"/>
              </a:ext>
            </a:extLst>
          </p:cNvPr>
          <p:cNvSpPr txBox="1"/>
          <p:nvPr/>
        </p:nvSpPr>
        <p:spPr>
          <a:xfrm>
            <a:off x="1044266" y="4465798"/>
            <a:ext cx="9467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Series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위와 같이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컬럼으로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할당이 가능 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762771-B654-43E1-91E7-F86E67DC3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01" y="1881843"/>
            <a:ext cx="6620799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691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5903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Apply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0BCB5-6371-4568-AE3B-6A1DC2CB9C5A}"/>
              </a:ext>
            </a:extLst>
          </p:cNvPr>
          <p:cNvSpPr txBox="1"/>
          <p:nvPr/>
        </p:nvSpPr>
        <p:spPr>
          <a:xfrm>
            <a:off x="1044266" y="4465798"/>
            <a:ext cx="9467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Series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위와 같이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컬럼으로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할당이 가능 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762771-B654-43E1-91E7-F86E67DC3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01" y="1881843"/>
            <a:ext cx="6620799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063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099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Apply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연습문제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771EE9-FAC5-437C-9CA8-3CDC3F47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01" y="2034243"/>
            <a:ext cx="6620799" cy="21720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F92FFE-9B50-4A10-912B-94C0D5651D6B}"/>
              </a:ext>
            </a:extLst>
          </p:cNvPr>
          <p:cNvSpPr txBox="1"/>
          <p:nvPr/>
        </p:nvSpPr>
        <p:spPr>
          <a:xfrm>
            <a:off x="1109201" y="4628475"/>
            <a:ext cx="60966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Apply</a:t>
            </a:r>
            <a:r>
              <a:rPr lang="ko-KR" altLang="en-US" sz="1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이용하여</a:t>
            </a:r>
            <a:endParaRPr lang="en-US" altLang="ko-KR" sz="1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 </a:t>
            </a:r>
            <a:r>
              <a:rPr lang="en-US" altLang="ko-KR" sz="18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1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지출 컬럼을 금액 표기로 변경해 봅시다</a:t>
            </a:r>
            <a:r>
              <a:rPr lang="en-US" altLang="ko-KR" sz="1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예시</a:t>
            </a:r>
            <a:r>
              <a:rPr lang="en-US" altLang="ko-KR" sz="1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18000 -&gt; 18,000</a:t>
            </a:r>
          </a:p>
        </p:txBody>
      </p:sp>
    </p:spTree>
    <p:extLst>
      <p:ext uri="{BB962C8B-B14F-4D97-AF65-F5344CB8AC3E}">
        <p14:creationId xmlns:p14="http://schemas.microsoft.com/office/powerpoint/2010/main" val="2877221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8099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Apply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연습문제 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881843"/>
            <a:ext cx="517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771EE9-FAC5-437C-9CA8-3CDC3F47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01" y="2034243"/>
            <a:ext cx="6620799" cy="21720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2CB7B4-1B82-4F71-B0C0-5068541A70C9}"/>
              </a:ext>
            </a:extLst>
          </p:cNvPr>
          <p:cNvSpPr txBox="1"/>
          <p:nvPr/>
        </p:nvSpPr>
        <p:spPr>
          <a:xfrm>
            <a:off x="1044267" y="4612732"/>
            <a:ext cx="60966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Apply</a:t>
            </a:r>
            <a:r>
              <a:rPr lang="ko-KR" altLang="en-US" sz="1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이용하여</a:t>
            </a:r>
            <a:endParaRPr lang="en-US" altLang="ko-KR" sz="1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 </a:t>
            </a:r>
            <a:r>
              <a:rPr lang="en-US" altLang="ko-KR" sz="18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1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지출과 수입의 차액을 표현하는</a:t>
            </a:r>
            <a:endParaRPr lang="en-US" altLang="ko-KR" sz="1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컬럼을 생성해 봅시다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en-US" altLang="ko-KR" sz="18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10668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806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여러가지 함수들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51728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DataFrame.fillna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안의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결측값을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특정값으로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치환합니다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DE6A61-3361-4E98-909F-595795F30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720" y="1881843"/>
            <a:ext cx="4153480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515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806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여러가지 함수들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51728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DataFrame.isnull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안의 </a:t>
            </a:r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결측값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여부를 확인 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E9DB62-3B86-4DA8-9CDA-617C28F06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347" y="1881843"/>
            <a:ext cx="4658375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2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4073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패키지 설치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F9E54D-B26A-465C-A556-5E3452B4D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81" y="2091523"/>
            <a:ext cx="6592220" cy="22958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A5B478-EC36-4341-A7E2-412A54DDD666}"/>
              </a:ext>
            </a:extLst>
          </p:cNvPr>
          <p:cNvSpPr txBox="1"/>
          <p:nvPr/>
        </p:nvSpPr>
        <p:spPr>
          <a:xfrm>
            <a:off x="578281" y="4682194"/>
            <a:ext cx="7229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위와 같이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Pandas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패키지를 설치 할 수 있습니다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17197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7806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–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여러가지 함수들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18C29-140F-4D0E-813E-36EAC512ED2F}"/>
              </a:ext>
            </a:extLst>
          </p:cNvPr>
          <p:cNvSpPr txBox="1"/>
          <p:nvPr/>
        </p:nvSpPr>
        <p:spPr>
          <a:xfrm>
            <a:off x="1044267" y="1934910"/>
            <a:ext cx="51728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DataFrame.concat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두개 이상의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컬럼축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또는 인덱스 축으로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합친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생성합니다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6E235D-ABA6-4218-B63D-BDDDD18AC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780" y="1934910"/>
            <a:ext cx="6954220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8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508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생성해보기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1AFBAB-3822-4077-B65F-7821B4D35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249" y="1977629"/>
            <a:ext cx="5553850" cy="24292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예시 코드와 같이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생성해 봅시다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Values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 </a:t>
            </a:r>
            <a:r>
              <a:rPr lang="en-US" altLang="ko-KR" sz="2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안에 담길 값들을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의미하는 배열입니다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5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20B7D6-7697-98DD-3606-AF3D919B3FC6}"/>
              </a:ext>
            </a:extLst>
          </p:cNvPr>
          <p:cNvGrpSpPr/>
          <p:nvPr/>
        </p:nvGrpSpPr>
        <p:grpSpPr>
          <a:xfrm>
            <a:off x="498565" y="387132"/>
            <a:ext cx="11318467" cy="246221"/>
            <a:chOff x="696685" y="387132"/>
            <a:chExt cx="11318467" cy="2462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748303-8099-660F-5433-815DD70D722E}"/>
                </a:ext>
              </a:extLst>
            </p:cNvPr>
            <p:cNvSpPr txBox="1"/>
            <p:nvPr/>
          </p:nvSpPr>
          <p:spPr>
            <a:xfrm>
              <a:off x="9643990" y="387132"/>
              <a:ext cx="23711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AIBIZ INTERMEDIATE</a:t>
              </a:r>
              <a:r>
                <a:rPr lang="ko-KR" altLang="en-US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5">
                      <a:lumMod val="50000"/>
                    </a:schemeClr>
                  </a:solidFill>
                  <a:latin typeface="현대산스 Head Medium" panose="020B0600000101010101" pitchFamily="50" charset="-127"/>
                  <a:ea typeface="현대산스 Head Medium" panose="020B0600000101010101" pitchFamily="50" charset="-127"/>
                </a:rPr>
                <a:t>PYTHON CLASS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현대산스 Head Medium" panose="020B0600000101010101" pitchFamily="50" charset="-127"/>
                <a:ea typeface="현대산스 Head Medium" panose="020B0600000101010101" pitchFamily="50" charset="-127"/>
              </a:endParaRPr>
            </a:p>
          </p:txBody>
        </p:sp>
        <p:cxnSp>
          <p:nvCxnSpPr>
            <p:cNvPr id="4" name="직선 연결선 20">
              <a:extLst>
                <a:ext uri="{FF2B5EF4-FFF2-40B4-BE49-F238E27FC236}">
                  <a16:creationId xmlns:a16="http://schemas.microsoft.com/office/drawing/2014/main" id="{3F3D8E48-89A6-E3E3-FAF9-B769844468EC}"/>
                </a:ext>
              </a:extLst>
            </p:cNvPr>
            <p:cNvCxnSpPr/>
            <p:nvPr/>
          </p:nvCxnSpPr>
          <p:spPr>
            <a:xfrm>
              <a:off x="696685" y="510243"/>
              <a:ext cx="90351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478CDE-5F87-5F03-0491-22D3920A4F32}"/>
              </a:ext>
            </a:extLst>
          </p:cNvPr>
          <p:cNvSpPr txBox="1"/>
          <p:nvPr/>
        </p:nvSpPr>
        <p:spPr>
          <a:xfrm>
            <a:off x="578281" y="863418"/>
            <a:ext cx="6508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Pandas: </a:t>
            </a:r>
            <a:r>
              <a:rPr lang="en-US" altLang="ko-KR" sz="3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DataFrame</a:t>
            </a:r>
            <a:r>
              <a:rPr lang="en-US" altLang="ko-KR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3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생성해보기</a:t>
            </a:r>
            <a:endParaRPr lang="en-US" altLang="ko-KR" sz="3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1AFBAB-3822-4077-B65F-7821B4D35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249" y="1977629"/>
            <a:ext cx="5553850" cy="24292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061D15-9160-457D-BBF9-1C246106ECC2}"/>
              </a:ext>
            </a:extLst>
          </p:cNvPr>
          <p:cNvSpPr txBox="1"/>
          <p:nvPr/>
        </p:nvSpPr>
        <p:spPr>
          <a:xfrm>
            <a:off x="1044267" y="1881843"/>
            <a:ext cx="3731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배열의 각 원소는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행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로우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의미 하지요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그리고 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column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배열은</a:t>
            </a:r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각 열들의 이름을 뜻합니다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2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컬럼명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은 데이터의 논리적인 성격을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표현해 주는 이름인 것이지요</a:t>
            </a:r>
            <a:r>
              <a:rPr lang="en-US" altLang="ko-KR" sz="2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981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1805</Words>
  <Application>Microsoft Office PowerPoint</Application>
  <PresentationFormat>와이드스크린</PresentationFormat>
  <Paragraphs>446</Paragraphs>
  <Slides>70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7" baseType="lpstr">
      <vt:lpstr>S-Core Dream 3 Light</vt:lpstr>
      <vt:lpstr>맑은 고딕</vt:lpstr>
      <vt:lpstr>에스코어 드림 3 Light</vt:lpstr>
      <vt:lpstr>에스코어 드림 6 Bold</vt:lpstr>
      <vt:lpstr>현대산스 Head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luis</dc:creator>
  <cp:lastModifiedBy>livekey8287</cp:lastModifiedBy>
  <cp:revision>38</cp:revision>
  <dcterms:created xsi:type="dcterms:W3CDTF">2022-07-30T03:29:38Z</dcterms:created>
  <dcterms:modified xsi:type="dcterms:W3CDTF">2022-07-31T17:58:00Z</dcterms:modified>
</cp:coreProperties>
</file>