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35"/>
  </p:notesMasterIdLst>
  <p:sldIdLst>
    <p:sldId id="363" r:id="rId2"/>
    <p:sldId id="576" r:id="rId3"/>
    <p:sldId id="371" r:id="rId4"/>
    <p:sldId id="421" r:id="rId5"/>
    <p:sldId id="420" r:id="rId6"/>
    <p:sldId id="566" r:id="rId7"/>
    <p:sldId id="423" r:id="rId8"/>
    <p:sldId id="424" r:id="rId9"/>
    <p:sldId id="425" r:id="rId10"/>
    <p:sldId id="426" r:id="rId11"/>
    <p:sldId id="428" r:id="rId12"/>
    <p:sldId id="429" r:id="rId13"/>
    <p:sldId id="567" r:id="rId14"/>
    <p:sldId id="572" r:id="rId15"/>
    <p:sldId id="551" r:id="rId16"/>
    <p:sldId id="569" r:id="rId17"/>
    <p:sldId id="582" r:id="rId18"/>
    <p:sldId id="568" r:id="rId19"/>
    <p:sldId id="570" r:id="rId20"/>
    <p:sldId id="571" r:id="rId21"/>
    <p:sldId id="539" r:id="rId22"/>
    <p:sldId id="565" r:id="rId23"/>
    <p:sldId id="548" r:id="rId24"/>
    <p:sldId id="573" r:id="rId25"/>
    <p:sldId id="574" r:id="rId26"/>
    <p:sldId id="575" r:id="rId27"/>
    <p:sldId id="577" r:id="rId28"/>
    <p:sldId id="578" r:id="rId29"/>
    <p:sldId id="579" r:id="rId30"/>
    <p:sldId id="580" r:id="rId31"/>
    <p:sldId id="581" r:id="rId32"/>
    <p:sldId id="550" r:id="rId33"/>
    <p:sldId id="302" r:id="rId3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6600"/>
    <a:srgbClr val="CC0066"/>
    <a:srgbClr val="F55D4B"/>
    <a:srgbClr val="95A5A6"/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2923" autoAdjust="0"/>
  </p:normalViewPr>
  <p:slideViewPr>
    <p:cSldViewPr>
      <p:cViewPr varScale="1">
        <p:scale>
          <a:sx n="104" d="100"/>
          <a:sy n="104" d="100"/>
        </p:scale>
        <p:origin x="19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main-function/#a-basic-python-ma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main-funct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041238/why-use-def-ma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function-and-variable-nam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Chapter 06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/>
              <a:t>ITP3915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our Own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create a new </a:t>
            </a:r>
            <a:r>
              <a:rPr lang="en-US" sz="2800" dirty="0">
                <a:solidFill>
                  <a:srgbClr val="0070C0"/>
                </a:solidFill>
              </a:rPr>
              <a:t>function</a:t>
            </a:r>
            <a:r>
              <a:rPr lang="en-US" sz="2800" dirty="0"/>
              <a:t> using the </a:t>
            </a:r>
            <a:r>
              <a:rPr lang="en-US" sz="2800" dirty="0" err="1">
                <a:solidFill>
                  <a:srgbClr val="0070C0"/>
                </a:solidFill>
              </a:rPr>
              <a:t>def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keyword followed by the </a:t>
            </a:r>
            <a:r>
              <a:rPr lang="en-US" sz="2800" dirty="0">
                <a:solidFill>
                  <a:srgbClr val="0070C0"/>
                </a:solidFill>
              </a:rPr>
              <a:t>function 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optional parameters </a:t>
            </a:r>
            <a:r>
              <a:rPr lang="en-US" sz="2800" dirty="0"/>
              <a:t>in parenthesis, and then we add a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colon</a:t>
            </a:r>
            <a:r>
              <a:rPr lang="en-US" sz="2800" dirty="0"/>
              <a:t>.</a:t>
            </a:r>
          </a:p>
          <a:p>
            <a:r>
              <a:rPr lang="en-US" sz="2800" dirty="0"/>
              <a:t>We </a:t>
            </a:r>
            <a:r>
              <a:rPr lang="en-US" sz="2800" b="1" dirty="0"/>
              <a:t>indent</a:t>
            </a:r>
            <a:r>
              <a:rPr lang="en-US" sz="2800" dirty="0"/>
              <a:t> the body of the function</a:t>
            </a:r>
          </a:p>
          <a:p>
            <a:r>
              <a:rPr lang="en-US" sz="2800" dirty="0"/>
              <a:t>This defines the </a:t>
            </a:r>
            <a:r>
              <a:rPr lang="en-US" sz="2800" dirty="0">
                <a:solidFill>
                  <a:srgbClr val="0070C0"/>
                </a:solidFill>
              </a:rPr>
              <a:t>function </a:t>
            </a:r>
            <a:r>
              <a:rPr lang="en-US" sz="2800" dirty="0"/>
              <a:t>but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does not execute </a:t>
            </a:r>
            <a:r>
              <a:rPr lang="en-US" sz="2800" dirty="0"/>
              <a:t>the body of the </a:t>
            </a:r>
            <a:r>
              <a:rPr lang="en-US" sz="2800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 smtClean="0"/>
              <a:t> (  ) :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"Hello from a function"</a:t>
            </a:r>
            <a:r>
              <a:rPr lang="en-US" dirty="0" smtClean="0"/>
              <a:t>)</a:t>
            </a:r>
            <a:endParaRPr lang="en-US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33662" y="4343400"/>
            <a:ext cx="1447800" cy="1309372"/>
          </a:xfrm>
          <a:prstGeom prst="wedgeRoundRectCallout">
            <a:avLst>
              <a:gd name="adj1" fmla="val 96358"/>
              <a:gd name="adj2" fmla="val -30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Function definition keyword</a:t>
            </a:r>
            <a:endParaRPr lang="en-US" sz="2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90600" y="5936105"/>
            <a:ext cx="1447800" cy="838200"/>
          </a:xfrm>
          <a:prstGeom prst="wedgeRoundRectCallout">
            <a:avLst>
              <a:gd name="adj1" fmla="val 70473"/>
              <a:gd name="adj2" fmla="val -528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Function body</a:t>
            </a:r>
            <a:endParaRPr lang="en-US" sz="2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34131" y="3924300"/>
            <a:ext cx="1676400" cy="838200"/>
          </a:xfrm>
          <a:prstGeom prst="wedgeRoundRectCallout">
            <a:avLst>
              <a:gd name="adj1" fmla="val -50242"/>
              <a:gd name="adj2" fmla="val 794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Function parameters</a:t>
            </a:r>
            <a:endParaRPr lang="en-US" sz="2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972331" y="4998086"/>
            <a:ext cx="1019331" cy="495300"/>
          </a:xfrm>
          <a:prstGeom prst="wedgeRoundRectCallout">
            <a:avLst>
              <a:gd name="adj1" fmla="val -87293"/>
              <a:gd name="adj2" fmla="val 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Colon</a:t>
            </a:r>
            <a:endParaRPr lang="en-US" sz="2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505199" y="3924300"/>
            <a:ext cx="1476531" cy="838200"/>
          </a:xfrm>
          <a:prstGeom prst="wedgeRoundRectCallout">
            <a:avLst>
              <a:gd name="adj1" fmla="val -39075"/>
              <a:gd name="adj2" fmla="val 794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Function name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70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371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Once we have defined a function, we can call (or invoke) it as many times as we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This is the store and reuse pattern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2832812"/>
            <a:ext cx="4818713" cy="37965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dirty="0"/>
              <a:t> = 5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8000"/>
                </a:solidFill>
              </a:rPr>
              <a:t>"Hello")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def</a:t>
            </a:r>
            <a:r>
              <a:rPr lang="en-US" sz="2600" dirty="0" smtClean="0"/>
              <a:t> </a:t>
            </a:r>
            <a:r>
              <a:rPr lang="en-US" sz="2600" dirty="0" err="1">
                <a:solidFill>
                  <a:srgbClr val="0000FF"/>
                </a:solidFill>
              </a:rPr>
              <a:t>my_function</a:t>
            </a:r>
            <a:r>
              <a:rPr lang="en-US" sz="2600" dirty="0"/>
              <a:t>():   </a:t>
            </a:r>
          </a:p>
          <a:p>
            <a:pPr marL="0" indent="0">
              <a:buNone/>
            </a:pPr>
            <a:r>
              <a:rPr lang="en-US" sz="2600" dirty="0"/>
              <a:t>     print (</a:t>
            </a:r>
            <a:r>
              <a:rPr lang="en-US" sz="2600" dirty="0">
                <a:solidFill>
                  <a:srgbClr val="008000"/>
                </a:solidFill>
              </a:rPr>
              <a:t>"Hello from a function"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8000"/>
                </a:solidFill>
              </a:rPr>
              <a:t>"</a:t>
            </a:r>
            <a:r>
              <a:rPr lang="en-US" sz="2600" dirty="0" err="1">
                <a:solidFill>
                  <a:srgbClr val="008000"/>
                </a:solidFill>
              </a:rPr>
              <a:t>Yo</a:t>
            </a:r>
            <a:r>
              <a:rPr lang="en-US" sz="2600" dirty="0">
                <a:solidFill>
                  <a:srgbClr val="008000"/>
                </a:solidFill>
              </a:rPr>
              <a:t>"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FF"/>
                </a:solidFill>
              </a:rPr>
              <a:t>my_function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600" dirty="0"/>
              <a:t> + 2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832812"/>
            <a:ext cx="3051464" cy="3796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endParaRPr lang="en-US" sz="2600" dirty="0"/>
          </a:p>
          <a:p>
            <a:pPr>
              <a:buSzPct val="171000"/>
            </a:pPr>
            <a:r>
              <a:rPr lang="en-US" altLang="en-US" sz="2600" dirty="0">
                <a:solidFill>
                  <a:srgbClr val="008000"/>
                </a:solidFill>
              </a:rPr>
              <a:t>Hello</a:t>
            </a:r>
          </a:p>
          <a:p>
            <a:pPr>
              <a:buSzPct val="171000"/>
            </a:pPr>
            <a:r>
              <a:rPr lang="en-US" altLang="en-US" sz="2600" dirty="0" err="1">
                <a:solidFill>
                  <a:srgbClr val="008000"/>
                </a:solidFill>
              </a:rPr>
              <a:t>Yo</a:t>
            </a:r>
            <a:endParaRPr lang="en-US" altLang="en-US" sz="2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Hello from a function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770056" y="2739640"/>
            <a:ext cx="2771931" cy="1028700"/>
          </a:xfrm>
          <a:prstGeom prst="wedgeRoundRectCallout">
            <a:avLst>
              <a:gd name="adj1" fmla="val -51514"/>
              <a:gd name="adj2" fmla="val 867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Function definition</a:t>
            </a:r>
          </a:p>
          <a:p>
            <a:pPr algn="ctr"/>
            <a:r>
              <a:rPr lang="en-US" sz="2200" dirty="0" smtClean="0"/>
              <a:t>(the function will not be executed here)</a:t>
            </a:r>
            <a:endParaRPr lang="en-US" sz="2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752567" y="5879807"/>
            <a:ext cx="2508070" cy="415540"/>
          </a:xfrm>
          <a:prstGeom prst="wedgeRoundRectCallout">
            <a:avLst>
              <a:gd name="adj1" fmla="val -51342"/>
              <a:gd name="adj2" fmla="val -1281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Function call</a:t>
            </a:r>
            <a:r>
              <a:rPr lang="en-US" sz="2200" dirty="0" smtClean="0"/>
              <a:t> 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2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argument</a:t>
            </a:r>
            <a:r>
              <a:rPr lang="en-US" dirty="0"/>
              <a:t> is a value we pass into the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as its input when we call the function</a:t>
            </a:r>
          </a:p>
          <a:p>
            <a:r>
              <a:rPr lang="en-US" dirty="0"/>
              <a:t>We use </a:t>
            </a:r>
            <a:r>
              <a:rPr lang="en-US" dirty="0">
                <a:solidFill>
                  <a:srgbClr val="00B050"/>
                </a:solidFill>
              </a:rPr>
              <a:t>arguments</a:t>
            </a:r>
            <a:r>
              <a:rPr lang="en-US" dirty="0"/>
              <a:t> so we can direct the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to do different kinds of work when we call it at different times</a:t>
            </a:r>
          </a:p>
          <a:p>
            <a:r>
              <a:rPr lang="en-US" dirty="0"/>
              <a:t>We put the </a:t>
            </a:r>
            <a:r>
              <a:rPr lang="en-US" dirty="0">
                <a:solidFill>
                  <a:srgbClr val="00B050"/>
                </a:solidFill>
              </a:rPr>
              <a:t>arguments</a:t>
            </a:r>
            <a:r>
              <a:rPr lang="en-US" dirty="0"/>
              <a:t> in parenthesis after the </a:t>
            </a:r>
            <a:r>
              <a:rPr lang="en-US" dirty="0">
                <a:solidFill>
                  <a:srgbClr val="7030A0"/>
                </a:solidFill>
              </a:rPr>
              <a:t>name</a:t>
            </a:r>
            <a:r>
              <a:rPr lang="en-US" dirty="0"/>
              <a:t> of the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81325" y="6209645"/>
            <a:ext cx="418749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71000"/>
              <a:buFontTx/>
              <a:buNone/>
            </a:pPr>
            <a:r>
              <a:rPr lang="en-US" altLang="en-US" sz="3200" dirty="0">
                <a:solidFill>
                  <a:srgbClr val="0000FF"/>
                </a:solidFill>
                <a:latin typeface="+mn-lt"/>
                <a:ea typeface="Gill Sans" charset="0"/>
                <a:cs typeface="Gill Sans" charset="0"/>
              </a:rPr>
              <a:t>big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Gill Sans" charset="0"/>
                <a:cs typeface="Gill Sans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rPr>
              <a:t>= </a:t>
            </a:r>
            <a:r>
              <a:rPr lang="en-US" altLang="en-US" sz="3200" dirty="0" smtClean="0">
                <a:solidFill>
                  <a:srgbClr val="7030A0"/>
                </a:solidFill>
                <a:latin typeface="+mn-lt"/>
                <a:ea typeface="Gill Sans" charset="0"/>
                <a:cs typeface="Gill Sans" charset="0"/>
              </a:rPr>
              <a:t>max</a:t>
            </a:r>
            <a:r>
              <a:rPr lang="en-US" altLang="en-US" sz="3200" dirty="0" smtClean="0">
                <a:solidFill>
                  <a:srgbClr val="0070C0"/>
                </a:solidFill>
                <a:latin typeface="+mn-lt"/>
                <a:ea typeface="Gill Sans" charset="0"/>
                <a:cs typeface="Gill Sans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rPr>
              <a:t>(</a:t>
            </a:r>
            <a:r>
              <a:rPr lang="en-US" altLang="en-US" sz="3200" dirty="0" smtClean="0">
                <a:solidFill>
                  <a:srgbClr val="00B050"/>
                </a:solidFill>
                <a:latin typeface="+mn-lt"/>
                <a:ea typeface="Gill Sans" charset="0"/>
                <a:cs typeface="Gill Sans" charset="0"/>
              </a:rPr>
              <a:t>"Hello world"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latin typeface="+mn-lt"/>
              <a:ea typeface="Gill Sans" charset="0"/>
              <a:cs typeface="Gill Sans" charset="0"/>
            </a:endParaRPr>
          </a:p>
        </p:txBody>
      </p:sp>
      <p:cxnSp>
        <p:nvCxnSpPr>
          <p:cNvPr id="10" name="Straight Arrow Connector 9"/>
          <p:cNvCxnSpPr>
            <a:stCxn id="12" idx="2"/>
          </p:cNvCxnSpPr>
          <p:nvPr/>
        </p:nvCxnSpPr>
        <p:spPr>
          <a:xfrm>
            <a:off x="3496962" y="5828972"/>
            <a:ext cx="721022" cy="3810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5741984" y="5829627"/>
            <a:ext cx="1116016" cy="3803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2984" y="5305752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+mn-lt"/>
              </a:rPr>
              <a:t>Function name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530640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Argument </a:t>
            </a:r>
            <a:r>
              <a:rPr lang="en-US" sz="2400" dirty="0" smtClean="0">
                <a:latin typeface="+mn-lt"/>
              </a:rPr>
              <a:t>(Actual Parameter)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7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963" y="1676400"/>
            <a:ext cx="3145437" cy="475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rgbClr val="0000FF"/>
                </a:solidFill>
              </a:rPr>
              <a:t>greet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/>
              <a:t>( </a:t>
            </a:r>
            <a:r>
              <a:rPr lang="en-US" sz="2600" dirty="0" err="1">
                <a:solidFill>
                  <a:schemeClr val="accent5"/>
                </a:solidFill>
              </a:rPr>
              <a:t>lang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):</a:t>
            </a:r>
          </a:p>
          <a:p>
            <a:pPr marL="0" indent="0">
              <a:buNone/>
            </a:pPr>
            <a:r>
              <a:rPr lang="en-US" sz="2600" dirty="0"/>
              <a:t>    if </a:t>
            </a:r>
            <a:r>
              <a:rPr lang="en-US" sz="2600" dirty="0" err="1">
                <a:solidFill>
                  <a:schemeClr val="accent5"/>
                </a:solidFill>
              </a:rPr>
              <a:t>lang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== "</a:t>
            </a:r>
            <a:r>
              <a:rPr lang="en-US" sz="2600" dirty="0" err="1"/>
              <a:t>es</a:t>
            </a:r>
            <a:r>
              <a:rPr lang="en-US" sz="2600" dirty="0"/>
              <a:t>":</a:t>
            </a:r>
          </a:p>
          <a:p>
            <a:pPr marL="0" indent="0">
              <a:buNone/>
            </a:pPr>
            <a:r>
              <a:rPr lang="en-US" sz="2600" dirty="0"/>
              <a:t>        print ("</a:t>
            </a:r>
            <a:r>
              <a:rPr lang="en-US" sz="2600" dirty="0" err="1"/>
              <a:t>Hola</a:t>
            </a:r>
            <a:r>
              <a:rPr lang="en-US" sz="2600" dirty="0"/>
              <a:t>")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5"/>
                </a:solidFill>
              </a:rPr>
              <a:t>lang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== "</a:t>
            </a:r>
            <a:r>
              <a:rPr lang="en-US" sz="2600" dirty="0" err="1"/>
              <a:t>fr</a:t>
            </a:r>
            <a:r>
              <a:rPr lang="en-US" sz="2600" dirty="0"/>
              <a:t>":</a:t>
            </a:r>
          </a:p>
          <a:p>
            <a:pPr marL="0" indent="0">
              <a:buNone/>
            </a:pPr>
            <a:r>
              <a:rPr lang="en-US" sz="2600" dirty="0"/>
              <a:t>        print ("Bonjour")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smtClean="0"/>
              <a:t>else: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print ("Hello</a:t>
            </a:r>
            <a:r>
              <a:rPr lang="en-US" sz="2600" dirty="0" smtClean="0"/>
              <a:t>")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B050"/>
                </a:solidFill>
              </a:rPr>
              <a:t>"</a:t>
            </a:r>
            <a:r>
              <a:rPr lang="en-US" sz="2600" dirty="0" err="1">
                <a:solidFill>
                  <a:srgbClr val="00B050"/>
                </a:solidFill>
              </a:rPr>
              <a:t>en</a:t>
            </a:r>
            <a:r>
              <a:rPr lang="en-US" sz="2600" dirty="0" smtClean="0">
                <a:solidFill>
                  <a:srgbClr val="00B050"/>
                </a:solidFill>
              </a:rPr>
              <a:t>"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B050"/>
                </a:solidFill>
              </a:rPr>
              <a:t>"</a:t>
            </a:r>
            <a:r>
              <a:rPr lang="en-US" sz="2600" dirty="0" err="1">
                <a:solidFill>
                  <a:srgbClr val="00B050"/>
                </a:solidFill>
              </a:rPr>
              <a:t>es</a:t>
            </a:r>
            <a:r>
              <a:rPr lang="en-US" sz="2600" dirty="0" smtClean="0">
                <a:solidFill>
                  <a:srgbClr val="00B050"/>
                </a:solidFill>
              </a:rPr>
              <a:t>"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B050"/>
                </a:solidFill>
              </a:rPr>
              <a:t>"</a:t>
            </a:r>
            <a:r>
              <a:rPr lang="en-US" sz="2600" dirty="0" err="1">
                <a:solidFill>
                  <a:srgbClr val="00B050"/>
                </a:solidFill>
              </a:rPr>
              <a:t>fr</a:t>
            </a:r>
            <a:r>
              <a:rPr lang="en-US" sz="2600" dirty="0" smtClean="0">
                <a:solidFill>
                  <a:srgbClr val="00B050"/>
                </a:solidFill>
              </a:rPr>
              <a:t>"</a:t>
            </a:r>
            <a:r>
              <a:rPr lang="en-US" sz="26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4600500"/>
            <a:ext cx="1782722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>
              <a:buSzPct val="171000"/>
            </a:pPr>
            <a:r>
              <a:rPr lang="en-US" sz="2600" dirty="0" smtClean="0">
                <a:solidFill>
                  <a:srgbClr val="0000FF"/>
                </a:solidFill>
              </a:rPr>
              <a:t>Hello</a:t>
            </a:r>
          </a:p>
          <a:p>
            <a:pPr>
              <a:buSzPct val="171000"/>
            </a:pPr>
            <a:r>
              <a:rPr lang="en-US" sz="2600" dirty="0" err="1" smtClean="0">
                <a:solidFill>
                  <a:srgbClr val="0000FF"/>
                </a:solidFill>
              </a:rPr>
              <a:t>Hola</a:t>
            </a:r>
            <a:endParaRPr lang="en-US" sz="2600" dirty="0" smtClean="0">
              <a:solidFill>
                <a:srgbClr val="0000FF"/>
              </a:solidFill>
            </a:endParaRPr>
          </a:p>
          <a:p>
            <a:pPr>
              <a:buSzPct val="171000"/>
            </a:pPr>
            <a:r>
              <a:rPr lang="en-US" sz="2600" dirty="0" smtClean="0">
                <a:solidFill>
                  <a:srgbClr val="0000FF"/>
                </a:solidFill>
              </a:rPr>
              <a:t>Bonjour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200400" y="918171"/>
            <a:ext cx="4191000" cy="457200"/>
          </a:xfrm>
          <a:prstGeom prst="wedgeRoundRectCallout">
            <a:avLst>
              <a:gd name="adj1" fmla="val -71029"/>
              <a:gd name="adj2" fmla="val 2231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Parameter (Formal Parameter)</a:t>
            </a:r>
            <a:endParaRPr lang="en-US" sz="2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33400" y="1170834"/>
            <a:ext cx="2514600" cy="457200"/>
          </a:xfrm>
          <a:prstGeom prst="wedgeRoundRectCallout">
            <a:avLst>
              <a:gd name="adj1" fmla="val 156"/>
              <a:gd name="adj2" fmla="val 1681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Function definition</a:t>
            </a:r>
            <a:endParaRPr lang="en-US" sz="2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272401" y="6185201"/>
            <a:ext cx="1551198" cy="457200"/>
          </a:xfrm>
          <a:prstGeom prst="wedgeRoundRectCallout">
            <a:avLst>
              <a:gd name="adj1" fmla="val -84351"/>
              <a:gd name="adj2" fmla="val -6203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arguments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33800" y="1524000"/>
            <a:ext cx="5257800" cy="490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accent5"/>
                </a:solidFill>
              </a:rPr>
              <a:t>parameter</a:t>
            </a:r>
            <a:r>
              <a:rPr lang="en-US" sz="3000" dirty="0">
                <a:solidFill>
                  <a:srgbClr val="7030A0"/>
                </a:solidFill>
              </a:rPr>
              <a:t> </a:t>
            </a:r>
            <a:r>
              <a:rPr lang="en-US" sz="3000" dirty="0"/>
              <a:t>is a variable which we use in the </a:t>
            </a:r>
            <a:r>
              <a:rPr lang="en-US" sz="3000" dirty="0">
                <a:solidFill>
                  <a:srgbClr val="7030A0"/>
                </a:solidFill>
              </a:rPr>
              <a:t>function definition </a:t>
            </a:r>
            <a:r>
              <a:rPr lang="en-US" sz="3000" dirty="0" smtClean="0"/>
              <a:t>A parameter </a:t>
            </a:r>
            <a:r>
              <a:rPr lang="en-US" sz="3000" dirty="0"/>
              <a:t>is a “</a:t>
            </a:r>
            <a:r>
              <a:rPr lang="en-US" sz="3000" dirty="0" smtClean="0"/>
              <a:t>handler” </a:t>
            </a:r>
            <a:r>
              <a:rPr lang="en-US" sz="3000" dirty="0"/>
              <a:t>that allows the code in the </a:t>
            </a:r>
            <a:r>
              <a:rPr lang="en-US" sz="3000" dirty="0">
                <a:solidFill>
                  <a:srgbClr val="7030A0"/>
                </a:solidFill>
              </a:rPr>
              <a:t>function</a:t>
            </a:r>
            <a:r>
              <a:rPr lang="en-US" sz="3000" dirty="0"/>
              <a:t> to access the </a:t>
            </a:r>
            <a:r>
              <a:rPr lang="en-US" sz="3000" dirty="0">
                <a:solidFill>
                  <a:srgbClr val="00B050"/>
                </a:solidFill>
              </a:rPr>
              <a:t>arguments</a:t>
            </a:r>
            <a:r>
              <a:rPr lang="en-US" sz="3000" dirty="0"/>
              <a:t> for a particular </a:t>
            </a:r>
            <a:r>
              <a:rPr lang="en-US" sz="3000" dirty="0">
                <a:solidFill>
                  <a:srgbClr val="7030A0"/>
                </a:solidFill>
              </a:rPr>
              <a:t>function</a:t>
            </a:r>
            <a:r>
              <a:rPr lang="en-US" sz="3000" dirty="0"/>
              <a:t> invocation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Parameter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</a:t>
            </a:r>
            <a:r>
              <a:rPr lang="en-US" sz="2800" dirty="0" smtClean="0"/>
              <a:t>the </a:t>
            </a:r>
            <a:r>
              <a:rPr lang="en-US" sz="2800" dirty="0"/>
              <a:t>function </a:t>
            </a:r>
            <a:r>
              <a:rPr lang="en-US" sz="2800" dirty="0" smtClean="0"/>
              <a:t>is called without </a:t>
            </a:r>
            <a:r>
              <a:rPr lang="en-US" sz="2800" dirty="0"/>
              <a:t>argument, it uses the default </a:t>
            </a:r>
            <a:r>
              <a:rPr lang="en-US" sz="2800" dirty="0" smtClean="0"/>
              <a:t>value</a:t>
            </a:r>
          </a:p>
          <a:p>
            <a:r>
              <a:rPr lang="en-US" sz="2800" dirty="0" smtClean="0"/>
              <a:t>The following example shows how to use a default parameter value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739281"/>
            <a:ext cx="5486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greet</a:t>
            </a:r>
            <a:r>
              <a:rPr lang="en-US" sz="2800" dirty="0" smtClean="0"/>
              <a:t> ( </a:t>
            </a:r>
            <a:r>
              <a:rPr lang="en-US" sz="2800" b="1" dirty="0" smtClean="0">
                <a:solidFill>
                  <a:schemeClr val="tx1"/>
                </a:solidFill>
                <a:cs typeface="Arial" charset="0"/>
              </a:rPr>
              <a:t>region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cs typeface="Arial" charset="0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cs typeface="Arial" charset="0"/>
              </a:rPr>
              <a:t>"Hong Kong" </a:t>
            </a:r>
            <a:r>
              <a:rPr lang="en-US" sz="2800" dirty="0" smtClean="0"/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smtClean="0">
                <a:solidFill>
                  <a:srgbClr val="00B050"/>
                </a:solidFill>
              </a:rPr>
              <a:t>"I am from "</a:t>
            </a:r>
            <a:r>
              <a:rPr lang="en-US" sz="2800" dirty="0" smtClean="0"/>
              <a:t> + region 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greet ( </a:t>
            </a:r>
            <a:r>
              <a:rPr lang="en-US" sz="2800" dirty="0" smtClean="0">
                <a:solidFill>
                  <a:srgbClr val="00B050"/>
                </a:solidFill>
              </a:rPr>
              <a:t>"Japan"</a:t>
            </a:r>
            <a:r>
              <a:rPr lang="en-US" sz="2800" dirty="0" smtClean="0"/>
              <a:t> 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greet ( </a:t>
            </a:r>
            <a:r>
              <a:rPr lang="en-US" sz="2800" dirty="0" smtClean="0">
                <a:solidFill>
                  <a:srgbClr val="00B050"/>
                </a:solidFill>
              </a:rPr>
              <a:t>"United States"</a:t>
            </a:r>
            <a:r>
              <a:rPr lang="en-US" sz="2800" dirty="0" smtClean="0"/>
              <a:t> )</a:t>
            </a:r>
          </a:p>
          <a:p>
            <a:pPr marL="0" indent="0">
              <a:buNone/>
            </a:pPr>
            <a:r>
              <a:rPr lang="en-US" sz="2800" dirty="0" smtClean="0"/>
              <a:t>greet ( 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807957"/>
            <a:ext cx="3432464" cy="1820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I am from Japan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I am from United States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I am from Hong Kong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3505200"/>
            <a:ext cx="0" cy="762000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3505200"/>
            <a:ext cx="0" cy="2697162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3505200"/>
            <a:ext cx="251460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6202362"/>
            <a:ext cx="38100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Parameters /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can define more than one </a:t>
            </a:r>
            <a:r>
              <a:rPr lang="en-US" sz="2600" dirty="0">
                <a:solidFill>
                  <a:srgbClr val="FF0000"/>
                </a:solidFill>
                <a:cs typeface="Arial" charset="0"/>
              </a:rPr>
              <a:t>parameter</a:t>
            </a:r>
            <a:r>
              <a:rPr lang="en-US" sz="2600" dirty="0"/>
              <a:t> in the function definition</a:t>
            </a:r>
          </a:p>
          <a:p>
            <a:r>
              <a:rPr lang="en-US" sz="2600" dirty="0"/>
              <a:t>We simply add more </a:t>
            </a:r>
            <a:r>
              <a:rPr lang="en-US" sz="2600" dirty="0">
                <a:solidFill>
                  <a:srgbClr val="00B050"/>
                </a:solidFill>
              </a:rPr>
              <a:t>arguments</a:t>
            </a:r>
            <a:r>
              <a:rPr lang="en-US" sz="2600" dirty="0"/>
              <a:t> when we call the </a:t>
            </a:r>
            <a:r>
              <a:rPr lang="en-US" sz="2600" dirty="0">
                <a:solidFill>
                  <a:srgbClr val="0000FF"/>
                </a:solidFill>
              </a:rPr>
              <a:t>function</a:t>
            </a:r>
          </a:p>
          <a:p>
            <a:r>
              <a:rPr lang="en-US" sz="2600" dirty="0"/>
              <a:t>We match the </a:t>
            </a:r>
            <a:r>
              <a:rPr lang="en-US" sz="2600" b="1" dirty="0"/>
              <a:t>number and order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00B050"/>
                </a:solidFill>
              </a:rPr>
              <a:t>arguments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  <a:cs typeface="Arial" charset="0"/>
              </a:rPr>
              <a:t>parameters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3808186"/>
            <a:ext cx="3271057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addtwo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added = 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800" dirty="0"/>
              <a:t> added </a:t>
            </a:r>
          </a:p>
          <a:p>
            <a:pPr marL="0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err="1">
                <a:solidFill>
                  <a:srgbClr val="0000FF"/>
                </a:solidFill>
              </a:rPr>
              <a:t>addtwo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B050"/>
                </a:solidFill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5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 x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199" y="3808186"/>
            <a:ext cx="1823259" cy="27274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8</a:t>
            </a:r>
            <a:endParaRPr lang="en-US" alt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1172" y="4267200"/>
            <a:ext cx="2871915" cy="1219200"/>
          </a:xfrm>
          <a:prstGeom prst="wedgeRoundRectCallout">
            <a:avLst>
              <a:gd name="adj1" fmla="val 60298"/>
              <a:gd name="adj2" fmla="val 745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value returned by function is stored in this variable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01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 (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Arguments can be send by the </a:t>
            </a:r>
            <a:r>
              <a:rPr lang="en-US" sz="2400" b="1" dirty="0" smtClean="0"/>
              <a:t>key = value </a:t>
            </a:r>
            <a:r>
              <a:rPr lang="en-US" sz="2400" dirty="0" smtClean="0"/>
              <a:t>syntax</a:t>
            </a:r>
          </a:p>
          <a:p>
            <a:r>
              <a:rPr lang="en-US" sz="2400" dirty="0" smtClean="0"/>
              <a:t>The order of the arguments does not matter with keyword arguments</a:t>
            </a:r>
          </a:p>
          <a:p>
            <a:r>
              <a:rPr lang="en-US" sz="2400" dirty="0" smtClean="0"/>
              <a:t>The phrase Keyword Arguments are often shortened to </a:t>
            </a:r>
            <a:r>
              <a:rPr lang="en-US" sz="2400" b="1" dirty="0" err="1" smtClean="0"/>
              <a:t>kwargs</a:t>
            </a:r>
            <a:r>
              <a:rPr lang="en-US" sz="2400" dirty="0" smtClean="0"/>
              <a:t> in Python documentations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3643086"/>
            <a:ext cx="6560473" cy="306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quadratic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6600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 ):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x1 = </a:t>
            </a:r>
            <a:r>
              <a:rPr lang="en-US" sz="2400" dirty="0" smtClean="0">
                <a:solidFill>
                  <a:schemeClr val="tx1"/>
                </a:solidFill>
              </a:rPr>
              <a:t>- b </a:t>
            </a:r>
            <a:r>
              <a:rPr lang="en-US" sz="2400" dirty="0">
                <a:solidFill>
                  <a:schemeClr val="tx1"/>
                </a:solidFill>
              </a:rPr>
              <a:t>/ (</a:t>
            </a:r>
            <a:r>
              <a:rPr lang="en-US" sz="2400" dirty="0" smtClean="0">
                <a:solidFill>
                  <a:schemeClr val="tx1"/>
                </a:solidFill>
              </a:rPr>
              <a:t>2 * 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x2 = </a:t>
            </a:r>
            <a:r>
              <a:rPr lang="en-US" sz="2400" dirty="0" smtClean="0">
                <a:solidFill>
                  <a:schemeClr val="tx1"/>
                </a:solidFill>
              </a:rPr>
              <a:t>( b ** 2 – 4 * a *c ) ** 0.5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( 2 * a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 x1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smtClean="0">
                <a:solidFill>
                  <a:schemeClr val="tx1"/>
                </a:solidFill>
              </a:rPr>
              <a:t>x2 ), ( x1 </a:t>
            </a: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x2 )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quadratic (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)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quadratic ( </a:t>
            </a:r>
            <a:r>
              <a:rPr lang="en-US" sz="2400" dirty="0" smtClean="0">
                <a:solidFill>
                  <a:srgbClr val="006600"/>
                </a:solidFill>
              </a:rPr>
              <a:t>c = 2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b = 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 = 1</a:t>
            </a:r>
            <a:r>
              <a:rPr lang="en-US" sz="2400" dirty="0" smtClean="0">
                <a:solidFill>
                  <a:schemeClr val="tx1"/>
                </a:solidFill>
              </a:rPr>
              <a:t> )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quadratic (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6600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)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3873" y="3643086"/>
            <a:ext cx="1823259" cy="1784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(-1.0, -2.0)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(-1.0, -2.0)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(-0.5, -1.0)</a:t>
            </a:r>
            <a:endParaRPr lang="en-US" alt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470400" y="3367050"/>
            <a:ext cx="2325923" cy="1052550"/>
          </a:xfrm>
          <a:prstGeom prst="wedgeRoundRectCallout">
            <a:avLst>
              <a:gd name="adj1" fmla="val -21422"/>
              <a:gd name="adj2" fmla="val 364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same output irrespective to </a:t>
            </a:r>
            <a:r>
              <a:rPr lang="en-US" sz="2000" dirty="0" smtClean="0"/>
              <a:t>the order of arguments</a:t>
            </a:r>
            <a:endParaRPr lang="en-US" sz="20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620342" y="5889984"/>
            <a:ext cx="2120809" cy="808907"/>
          </a:xfrm>
          <a:prstGeom prst="wedgeRoundRectCallout">
            <a:avLst>
              <a:gd name="adj1" fmla="val -21422"/>
              <a:gd name="adj2" fmla="val 364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Arguments without keywords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6429300"/>
            <a:ext cx="28103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026073" y="4687204"/>
            <a:ext cx="1676400" cy="1141192"/>
          </a:xfrm>
          <a:prstGeom prst="bentConnector3">
            <a:avLst>
              <a:gd name="adj1" fmla="val 100000"/>
            </a:avLst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233893" y="5174343"/>
            <a:ext cx="2119568" cy="366485"/>
          </a:xfrm>
          <a:prstGeom prst="wedgeRoundRectCallout">
            <a:avLst>
              <a:gd name="adj1" fmla="val -58721"/>
              <a:gd name="adj2" fmla="val 790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Return multiple values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48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 in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Python's </a:t>
            </a:r>
            <a:r>
              <a:rPr lang="en-US" dirty="0"/>
              <a:t>print() function</a:t>
            </a:r>
            <a:r>
              <a:rPr lang="en-US" dirty="0" smtClean="0"/>
              <a:t> comes with a parameter called "end". By default, the value of this parameter is "\n", i.e. the new line character.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249593"/>
            <a:ext cx="4350674" cy="23892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 </a:t>
            </a:r>
            <a:r>
              <a:rPr lang="en-US" sz="2800" dirty="0" smtClean="0">
                <a:solidFill>
                  <a:srgbClr val="008000"/>
                </a:solidFill>
              </a:rPr>
              <a:t>"Hello"</a:t>
            </a:r>
            <a:r>
              <a:rPr lang="en-US" sz="2800" dirty="0" smtClean="0">
                <a:solidFill>
                  <a:schemeClr val="tx1"/>
                </a:solidFill>
              </a:rPr>
              <a:t>, end = </a:t>
            </a:r>
            <a:r>
              <a:rPr lang="en-US" sz="2800" dirty="0" smtClean="0">
                <a:solidFill>
                  <a:srgbClr val="008000"/>
                </a:solidFill>
              </a:rPr>
              <a:t>" "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>
                <a:solidFill>
                  <a:schemeClr val="tx1"/>
                </a:solidFill>
              </a:rPr>
              <a:t> ( </a:t>
            </a:r>
            <a:r>
              <a:rPr lang="en-US" sz="2800" dirty="0" smtClean="0">
                <a:solidFill>
                  <a:srgbClr val="008000"/>
                </a:solidFill>
              </a:rPr>
              <a:t>"World"</a:t>
            </a:r>
            <a:r>
              <a:rPr lang="en-US" sz="2800" dirty="0" smtClean="0">
                <a:solidFill>
                  <a:schemeClr val="tx1"/>
                </a:solidFill>
              </a:rPr>
              <a:t>, end = </a:t>
            </a:r>
            <a:r>
              <a:rPr lang="en-US" sz="2800" dirty="0" smtClean="0">
                <a:solidFill>
                  <a:srgbClr val="008000"/>
                </a:solidFill>
              </a:rPr>
              <a:t>"\n"</a:t>
            </a:r>
            <a:r>
              <a:rPr lang="en-US" sz="2800" dirty="0" smtClean="0">
                <a:solidFill>
                  <a:schemeClr val="tx1"/>
                </a:solidFill>
              </a:rPr>
              <a:t> )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range</a:t>
            </a:r>
            <a:r>
              <a:rPr lang="en-US" sz="2800" dirty="0" smtClean="0">
                <a:solidFill>
                  <a:schemeClr val="tx1"/>
                </a:solidFill>
              </a:rPr>
              <a:t> (5):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</a:t>
            </a: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>
                <a:solidFill>
                  <a:schemeClr val="tx1"/>
                </a:solidFill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, end = </a:t>
            </a:r>
            <a:r>
              <a:rPr lang="en-US" sz="2800" dirty="0" smtClean="0">
                <a:solidFill>
                  <a:srgbClr val="008000"/>
                </a:solidFill>
              </a:rPr>
              <a:t>", "</a:t>
            </a:r>
            <a:r>
              <a:rPr lang="en-US" sz="2800" dirty="0" smtClean="0">
                <a:solidFill>
                  <a:schemeClr val="tx1"/>
                </a:solidFill>
              </a:rPr>
              <a:t> 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805" y="3257222"/>
            <a:ext cx="3042459" cy="15433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Hello World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0000FF"/>
                </a:solidFill>
              </a:rPr>
              <a:t>0, 1, 2, 3, 4, 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Arguments, 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number of </a:t>
            </a:r>
            <a:r>
              <a:rPr lang="en-US" sz="2400" dirty="0"/>
              <a:t>arguments that will be passed into </a:t>
            </a:r>
            <a:r>
              <a:rPr lang="en-US" sz="2400" dirty="0" smtClean="0"/>
              <a:t>a function is not yet known, </a:t>
            </a:r>
            <a:r>
              <a:rPr lang="en-US" sz="2400" dirty="0"/>
              <a:t>add a </a:t>
            </a:r>
            <a:r>
              <a:rPr lang="en-US" sz="2400" dirty="0" smtClean="0"/>
              <a:t>asterisk: * </a:t>
            </a:r>
            <a:r>
              <a:rPr lang="en-US" sz="2400" dirty="0"/>
              <a:t>before the parameter name in the function definition.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way the function will receive a </a:t>
            </a:r>
            <a:r>
              <a:rPr lang="en-US" sz="2400" b="1" dirty="0"/>
              <a:t>tuple of arguments</a:t>
            </a:r>
            <a:r>
              <a:rPr lang="en-US" sz="2400" dirty="0"/>
              <a:t>, and </a:t>
            </a:r>
            <a:r>
              <a:rPr lang="en-US" sz="2400" dirty="0" smtClean="0"/>
              <a:t>the items can be accessed accordingly.</a:t>
            </a:r>
          </a:p>
          <a:p>
            <a:r>
              <a:rPr lang="en-US" sz="2400" dirty="0" smtClean="0"/>
              <a:t>Details related to collection and tuples will be discussed later.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868" y="3954879"/>
            <a:ext cx="7088332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average</a:t>
            </a:r>
            <a:r>
              <a:rPr lang="en-US" sz="2400" dirty="0" smtClean="0">
                <a:solidFill>
                  <a:schemeClr val="tx1"/>
                </a:solidFill>
              </a:rPr>
              <a:t> ( *numbers ) 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total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numbers 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total += 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The average is "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dirty="0" err="1" smtClean="0">
                <a:solidFill>
                  <a:srgbClr val="7030A0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 ( total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</a:rPr>
              <a:t>) )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average ( 3</a:t>
            </a:r>
            <a:r>
              <a:rPr lang="en-US" sz="2400" dirty="0">
                <a:solidFill>
                  <a:schemeClr val="tx1"/>
                </a:solidFill>
              </a:rPr>
              <a:t>, 5, 16, 29, 82, </a:t>
            </a:r>
            <a:r>
              <a:rPr lang="en-US" sz="2400" dirty="0" smtClean="0">
                <a:solidFill>
                  <a:schemeClr val="tx1"/>
                </a:solidFill>
              </a:rPr>
              <a:t>92 )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735173"/>
            <a:ext cx="3880658" cy="903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average is 37.8333336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267200" y="3985458"/>
            <a:ext cx="4314824" cy="514011"/>
          </a:xfrm>
          <a:prstGeom prst="wedgeRoundRectCallout">
            <a:avLst>
              <a:gd name="adj1" fmla="val -64100"/>
              <a:gd name="adj2" fmla="val 421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 Limitation in number of arguments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Arbitrary Keyword Arguments, **</a:t>
            </a:r>
            <a:r>
              <a:rPr lang="en-US" dirty="0" err="1" smtClean="0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number of </a:t>
            </a:r>
            <a:r>
              <a:rPr lang="en-US" dirty="0" smtClean="0"/>
              <a:t>keyword arguments </a:t>
            </a:r>
            <a:r>
              <a:rPr lang="en-US" dirty="0"/>
              <a:t>that will be passed into a function is not yet known, add </a:t>
            </a:r>
            <a:r>
              <a:rPr lang="en-US" dirty="0" smtClean="0"/>
              <a:t>two asterisk: ** </a:t>
            </a:r>
            <a:r>
              <a:rPr lang="en-US" dirty="0"/>
              <a:t>before the parameter name in the function definition.</a:t>
            </a:r>
          </a:p>
          <a:p>
            <a:r>
              <a:rPr lang="en-US" dirty="0"/>
              <a:t>This way the function will receive a </a:t>
            </a:r>
            <a:r>
              <a:rPr lang="en-US" b="1" dirty="0" smtClean="0"/>
              <a:t>dictionary </a:t>
            </a:r>
            <a:r>
              <a:rPr lang="en-US" b="1" dirty="0"/>
              <a:t>of arguments</a:t>
            </a:r>
            <a:r>
              <a:rPr lang="en-US" dirty="0"/>
              <a:t>, and the items can be accessed accordingly.</a:t>
            </a:r>
          </a:p>
          <a:p>
            <a:r>
              <a:rPr lang="en-US" dirty="0"/>
              <a:t>Details related to collection and </a:t>
            </a:r>
            <a:r>
              <a:rPr lang="en-US" dirty="0" smtClean="0"/>
              <a:t>dictionary </a:t>
            </a:r>
            <a:r>
              <a:rPr lang="en-US" dirty="0"/>
              <a:t>will be discussed later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Intended Learning Outcomes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completion of this lesson, you should be able to:</a:t>
            </a:r>
          </a:p>
          <a:p>
            <a:pPr lvl="1"/>
            <a:r>
              <a:rPr lang="en-US" altLang="en-US" dirty="0" smtClean="0"/>
              <a:t>Understand stored steps and functions</a:t>
            </a:r>
          </a:p>
          <a:p>
            <a:pPr lvl="1"/>
            <a:r>
              <a:rPr lang="en-US" altLang="en-US" dirty="0" smtClean="0"/>
              <a:t>Build functions and use functions</a:t>
            </a:r>
            <a:endParaRPr lang="en-US" altLang="en-US" dirty="0"/>
          </a:p>
          <a:p>
            <a:pPr lvl="1"/>
            <a:r>
              <a:rPr lang="en-HK" altLang="en-US" dirty="0" smtClean="0"/>
              <a:t>Know how to use parameters, arguments and return values in functions</a:t>
            </a:r>
            <a:endParaRPr lang="en-US" altLang="en-US" dirty="0" smtClean="0"/>
          </a:p>
          <a:p>
            <a:pPr lvl="1"/>
            <a:r>
              <a:rPr lang="en-HK" altLang="en-US" dirty="0" smtClean="0"/>
              <a:t>Know the benefit of using function</a:t>
            </a:r>
          </a:p>
          <a:p>
            <a:pPr lvl="1"/>
            <a:r>
              <a:rPr lang="en-HK" altLang="en-US" dirty="0" smtClean="0"/>
              <a:t>Determine when to use main function in Python</a:t>
            </a:r>
          </a:p>
          <a:p>
            <a:pPr lvl="1"/>
            <a:r>
              <a:rPr lang="en-US" dirty="0" smtClean="0"/>
              <a:t>Know how and when to use Lambda </a:t>
            </a:r>
            <a:r>
              <a:rPr lang="en-US" dirty="0"/>
              <a:t>Function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Keyword Arguments, 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2667000"/>
            <a:ext cx="5181601" cy="381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intro</a:t>
            </a:r>
            <a:r>
              <a:rPr lang="en-US" sz="2000" dirty="0" smtClean="0">
                <a:solidFill>
                  <a:schemeClr val="tx1"/>
                </a:solidFill>
              </a:rPr>
              <a:t> (**</a:t>
            </a:r>
            <a:r>
              <a:rPr lang="en-US" sz="2000" dirty="0">
                <a:solidFill>
                  <a:schemeClr val="tx1"/>
                </a:solidFill>
              </a:rPr>
              <a:t>data):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7030A0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</a:rPr>
              <a:t>"\</a:t>
            </a:r>
            <a:r>
              <a:rPr lang="en-US" sz="2000" dirty="0" err="1">
                <a:solidFill>
                  <a:srgbClr val="00B050"/>
                </a:solidFill>
              </a:rPr>
              <a:t>nData</a:t>
            </a:r>
            <a:r>
              <a:rPr lang="en-US" sz="2000" dirty="0">
                <a:solidFill>
                  <a:srgbClr val="00B050"/>
                </a:solidFill>
              </a:rPr>
              <a:t> type of argument</a:t>
            </a:r>
            <a:r>
              <a:rPr lang="en-US" sz="2000" dirty="0" smtClean="0">
                <a:solidFill>
                  <a:srgbClr val="00B050"/>
                </a:solidFill>
              </a:rPr>
              <a:t>:"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type</a:t>
            </a:r>
            <a:r>
              <a:rPr lang="en-US" sz="2000" dirty="0" smtClean="0">
                <a:solidFill>
                  <a:schemeClr val="tx1"/>
                </a:solidFill>
              </a:rPr>
              <a:t>(data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000" dirty="0">
                <a:solidFill>
                  <a:schemeClr val="tx1"/>
                </a:solidFill>
              </a:rPr>
              <a:t> key, value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data.items</a:t>
            </a:r>
            <a:r>
              <a:rPr lang="en-US" sz="2000" dirty="0" smtClean="0">
                <a:solidFill>
                  <a:schemeClr val="tx1"/>
                </a:solidFill>
              </a:rPr>
              <a:t>() :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(key, </a:t>
            </a:r>
            <a:r>
              <a:rPr lang="en-US" sz="2000" dirty="0" smtClean="0">
                <a:solidFill>
                  <a:srgbClr val="00B050"/>
                </a:solidFill>
              </a:rPr>
              <a:t>"is"</a:t>
            </a:r>
            <a:r>
              <a:rPr lang="en-US" sz="2000" dirty="0" smtClean="0">
                <a:solidFill>
                  <a:schemeClr val="tx1"/>
                </a:solidFill>
              </a:rPr>
              <a:t>, value)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intro(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"Kelvin"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"Yip"</a:t>
            </a:r>
            <a:r>
              <a:rPr lang="en-US" sz="2000" dirty="0">
                <a:solidFill>
                  <a:schemeClr val="tx1"/>
                </a:solidFill>
              </a:rPr>
              <a:t>, Age=28, Phone=25952537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intro(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"Cow"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"Leung"</a:t>
            </a:r>
            <a:r>
              <a:rPr lang="en-US" sz="2000" dirty="0">
                <a:solidFill>
                  <a:schemeClr val="tx1"/>
                </a:solidFill>
              </a:rPr>
              <a:t>, Email=</a:t>
            </a:r>
            <a:r>
              <a:rPr lang="en-US" sz="2000" dirty="0">
                <a:solidFill>
                  <a:srgbClr val="00B050"/>
                </a:solidFill>
              </a:rPr>
              <a:t>"cowleung@nomail.com"</a:t>
            </a:r>
            <a:r>
              <a:rPr lang="en-US" sz="2000" dirty="0">
                <a:solidFill>
                  <a:schemeClr val="tx1"/>
                </a:solidFill>
              </a:rPr>
              <a:t>, Phone=98765432)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1828800"/>
            <a:ext cx="3124200" cy="464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Data type of argument: &lt;class '</a:t>
            </a:r>
            <a:r>
              <a:rPr lang="en-US" sz="2000" dirty="0" err="1">
                <a:solidFill>
                  <a:srgbClr val="0000FF"/>
                </a:solidFill>
              </a:rPr>
              <a:t>dict</a:t>
            </a:r>
            <a:r>
              <a:rPr lang="en-US" sz="20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Firstname</a:t>
            </a:r>
            <a:r>
              <a:rPr lang="en-US" sz="2000" dirty="0">
                <a:solidFill>
                  <a:srgbClr val="0000FF"/>
                </a:solidFill>
              </a:rPr>
              <a:t> is Kelvin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Lastname</a:t>
            </a:r>
            <a:r>
              <a:rPr lang="en-US" sz="2000" dirty="0">
                <a:solidFill>
                  <a:srgbClr val="0000FF"/>
                </a:solidFill>
              </a:rPr>
              <a:t> is Yip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Age is 28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Phone is 25952537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Data type of argument: &lt;class '</a:t>
            </a:r>
            <a:r>
              <a:rPr lang="en-US" sz="2000" dirty="0" err="1">
                <a:solidFill>
                  <a:srgbClr val="0000FF"/>
                </a:solidFill>
              </a:rPr>
              <a:t>dict</a:t>
            </a:r>
            <a:r>
              <a:rPr lang="en-US" sz="20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Firstname</a:t>
            </a:r>
            <a:r>
              <a:rPr lang="en-US" sz="2000" dirty="0">
                <a:solidFill>
                  <a:srgbClr val="0000FF"/>
                </a:solidFill>
              </a:rPr>
              <a:t> is Cow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Lastname</a:t>
            </a:r>
            <a:r>
              <a:rPr lang="en-US" sz="2000" dirty="0">
                <a:solidFill>
                  <a:srgbClr val="0000FF"/>
                </a:solidFill>
              </a:rPr>
              <a:t> is Leung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Email is cowleung@nomail.com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Phone is 98765432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2400" y="4724400"/>
            <a:ext cx="315192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200400"/>
            <a:ext cx="0" cy="15240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3200400"/>
            <a:ext cx="315192" cy="0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97111"/>
              </p:ext>
            </p:extLst>
          </p:nvPr>
        </p:nvGraphicFramePr>
        <p:xfrm>
          <a:off x="1447799" y="1112838"/>
          <a:ext cx="21336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355815855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33100331"/>
                    </a:ext>
                  </a:extLst>
                </a:gridCol>
              </a:tblGrid>
              <a:tr h="3021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3068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"Kelvin"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67493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"Yip"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12177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83396"/>
                  </a:ext>
                </a:extLst>
              </a:tr>
              <a:tr h="3021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25952537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67006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52400" y="1295400"/>
            <a:ext cx="0" cy="19050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52400" y="1295400"/>
            <a:ext cx="1219200" cy="0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3657600" y="1593057"/>
            <a:ext cx="1981199" cy="715962"/>
          </a:xfrm>
          <a:prstGeom prst="wedgeRoundRectCallout">
            <a:avLst>
              <a:gd name="adj1" fmla="val -50724"/>
              <a:gd name="adj2" fmla="val -758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Arbitrary keyword arguments passed into the intro ( ) function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611779"/>
            <a:ext cx="9246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 above content is sheer fabrication and any resemblance with any real names herein is purely coincidental. Do </a:t>
            </a:r>
            <a:r>
              <a:rPr lang="en-US" sz="1000" dirty="0" smtClean="0"/>
              <a:t>not arbitrarily guess and put </a:t>
            </a:r>
            <a:r>
              <a:rPr lang="en-US" sz="1000" dirty="0"/>
              <a:t>yourself in someone else’s place.</a:t>
            </a:r>
          </a:p>
        </p:txBody>
      </p:sp>
    </p:spTree>
    <p:extLst>
      <p:ext uri="{BB962C8B-B14F-4D97-AF65-F5344CB8AC3E}">
        <p14:creationId xmlns:p14="http://schemas.microsoft.com/office/powerpoint/2010/main" val="28017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Often a function will </a:t>
            </a:r>
            <a:r>
              <a:rPr lang="en-US" sz="2400" b="1" dirty="0"/>
              <a:t>take its arguments</a:t>
            </a:r>
            <a:r>
              <a:rPr lang="en-US" sz="2400" dirty="0"/>
              <a:t>, </a:t>
            </a:r>
            <a:r>
              <a:rPr lang="en-US" sz="2400" b="1" dirty="0"/>
              <a:t>do some computation </a:t>
            </a:r>
            <a:r>
              <a:rPr lang="en-US" sz="2400" dirty="0"/>
              <a:t>and </a:t>
            </a:r>
            <a:r>
              <a:rPr lang="en-US" sz="2400" b="1" dirty="0"/>
              <a:t>return a value </a:t>
            </a:r>
            <a:r>
              <a:rPr lang="en-US" sz="2400" dirty="0"/>
              <a:t>to be used as the value of the function call in the calling expression. 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/>
              <a:t> keyword is used for this.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5800205" cy="4114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greet</a:t>
            </a:r>
            <a:r>
              <a:rPr lang="en-US" sz="2400" dirty="0" smtClean="0"/>
              <a:t> ( </a:t>
            </a:r>
            <a:r>
              <a:rPr lang="en-US" sz="2400" dirty="0" err="1" smtClean="0"/>
              <a:t>lang</a:t>
            </a:r>
            <a:r>
              <a:rPr lang="en-US" sz="2400" dirty="0" smtClean="0"/>
              <a:t> )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/>
              <a:t>lang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es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: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Hola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sz="2400" dirty="0" smtClean="0"/>
              <a:t> </a:t>
            </a:r>
            <a:r>
              <a:rPr lang="en-US" sz="2400" dirty="0" err="1"/>
              <a:t>lang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fr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B050"/>
                </a:solidFill>
              </a:rPr>
              <a:t>"Bonjour"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2400" dirty="0"/>
              <a:t>:       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B050"/>
                </a:solidFill>
              </a:rPr>
              <a:t>"Hello"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greet (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en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),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Peter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greet (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es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),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Susan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greet (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fr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),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Mary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52680" y="2666999"/>
            <a:ext cx="2128059" cy="411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Hello Peter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Hola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Susan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Bonjour Mary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3048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3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Python, multiple values can be return by separating them with commas</a:t>
            </a:r>
          </a:p>
          <a:p>
            <a:r>
              <a:rPr lang="en-US" sz="2400" dirty="0" smtClean="0"/>
              <a:t>The comma actually creates a tuple, which will be discussed later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895600"/>
            <a:ext cx="6477000" cy="381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rectangle</a:t>
            </a:r>
            <a:r>
              <a:rPr lang="en-US" sz="2400" dirty="0">
                <a:solidFill>
                  <a:schemeClr val="tx1"/>
                </a:solidFill>
              </a:rPr>
              <a:t> ( length, width )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area = length * width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perimeter = ( length + width ) *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area, perimeter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p = rectangle ( </a:t>
            </a:r>
            <a:r>
              <a:rPr lang="en-US" sz="2400" dirty="0" smtClean="0">
                <a:solidFill>
                  <a:schemeClr val="tx1"/>
                </a:solidFill>
              </a:rPr>
              <a:t>1, 1 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rgbClr val="00B050"/>
                </a:solidFill>
              </a:rPr>
              <a:t>"Area of rectangle is"</a:t>
            </a:r>
            <a:r>
              <a:rPr lang="en-US" sz="2400" dirty="0">
                <a:solidFill>
                  <a:schemeClr val="tx1"/>
                </a:solidFill>
              </a:rPr>
              <a:t>, a, </a:t>
            </a:r>
            <a:r>
              <a:rPr lang="en-US" sz="2400" dirty="0">
                <a:solidFill>
                  <a:srgbClr val="00B050"/>
                </a:solidFill>
              </a:rPr>
              <a:t>", </a:t>
            </a:r>
            <a:r>
              <a:rPr lang="en-US" sz="2400" dirty="0" smtClean="0">
                <a:solidFill>
                  <a:srgbClr val="00B050"/>
                </a:solidFill>
              </a:rPr>
              <a:t>Perimeter </a:t>
            </a:r>
            <a:r>
              <a:rPr lang="en-US" sz="2400" dirty="0">
                <a:solidFill>
                  <a:srgbClr val="00B050"/>
                </a:solidFill>
              </a:rPr>
              <a:t>is"</a:t>
            </a:r>
            <a:r>
              <a:rPr lang="en-US" sz="2400" dirty="0">
                <a:solidFill>
                  <a:schemeClr val="tx1"/>
                </a:solidFill>
              </a:rPr>
              <a:t>, p)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p = rectangle ( 2, 4 )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rgbClr val="00B050"/>
                </a:solidFill>
              </a:rPr>
              <a:t>"Area of rectangle is"</a:t>
            </a:r>
            <a:r>
              <a:rPr lang="en-US" sz="2400" dirty="0">
                <a:solidFill>
                  <a:schemeClr val="tx1"/>
                </a:solidFill>
              </a:rPr>
              <a:t>, a, </a:t>
            </a:r>
            <a:r>
              <a:rPr lang="en-US" sz="2400" dirty="0">
                <a:solidFill>
                  <a:srgbClr val="00B050"/>
                </a:solidFill>
              </a:rPr>
              <a:t>", </a:t>
            </a:r>
            <a:r>
              <a:rPr lang="en-US" sz="2400" dirty="0" smtClean="0">
                <a:solidFill>
                  <a:srgbClr val="00B050"/>
                </a:solidFill>
              </a:rPr>
              <a:t>Perimeter </a:t>
            </a:r>
            <a:r>
              <a:rPr lang="en-US" sz="2400" dirty="0">
                <a:solidFill>
                  <a:srgbClr val="00B050"/>
                </a:solidFill>
              </a:rPr>
              <a:t>is"</a:t>
            </a:r>
            <a:r>
              <a:rPr lang="en-US" sz="2400" dirty="0">
                <a:solidFill>
                  <a:schemeClr val="tx1"/>
                </a:solidFill>
              </a:rPr>
              <a:t>, 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684" y="3124200"/>
            <a:ext cx="3810000" cy="1981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Area of rectangle is 1 , Perimeter is 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Area of rectangle is 8 , Perimeter is 12</a:t>
            </a:r>
          </a:p>
        </p:txBody>
      </p:sp>
    </p:spTree>
    <p:extLst>
      <p:ext uri="{BB962C8B-B14F-4D97-AF65-F5344CB8AC3E}">
        <p14:creationId xmlns:p14="http://schemas.microsoft.com/office/powerpoint/2010/main" val="15220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Arguments, Parameters, and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645930"/>
            <a:ext cx="6477000" cy="381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rectangle</a:t>
            </a:r>
            <a:r>
              <a:rPr lang="en-US" sz="2400" dirty="0">
                <a:solidFill>
                  <a:schemeClr val="tx1"/>
                </a:solidFill>
              </a:rPr>
              <a:t> ( length, width )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area = length * width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perimeter = ( length + width ) *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area, perimeter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p = rectangle ( 2, 4 )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rgbClr val="00B050"/>
                </a:solidFill>
              </a:rPr>
              <a:t>"Area of rectangle is"</a:t>
            </a:r>
            <a:r>
              <a:rPr lang="en-US" sz="2400" dirty="0">
                <a:solidFill>
                  <a:schemeClr val="tx1"/>
                </a:solidFill>
              </a:rPr>
              <a:t>, a, </a:t>
            </a:r>
            <a:r>
              <a:rPr lang="en-US" sz="2400" dirty="0">
                <a:solidFill>
                  <a:srgbClr val="00B050"/>
                </a:solidFill>
              </a:rPr>
              <a:t>", </a:t>
            </a:r>
            <a:r>
              <a:rPr lang="en-US" sz="2400" dirty="0" smtClean="0">
                <a:solidFill>
                  <a:srgbClr val="00B050"/>
                </a:solidFill>
              </a:rPr>
              <a:t>Perimeter </a:t>
            </a:r>
            <a:r>
              <a:rPr lang="en-US" sz="2400" dirty="0">
                <a:solidFill>
                  <a:srgbClr val="00B050"/>
                </a:solidFill>
              </a:rPr>
              <a:t>is"</a:t>
            </a:r>
            <a:r>
              <a:rPr lang="en-US" sz="2400" dirty="0">
                <a:solidFill>
                  <a:schemeClr val="tx1"/>
                </a:solidFill>
              </a:rPr>
              <a:t>, 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4229" y="5736251"/>
            <a:ext cx="5032664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Area </a:t>
            </a:r>
            <a:r>
              <a:rPr lang="en-US" sz="2400" dirty="0">
                <a:solidFill>
                  <a:srgbClr val="0000FF"/>
                </a:solidFill>
              </a:rPr>
              <a:t>of rectangle is 8 , Perimeter is 12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674732" y="1276658"/>
            <a:ext cx="1526601" cy="533400"/>
          </a:xfrm>
          <a:prstGeom prst="wedgeRoundRectCallout">
            <a:avLst>
              <a:gd name="adj1" fmla="val -137401"/>
              <a:gd name="adj2" fmla="val 9247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100" dirty="0" smtClean="0">
                <a:latin typeface="+mn-lt"/>
                <a:ea typeface="PMingLiU" pitchFamily="18" charset="-120"/>
              </a:rPr>
              <a:t>Parameters</a:t>
            </a:r>
            <a:endParaRPr lang="en-US" altLang="zh-TW" sz="21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504614" y="4035968"/>
            <a:ext cx="1447800" cy="533400"/>
          </a:xfrm>
          <a:prstGeom prst="wedgeRoundRectCallout">
            <a:avLst>
              <a:gd name="adj1" fmla="val -61308"/>
              <a:gd name="adj2" fmla="val 7226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100" dirty="0" smtClean="0">
                <a:latin typeface="+mn-lt"/>
                <a:ea typeface="PMingLiU" pitchFamily="18" charset="-120"/>
              </a:rPr>
              <a:t>Arguments</a:t>
            </a:r>
            <a:endParaRPr lang="en-US" altLang="zh-TW" sz="21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970352" y="3759882"/>
            <a:ext cx="2311" cy="7816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72662" y="3759882"/>
            <a:ext cx="2286867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59529" y="1750944"/>
            <a:ext cx="4" cy="20089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972666" y="1750945"/>
            <a:ext cx="2286867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72665" y="1750944"/>
            <a:ext cx="1" cy="352186"/>
          </a:xfrm>
          <a:prstGeom prst="line">
            <a:avLst/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277465" y="3929547"/>
            <a:ext cx="1" cy="611983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77465" y="3930738"/>
            <a:ext cx="2286867" cy="1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564330" y="1874833"/>
            <a:ext cx="3" cy="2054714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24300" y="1874833"/>
            <a:ext cx="1640033" cy="6681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924298" y="1878844"/>
            <a:ext cx="1" cy="224286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90600" y="3588594"/>
            <a:ext cx="0" cy="1076522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965865" y="3352332"/>
            <a:ext cx="778451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743162" y="3341736"/>
            <a:ext cx="3464" cy="23876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90600" y="3580496"/>
            <a:ext cx="3753716" cy="8098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092127" y="4006938"/>
            <a:ext cx="1070264" cy="457200"/>
          </a:xfrm>
          <a:prstGeom prst="wedgeRoundRectCallout">
            <a:avLst>
              <a:gd name="adj1" fmla="val -50280"/>
              <a:gd name="adj2" fmla="val 8430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100" dirty="0" smtClean="0">
                <a:latin typeface="+mn-lt"/>
                <a:ea typeface="PMingLiU" pitchFamily="18" charset="-120"/>
              </a:rPr>
              <a:t>Results</a:t>
            </a:r>
            <a:endParaRPr lang="en-US" altLang="zh-TW" sz="21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4343400" y="5341245"/>
            <a:ext cx="1981200" cy="832917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705600" y="5343831"/>
            <a:ext cx="1676400" cy="830331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57200" y="4876800"/>
            <a:ext cx="245052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4876800"/>
            <a:ext cx="0" cy="7620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57200" y="5625594"/>
            <a:ext cx="388620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343400" y="5357287"/>
            <a:ext cx="0" cy="268307"/>
          </a:xfrm>
          <a:prstGeom prst="line">
            <a:avLst/>
          </a:prstGeom>
          <a:ln w="22225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main()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Many programming </a:t>
            </a:r>
            <a:r>
              <a:rPr lang="en-HK" dirty="0" err="1" smtClean="0"/>
              <a:t>programming</a:t>
            </a:r>
            <a:r>
              <a:rPr lang="en-HK" dirty="0" smtClean="0"/>
              <a:t> languages have a special function that is automatically executed when an operating system starts to run a program</a:t>
            </a:r>
          </a:p>
          <a:p>
            <a:r>
              <a:rPr lang="en-HK" dirty="0" smtClean="0"/>
              <a:t>This function is usually called main ( ) and must have a specific return type and arguments according to the language standard</a:t>
            </a:r>
          </a:p>
          <a:p>
            <a:r>
              <a:rPr lang="en-HK" dirty="0" smtClean="0"/>
              <a:t>However, Python interpreter executes scripts </a:t>
            </a:r>
            <a:r>
              <a:rPr lang="en-HK" b="1" dirty="0" smtClean="0"/>
              <a:t>starting at the top of the file</a:t>
            </a:r>
            <a:r>
              <a:rPr lang="en-HK" dirty="0" smtClean="0"/>
              <a:t>, and there is no specific function that Python automatically executes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358" y="6474023"/>
            <a:ext cx="858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 smtClean="0"/>
              <a:t>Reference: Defining Main Functions </a:t>
            </a:r>
            <a:r>
              <a:rPr lang="en-HK" sz="1400" dirty="0"/>
              <a:t>in </a:t>
            </a:r>
            <a:r>
              <a:rPr lang="en-HK" sz="1400" dirty="0" smtClean="0"/>
              <a:t>Python - </a:t>
            </a:r>
            <a:r>
              <a:rPr lang="en-HK" sz="1400" dirty="0">
                <a:hlinkClick r:id="rId2"/>
              </a:rPr>
              <a:t>https://realpython.com/python-main-function/#</a:t>
            </a:r>
            <a:r>
              <a:rPr lang="en-HK" sz="1400" dirty="0" smtClean="0">
                <a:hlinkClick r:id="rId2"/>
              </a:rPr>
              <a:t>a-basic-python-main</a:t>
            </a:r>
            <a:endParaRPr lang="en-HK" sz="1400" dirty="0" smtClean="0"/>
          </a:p>
        </p:txBody>
      </p:sp>
    </p:spTree>
    <p:extLst>
      <p:ext uri="{BB962C8B-B14F-4D97-AF65-F5344CB8AC3E}">
        <p14:creationId xmlns:p14="http://schemas.microsoft.com/office/powerpoint/2010/main" val="38726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Main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600" dirty="0" smtClean="0"/>
              <a:t>Having a defined starting point for the execution of program is useful for understanding how a program works</a:t>
            </a:r>
          </a:p>
          <a:p>
            <a:r>
              <a:rPr lang="en-HK" sz="2600" dirty="0" smtClean="0"/>
              <a:t>In some Python scripts, you may see a function definition and a conditional statement that looks like the example below:</a:t>
            </a:r>
            <a:endParaRPr lang="en-US" sz="2600" dirty="0" smtClean="0"/>
          </a:p>
          <a:p>
            <a:endParaRPr lang="en-HK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39624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main ( ):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Hello World</a:t>
            </a:r>
            <a:r>
              <a:rPr lang="en-US" sz="2400" dirty="0" smtClean="0">
                <a:solidFill>
                  <a:srgbClr val="00B050"/>
                </a:solidFill>
              </a:rPr>
              <a:t>!" 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__name__ == </a:t>
            </a:r>
            <a:r>
              <a:rPr lang="en-US" sz="2400" dirty="0">
                <a:solidFill>
                  <a:srgbClr val="00B050"/>
                </a:solidFill>
              </a:rPr>
              <a:t>"__main__"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main (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48200" y="3352800"/>
            <a:ext cx="4042064" cy="2362200"/>
          </a:xfrm>
          <a:prstGeom prst="wedgeRoundRectCallout">
            <a:avLst>
              <a:gd name="adj1" fmla="val -59330"/>
              <a:gd name="adj2" fmla="val 222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b="1" dirty="0" smtClean="0"/>
              <a:t>Program starts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A module's __name__ is set equal to "__main__" when read from standard input, a script, or from an interactive prompt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109772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Defining Main Functions in Python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://realpython.com/python-main-function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900" dirty="0" smtClean="0"/>
              <a:t>Reason to Have if Statement Calling main()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K" dirty="0" smtClean="0"/>
              <a:t>Other languages (like C and Java) have a  </a:t>
            </a:r>
            <a:r>
              <a:rPr lang="en-HK" dirty="0" smtClean="0">
                <a:solidFill>
                  <a:srgbClr val="0000FF"/>
                </a:solidFill>
              </a:rPr>
              <a:t>main() </a:t>
            </a:r>
            <a:r>
              <a:rPr lang="en-HK" dirty="0" smtClean="0"/>
              <a:t>function that is called when the program is executed. Using this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HK" dirty="0" smtClean="0"/>
              <a:t>, we can make Python behave like them, which feels more familiar for many people</a:t>
            </a:r>
          </a:p>
          <a:p>
            <a:r>
              <a:rPr lang="en-HK" dirty="0" smtClean="0"/>
              <a:t>Code will be </a:t>
            </a:r>
            <a:r>
              <a:rPr lang="en-HK" b="1" dirty="0" smtClean="0"/>
              <a:t>cleaner, easier to read, and better organized</a:t>
            </a:r>
            <a:r>
              <a:rPr lang="en-HK" dirty="0" smtClean="0"/>
              <a:t>. Especially when the program grows big enough</a:t>
            </a:r>
          </a:p>
          <a:p>
            <a:r>
              <a:rPr lang="en-HK" dirty="0" smtClean="0"/>
              <a:t>It will be possible to </a:t>
            </a:r>
            <a:r>
              <a:rPr lang="en-HK" b="1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HK" b="1" dirty="0" smtClean="0"/>
              <a:t> that python code as a module</a:t>
            </a:r>
            <a:r>
              <a:rPr lang="en-HK" dirty="0" smtClean="0"/>
              <a:t> without nasty side-effects.</a:t>
            </a:r>
          </a:p>
          <a:p>
            <a:r>
              <a:rPr lang="en-HK" dirty="0" smtClean="0"/>
              <a:t>Variable inside </a:t>
            </a:r>
            <a:r>
              <a:rPr lang="en-HK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HK" dirty="0" smtClean="0"/>
              <a:t> </a:t>
            </a:r>
            <a:r>
              <a:rPr lang="en-HK" dirty="0" smtClean="0">
                <a:solidFill>
                  <a:srgbClr val="0000FF"/>
                </a:solidFill>
              </a:rPr>
              <a:t>main()</a:t>
            </a:r>
            <a:r>
              <a:rPr lang="en-HK" dirty="0" smtClean="0"/>
              <a:t> are local, while those outside it are global. This may introduce fewer bugs and unexpected </a:t>
            </a:r>
            <a:r>
              <a:rPr lang="en-HK" dirty="0" err="1" smtClean="0"/>
              <a:t>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400800"/>
            <a:ext cx="833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/>
              <a:t>Reference: </a:t>
            </a:r>
            <a:r>
              <a:rPr lang="en-HK" sz="1600" dirty="0" smtClean="0"/>
              <a:t>Why use </a:t>
            </a:r>
            <a:r>
              <a:rPr lang="en-HK" sz="1600" dirty="0" err="1" smtClean="0"/>
              <a:t>def</a:t>
            </a:r>
            <a:r>
              <a:rPr lang="en-HK" sz="1600" dirty="0" smtClean="0"/>
              <a:t> main()? - </a:t>
            </a:r>
            <a:r>
              <a:rPr lang="en-HK" sz="1600" dirty="0" smtClean="0">
                <a:hlinkClick r:id="rId2"/>
              </a:rPr>
              <a:t>https</a:t>
            </a:r>
            <a:r>
              <a:rPr lang="en-HK" sz="1600" dirty="0">
                <a:hlinkClick r:id="rId2"/>
              </a:rPr>
              <a:t>://</a:t>
            </a:r>
            <a:r>
              <a:rPr lang="en-HK" sz="1600" dirty="0" smtClean="0">
                <a:hlinkClick r:id="rId2"/>
              </a:rPr>
              <a:t>stackoverflow.com/questions/4041238/why-use-def-main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48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</a:t>
            </a:r>
            <a:r>
              <a:rPr lang="en-US" b="1" dirty="0"/>
              <a:t>any number of arguments</a:t>
            </a:r>
            <a:r>
              <a:rPr lang="en-US" dirty="0"/>
              <a:t>, but can only have </a:t>
            </a:r>
            <a:r>
              <a:rPr lang="en-US" b="1" dirty="0"/>
              <a:t>one expression</a:t>
            </a:r>
            <a:r>
              <a:rPr lang="en-US" dirty="0"/>
              <a:t>.</a:t>
            </a:r>
          </a:p>
          <a:p>
            <a:r>
              <a:rPr lang="en-US" dirty="0"/>
              <a:t>Python 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: expression</a:t>
            </a:r>
          </a:p>
          <a:p>
            <a:r>
              <a:rPr lang="en-US" dirty="0"/>
              <a:t>The expression is executed and the result is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lambda function that adds 10 to the number passed in as an argument, and print the result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lambda function that </a:t>
            </a:r>
            <a:r>
              <a:rPr lang="en-US" sz="2400" dirty="0" smtClean="0"/>
              <a:t>multiplies argument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 with argument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/>
              <a:t> and print the result: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920" y="2314503"/>
            <a:ext cx="5800205" cy="1266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my_func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: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+ 10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my_func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b="1" dirty="0" smtClean="0">
                <a:solidFill>
                  <a:srgbClr val="0070C0"/>
                </a:solidFill>
              </a:rPr>
              <a:t>5</a:t>
            </a:r>
            <a:r>
              <a:rPr lang="en-US" sz="2400" dirty="0" smtClean="0">
                <a:solidFill>
                  <a:schemeClr val="tx1"/>
                </a:solidFill>
              </a:rPr>
              <a:t> )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314501"/>
            <a:ext cx="2128059" cy="126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15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920" y="4876800"/>
            <a:ext cx="5800205" cy="1266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( </a:t>
            </a:r>
            <a:r>
              <a:rPr lang="en-US" sz="2400" b="1" dirty="0" smtClean="0">
                <a:solidFill>
                  <a:srgbClr val="0070C0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876798"/>
            <a:ext cx="2128059" cy="126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12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410200" y="3306762"/>
            <a:ext cx="3088268" cy="762000"/>
          </a:xfrm>
          <a:prstGeom prst="wedgeRoundRectCallout">
            <a:avLst>
              <a:gd name="adj1" fmla="val -122077"/>
              <a:gd name="adj2" fmla="val -7700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000" dirty="0" smtClean="0">
                <a:latin typeface="+mn-lt"/>
                <a:ea typeface="PMingLiU" pitchFamily="18" charset="-120"/>
              </a:rPr>
              <a:t>Value </a:t>
            </a:r>
            <a:r>
              <a:rPr lang="en-US" altLang="zh-TW" sz="2000" b="1" dirty="0" smtClean="0">
                <a:solidFill>
                  <a:srgbClr val="0070C0"/>
                </a:solidFill>
                <a:latin typeface="+mn-lt"/>
                <a:ea typeface="PMingLiU" pitchFamily="18" charset="-120"/>
              </a:rPr>
              <a:t>5</a:t>
            </a:r>
            <a:r>
              <a:rPr lang="en-US" altLang="zh-TW" sz="2000" dirty="0" smtClean="0">
                <a:latin typeface="+mn-lt"/>
                <a:ea typeface="PMingLiU" pitchFamily="18" charset="-120"/>
              </a:rPr>
              <a:t> is passed in lambda function variable </a:t>
            </a:r>
            <a:r>
              <a:rPr lang="en-US" altLang="zh-TW" sz="2000" b="1" dirty="0" smtClean="0">
                <a:solidFill>
                  <a:srgbClr val="0070C0"/>
                </a:solidFill>
                <a:latin typeface="+mn-lt"/>
                <a:ea typeface="PMingLiU" pitchFamily="18" charset="-120"/>
              </a:rPr>
              <a:t>a</a:t>
            </a:r>
            <a:r>
              <a:rPr lang="en-US" altLang="zh-TW" sz="2000" dirty="0" smtClean="0">
                <a:latin typeface="+mn-lt"/>
                <a:ea typeface="PMingLiU" pitchFamily="18" charset="-120"/>
              </a:rPr>
              <a:t> </a:t>
            </a:r>
            <a:endParaRPr lang="en-US" altLang="zh-TW" sz="20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3" name="Arc 2"/>
          <p:cNvSpPr/>
          <p:nvPr/>
        </p:nvSpPr>
        <p:spPr>
          <a:xfrm>
            <a:off x="2362200" y="2667000"/>
            <a:ext cx="3048000" cy="914400"/>
          </a:xfrm>
          <a:prstGeom prst="arc">
            <a:avLst>
              <a:gd name="adj1" fmla="val 12242749"/>
              <a:gd name="adj2" fmla="val 9855837"/>
            </a:avLst>
          </a:prstGeom>
          <a:ln w="22225">
            <a:solidFill>
              <a:srgbClr val="0070C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Lambda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power of lambda is better shown when </a:t>
            </a:r>
            <a:r>
              <a:rPr lang="en-US" sz="2800" dirty="0" smtClean="0"/>
              <a:t>it is used as </a:t>
            </a:r>
            <a:r>
              <a:rPr lang="en-US" sz="2800" dirty="0"/>
              <a:t>an anonymous function inside another function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14600"/>
            <a:ext cx="5800205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my_func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 lambda 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*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mydoubler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my_func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mydoubler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0070C0"/>
                </a:solidFill>
              </a:rPr>
              <a:t>11</a:t>
            </a:r>
            <a:r>
              <a:rPr lang="en-US" sz="2400" dirty="0" smtClean="0">
                <a:solidFill>
                  <a:schemeClr val="tx1"/>
                </a:solidFill>
              </a:rPr>
              <a:t>)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mytripler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my_func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mytripler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0070C0"/>
                </a:solidFill>
              </a:rPr>
              <a:t>11</a:t>
            </a:r>
            <a:r>
              <a:rPr lang="en-US" sz="2400" dirty="0" smtClean="0">
                <a:solidFill>
                  <a:schemeClr val="tx1"/>
                </a:solidFill>
              </a:rPr>
              <a:t>)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6480" y="2514598"/>
            <a:ext cx="2128059" cy="1288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22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33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2743200"/>
            <a:ext cx="6318019" cy="1805780"/>
            <a:chOff x="1828800" y="2743200"/>
            <a:chExt cx="6318019" cy="180578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6089419" y="3909218"/>
              <a:ext cx="2057400" cy="639762"/>
            </a:xfrm>
            <a:prstGeom prst="wedgeRoundRectCallout">
              <a:avLst>
                <a:gd name="adj1" fmla="val -158334"/>
                <a:gd name="adj2" fmla="val -14317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/>
            <a:lstStyle/>
            <a:p>
              <a:pPr algn="ctr">
                <a:defRPr/>
              </a:pP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Value </a:t>
              </a:r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PMingLiU" pitchFamily="18" charset="-120"/>
                </a:rPr>
                <a:t>2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is passed into function variable </a:t>
              </a:r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PMingLiU" pitchFamily="18" charset="-120"/>
                </a:rPr>
                <a:t>n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</a:t>
              </a:r>
              <a:endParaRPr lang="en-US" altLang="zh-TW" sz="1600" b="1" dirty="0">
                <a:solidFill>
                  <a:srgbClr val="FF0000"/>
                </a:solidFill>
                <a:latin typeface="+mn-lt"/>
                <a:ea typeface="PMingLiU" pitchFamily="18" charset="-120"/>
              </a:endParaRPr>
            </a:p>
          </p:txBody>
        </p:sp>
        <p:sp>
          <p:nvSpPr>
            <p:cNvPr id="7" name="Arc 6"/>
            <p:cNvSpPr/>
            <p:nvPr/>
          </p:nvSpPr>
          <p:spPr>
            <a:xfrm>
              <a:off x="1828800" y="2743200"/>
              <a:ext cx="4343400" cy="1524000"/>
            </a:xfrm>
            <a:prstGeom prst="arc">
              <a:avLst>
                <a:gd name="adj1" fmla="val 11893007"/>
                <a:gd name="adj2" fmla="val 6625804"/>
              </a:avLst>
            </a:prstGeom>
            <a:ln w="22225">
              <a:solidFill>
                <a:srgbClr val="FF0000"/>
              </a:solidFill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4600" y="3048000"/>
            <a:ext cx="5867400" cy="2209800"/>
            <a:chOff x="2514600" y="3048000"/>
            <a:chExt cx="5867400" cy="22098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791200" y="4618038"/>
              <a:ext cx="2590800" cy="639762"/>
            </a:xfrm>
            <a:prstGeom prst="wedgeRoundRectCallout">
              <a:avLst>
                <a:gd name="adj1" fmla="val -138886"/>
                <a:gd name="adj2" fmla="val -53184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/>
            <a:lstStyle/>
            <a:p>
              <a:pPr algn="ctr">
                <a:defRPr/>
              </a:pP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Value </a:t>
              </a:r>
              <a:r>
                <a:rPr lang="en-US" altLang="zh-TW" sz="1600" b="1" dirty="0" smtClean="0">
                  <a:solidFill>
                    <a:srgbClr val="0070C0"/>
                  </a:solidFill>
                  <a:latin typeface="+mn-lt"/>
                  <a:ea typeface="PMingLiU" pitchFamily="18" charset="-120"/>
                </a:rPr>
                <a:t>11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is passed </a:t>
              </a:r>
              <a:r>
                <a:rPr lang="en-US" altLang="zh-TW" sz="1600" dirty="0">
                  <a:ea typeface="PMingLiU" pitchFamily="18" charset="-120"/>
                </a:rPr>
                <a:t>into lambda function variable </a:t>
              </a:r>
              <a:r>
                <a:rPr lang="en-US" altLang="zh-TW" sz="1600" b="1" dirty="0" smtClean="0">
                  <a:solidFill>
                    <a:srgbClr val="0070C0"/>
                  </a:solidFill>
                  <a:ea typeface="PMingLiU" pitchFamily="18" charset="-120"/>
                </a:rPr>
                <a:t>a</a:t>
              </a:r>
              <a:endParaRPr lang="en-US" altLang="zh-TW" sz="1600" b="1" dirty="0">
                <a:solidFill>
                  <a:srgbClr val="0070C0"/>
                </a:solidFill>
                <a:ea typeface="PMingLiU" pitchFamily="18" charset="-12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2514600" y="3048000"/>
              <a:ext cx="3200400" cy="1981200"/>
            </a:xfrm>
            <a:prstGeom prst="arc">
              <a:avLst>
                <a:gd name="adj1" fmla="val 12436807"/>
                <a:gd name="adj2" fmla="val 8800366"/>
              </a:avLst>
            </a:prstGeom>
            <a:ln w="22225">
              <a:solidFill>
                <a:srgbClr val="0070C0"/>
              </a:solidFill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57600" y="5388225"/>
            <a:ext cx="2943726" cy="1355474"/>
            <a:chOff x="3657600" y="5388225"/>
            <a:chExt cx="2943726" cy="1355474"/>
          </a:xfrm>
        </p:grpSpPr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4543926" y="5388225"/>
              <a:ext cx="2057400" cy="639762"/>
            </a:xfrm>
            <a:prstGeom prst="wedgeRoundRectCallout">
              <a:avLst>
                <a:gd name="adj1" fmla="val -98295"/>
                <a:gd name="adj2" fmla="val -49422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/>
            <a:lstStyle/>
            <a:p>
              <a:pPr algn="ctr">
                <a:defRPr/>
              </a:pP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Value </a:t>
              </a:r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PMingLiU" pitchFamily="18" charset="-120"/>
                </a:rPr>
                <a:t>3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is passed into function variable </a:t>
              </a:r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PMingLiU" pitchFamily="18" charset="-120"/>
                </a:rPr>
                <a:t>n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</a:t>
              </a:r>
              <a:endParaRPr lang="en-US" altLang="zh-TW" sz="1600" b="1" dirty="0">
                <a:solidFill>
                  <a:srgbClr val="FF0000"/>
                </a:solidFill>
                <a:latin typeface="+mn-lt"/>
                <a:ea typeface="PMingLiU" pitchFamily="18" charset="-120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3657600" y="6103937"/>
              <a:ext cx="2590800" cy="639762"/>
            </a:xfrm>
            <a:prstGeom prst="wedgeRoundRectCallout">
              <a:avLst>
                <a:gd name="adj1" fmla="val -80991"/>
                <a:gd name="adj2" fmla="val -90797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/>
            <a:lstStyle/>
            <a:p>
              <a:pPr algn="ctr">
                <a:defRPr/>
              </a:pP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Value </a:t>
              </a:r>
              <a:r>
                <a:rPr lang="en-US" altLang="zh-TW" sz="1600" b="1" dirty="0" smtClean="0">
                  <a:solidFill>
                    <a:srgbClr val="0070C0"/>
                  </a:solidFill>
                  <a:latin typeface="+mn-lt"/>
                  <a:ea typeface="PMingLiU" pitchFamily="18" charset="-120"/>
                </a:rPr>
                <a:t>11</a:t>
              </a:r>
              <a:r>
                <a:rPr lang="en-US" altLang="zh-TW" sz="1600" dirty="0" smtClean="0">
                  <a:latin typeface="+mn-lt"/>
                  <a:ea typeface="PMingLiU" pitchFamily="18" charset="-120"/>
                </a:rPr>
                <a:t> is passed </a:t>
              </a:r>
              <a:r>
                <a:rPr lang="en-US" altLang="zh-TW" sz="1600" dirty="0">
                  <a:ea typeface="PMingLiU" pitchFamily="18" charset="-120"/>
                </a:rPr>
                <a:t>into lambda function variable </a:t>
              </a:r>
              <a:r>
                <a:rPr lang="en-US" altLang="zh-TW" sz="1600" b="1" dirty="0" smtClean="0">
                  <a:solidFill>
                    <a:srgbClr val="0070C0"/>
                  </a:solidFill>
                  <a:ea typeface="PMingLiU" pitchFamily="18" charset="-120"/>
                </a:rPr>
                <a:t>a</a:t>
              </a:r>
              <a:endParaRPr lang="en-US" altLang="zh-TW" sz="1600" b="1" dirty="0">
                <a:solidFill>
                  <a:srgbClr val="0070C0"/>
                </a:solidFill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(and reused)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96432" y="1981200"/>
            <a:ext cx="2866368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hello</a:t>
            </a:r>
            <a:r>
              <a:rPr lang="en-US" dirty="0" smtClean="0"/>
              <a:t> ( ) 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"Hello"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"Fun"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hello()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"Happy"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hello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39000" y="1981200"/>
            <a:ext cx="1752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Happy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3315" y="2367207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15" y="3689262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hello()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7567" y="2898220"/>
            <a:ext cx="1752600" cy="69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"Hello"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"Fun"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169615" y="2824407"/>
            <a:ext cx="0" cy="86485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68797" y="3605927"/>
            <a:ext cx="318770" cy="20043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45915" y="2898221"/>
            <a:ext cx="312420" cy="76402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0735" y="25226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hello</a:t>
            </a:r>
            <a:r>
              <a:rPr lang="en-US" dirty="0" smtClean="0">
                <a:latin typeface="+mn-lt"/>
              </a:rPr>
              <a:t>():</a:t>
            </a:r>
            <a:endParaRPr lang="en-US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315" y="4431864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"Happy"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315" y="5153126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hello()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22" idx="0"/>
          </p:cNvCxnSpPr>
          <p:nvPr/>
        </p:nvCxnSpPr>
        <p:spPr>
          <a:xfrm>
            <a:off x="1169615" y="4146462"/>
            <a:ext cx="0" cy="2854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1169615" y="4889064"/>
            <a:ext cx="0" cy="2640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3535" y="3605927"/>
            <a:ext cx="334032" cy="5548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068797" y="2976444"/>
            <a:ext cx="289538" cy="21766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68797" y="2595807"/>
            <a:ext cx="441938" cy="2286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We call these reusable pieces of code "functions"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510735" y="3739575"/>
            <a:ext cx="2137465" cy="553347"/>
          </a:xfrm>
          <a:prstGeom prst="wedgeRoundRectCallout">
            <a:avLst>
              <a:gd name="adj1" fmla="val 33823"/>
              <a:gd name="adj2" fmla="val 11793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" tIns="9144" rIns="9144" bIns="9144"/>
          <a:lstStyle/>
          <a:p>
            <a:pPr algn="ctr">
              <a:defRPr/>
            </a:pPr>
            <a:r>
              <a:rPr lang="en-US" altLang="zh-TW" sz="1600" dirty="0" smtClean="0">
                <a:latin typeface="+mn-lt"/>
                <a:ea typeface="PMingLiU" pitchFamily="18" charset="-120"/>
              </a:rPr>
              <a:t>The first time hello() is called and executed</a:t>
            </a:r>
            <a:endParaRPr lang="en-US" altLang="zh-TW" sz="1600" dirty="0">
              <a:latin typeface="+mn-lt"/>
              <a:ea typeface="PMingLiU" pitchFamily="18" charset="-12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491038" y="4660464"/>
            <a:ext cx="1591420" cy="847728"/>
          </a:xfrm>
          <a:prstGeom prst="wedgeRoundRectCallout">
            <a:avLst>
              <a:gd name="adj1" fmla="val 61544"/>
              <a:gd name="adj2" fmla="val 8482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" tIns="9144" rIns="9144" bIns="9144"/>
          <a:lstStyle/>
          <a:p>
            <a:pPr algn="ctr">
              <a:defRPr/>
            </a:pPr>
            <a:r>
              <a:rPr lang="en-US" altLang="zh-TW" sz="1600" dirty="0" smtClean="0">
                <a:latin typeface="+mn-lt"/>
                <a:ea typeface="PMingLiU" pitchFamily="18" charset="-120"/>
              </a:rPr>
              <a:t>The second time hello() is called and executed</a:t>
            </a:r>
            <a:endParaRPr lang="en-US" altLang="zh-TW" sz="1600" dirty="0"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7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Lambda functions are frequently used with higher-order functions, which take </a:t>
            </a:r>
            <a:r>
              <a:rPr lang="en-US" sz="2800" b="1" dirty="0"/>
              <a:t>one or more functions as arguments </a:t>
            </a:r>
            <a:r>
              <a:rPr lang="en-US" sz="2800" dirty="0"/>
              <a:t>or </a:t>
            </a:r>
            <a:r>
              <a:rPr lang="en-US" sz="2800" b="1" dirty="0"/>
              <a:t>return one or more functions</a:t>
            </a:r>
            <a:r>
              <a:rPr lang="en-US" sz="2800" dirty="0"/>
              <a:t>.</a:t>
            </a:r>
          </a:p>
          <a:p>
            <a:r>
              <a:rPr lang="en-US" sz="2800" dirty="0"/>
              <a:t>A lambda function can be a higher-order function by taking a </a:t>
            </a:r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(normal or lambda) as an argument like in the following </a:t>
            </a:r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289" y="4237038"/>
            <a:ext cx="5800205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tx1"/>
                </a:solidFill>
              </a:rPr>
              <a:t>high_ord_func</a:t>
            </a:r>
            <a:r>
              <a:rPr lang="es-ES" sz="2400" dirty="0">
                <a:solidFill>
                  <a:schemeClr val="tx1"/>
                </a:solidFill>
              </a:rPr>
              <a:t> =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>
                <a:solidFill>
                  <a:srgbClr val="0070C0"/>
                </a:solidFill>
              </a:rPr>
              <a:t>x</a:t>
            </a:r>
            <a:r>
              <a:rPr lang="es-ES" sz="2400" dirty="0">
                <a:solidFill>
                  <a:schemeClr val="tx1"/>
                </a:solidFill>
              </a:rPr>
              <a:t>, </a:t>
            </a:r>
            <a:r>
              <a:rPr lang="es-ES" sz="2400" dirty="0" smtClean="0">
                <a:solidFill>
                  <a:srgbClr val="FF0000"/>
                </a:solidFill>
              </a:rPr>
              <a:t>y</a:t>
            </a:r>
            <a:r>
              <a:rPr lang="es-ES" sz="2400" dirty="0" smtClean="0">
                <a:solidFill>
                  <a:schemeClr val="tx1"/>
                </a:solidFill>
              </a:rPr>
              <a:t> : </a:t>
            </a:r>
            <a:r>
              <a:rPr lang="es-ES" sz="2400" dirty="0">
                <a:solidFill>
                  <a:srgbClr val="0070C0"/>
                </a:solidFill>
              </a:rPr>
              <a:t>x</a:t>
            </a:r>
            <a:r>
              <a:rPr lang="es-ES" sz="2400" dirty="0">
                <a:solidFill>
                  <a:schemeClr val="tx1"/>
                </a:solidFill>
              </a:rPr>
              <a:t> + </a:t>
            </a:r>
            <a:r>
              <a:rPr lang="es-ES" sz="2400" dirty="0" smtClean="0">
                <a:solidFill>
                  <a:srgbClr val="FF0000"/>
                </a:solidFill>
              </a:rPr>
              <a:t>y</a:t>
            </a:r>
            <a:r>
              <a:rPr lang="es-ES" sz="2400" dirty="0" smtClean="0">
                <a:solidFill>
                  <a:schemeClr val="tx1"/>
                </a:solidFill>
              </a:rPr>
              <a:t> ( </a:t>
            </a:r>
            <a:r>
              <a:rPr lang="es-ES" sz="2400" dirty="0" smtClean="0">
                <a:solidFill>
                  <a:srgbClr val="0070C0"/>
                </a:solidFill>
              </a:rPr>
              <a:t>x</a:t>
            </a:r>
            <a:r>
              <a:rPr lang="es-ES" sz="2400" dirty="0" smtClean="0">
                <a:solidFill>
                  <a:schemeClr val="tx1"/>
                </a:solidFill>
              </a:rPr>
              <a:t> 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err="1" smtClean="0">
                <a:solidFill>
                  <a:schemeClr val="tx1"/>
                </a:solidFill>
              </a:rPr>
              <a:t>high_ord_func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400" dirty="0">
                <a:solidFill>
                  <a:schemeClr val="tx1"/>
                </a:solidFill>
              </a:rPr>
              <a:t> z: </a:t>
            </a:r>
            <a:r>
              <a:rPr lang="en-US" sz="2400" dirty="0" smtClean="0">
                <a:solidFill>
                  <a:schemeClr val="tx1"/>
                </a:solidFill>
              </a:rPr>
              <a:t>z*z )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err="1" smtClean="0">
                <a:solidFill>
                  <a:schemeClr val="tx1"/>
                </a:solidFill>
              </a:rPr>
              <a:t>high_ord_func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400" dirty="0">
                <a:solidFill>
                  <a:schemeClr val="tx1"/>
                </a:solidFill>
              </a:rPr>
              <a:t> z: z**</a:t>
            </a:r>
            <a:r>
              <a:rPr lang="en-US" sz="2400" dirty="0" smtClean="0">
                <a:solidFill>
                  <a:schemeClr val="tx1"/>
                </a:solidFill>
              </a:rPr>
              <a:t>3 )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8598" y="4618036"/>
            <a:ext cx="2128059" cy="1219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10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345132" y="3917157"/>
            <a:ext cx="4572000" cy="427038"/>
          </a:xfrm>
          <a:prstGeom prst="wedgeRoundRectCallout">
            <a:avLst>
              <a:gd name="adj1" fmla="val -36778"/>
              <a:gd name="adj2" fmla="val 13484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" tIns="9144" rIns="9144" bIns="9144"/>
          <a:lstStyle/>
          <a:p>
            <a:pPr algn="ctr">
              <a:defRPr/>
            </a:pPr>
            <a:r>
              <a:rPr lang="en-US" altLang="zh-TW" sz="2000" dirty="0" smtClean="0">
                <a:solidFill>
                  <a:srgbClr val="FF0000"/>
                </a:solidFill>
                <a:latin typeface="+mn-lt"/>
                <a:ea typeface="PMingLiU" pitchFamily="18" charset="-120"/>
              </a:rPr>
              <a:t>y</a:t>
            </a:r>
            <a:r>
              <a:rPr lang="en-US" altLang="zh-TW" sz="2000" dirty="0" smtClean="0">
                <a:latin typeface="+mn-lt"/>
                <a:ea typeface="PMingLiU" pitchFamily="18" charset="-120"/>
              </a:rPr>
              <a:t> should be a normal or lambda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ea typeface="PMingLiU" pitchFamily="18" charset="-120"/>
              </a:rPr>
              <a:t>function</a:t>
            </a:r>
            <a:endParaRPr lang="en-US" altLang="zh-TW" sz="20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60947" y="5943601"/>
            <a:ext cx="3984185" cy="685800"/>
          </a:xfrm>
          <a:prstGeom prst="wedgeRoundRectCallout">
            <a:avLst>
              <a:gd name="adj1" fmla="val 42582"/>
              <a:gd name="adj2" fmla="val -7831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" tIns="9144" rIns="9144" bIns="9144"/>
          <a:lstStyle/>
          <a:p>
            <a:pPr algn="ctr">
              <a:defRPr/>
            </a:pPr>
            <a:r>
              <a:rPr lang="en-US" altLang="zh-TW" sz="2000" dirty="0" smtClean="0">
                <a:latin typeface="+mn-lt"/>
                <a:ea typeface="PMingLiU" pitchFamily="18" charset="-120"/>
              </a:rPr>
              <a:t>This argument can be interpreted as y =  lambda z: z**3</a:t>
            </a:r>
            <a:endParaRPr lang="en-US" altLang="zh-TW" sz="2000" b="1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4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exposes higher-order functions as built-in functions or in the standard library.</a:t>
            </a:r>
          </a:p>
          <a:p>
            <a:r>
              <a:rPr lang="en-US" sz="2400" dirty="0"/>
              <a:t>Examples include </a:t>
            </a:r>
            <a:r>
              <a:rPr lang="en-US" sz="2400" dirty="0">
                <a:solidFill>
                  <a:srgbClr val="FF0000"/>
                </a:solidFill>
              </a:rPr>
              <a:t>map()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filter()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functools.reduce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, as well as key functions like </a:t>
            </a:r>
            <a:r>
              <a:rPr lang="en-US" sz="2400" dirty="0">
                <a:solidFill>
                  <a:srgbClr val="FF0000"/>
                </a:solidFill>
              </a:rPr>
              <a:t>sort()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sorted()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min()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max()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691" y="3200402"/>
            <a:ext cx="5800205" cy="3505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Program:</a:t>
            </a:r>
          </a:p>
          <a:p>
            <a:pPr marL="0" indent="0">
              <a:buNone/>
            </a:pPr>
            <a:r>
              <a:rPr lang="es-ES" sz="2000" dirty="0" err="1">
                <a:solidFill>
                  <a:schemeClr val="tx1"/>
                </a:solidFill>
              </a:rPr>
              <a:t>list_animal</a:t>
            </a:r>
            <a:r>
              <a:rPr lang="es-ES" sz="2000" dirty="0">
                <a:solidFill>
                  <a:schemeClr val="tx1"/>
                </a:solidFill>
              </a:rPr>
              <a:t> = [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 err="1">
                <a:solidFill>
                  <a:srgbClr val="00B050"/>
                </a:solidFill>
              </a:rPr>
              <a:t>cat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 err="1">
                <a:solidFill>
                  <a:srgbClr val="00B050"/>
                </a:solidFill>
              </a:rPr>
              <a:t>dog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 err="1">
                <a:solidFill>
                  <a:srgbClr val="00B050"/>
                </a:solidFill>
              </a:rPr>
              <a:t>cow</a:t>
            </a:r>
            <a:r>
              <a:rPr lang="es-ES" sz="2000" dirty="0">
                <a:solidFill>
                  <a:srgbClr val="00B050"/>
                </a:solidFill>
              </a:rPr>
              <a:t>"</a:t>
            </a:r>
            <a:r>
              <a:rPr lang="es-ES" sz="2000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7030A0"/>
                </a:solidFill>
              </a:rPr>
              <a:t>print</a:t>
            </a:r>
            <a:r>
              <a:rPr lang="es-ES" sz="2000" dirty="0">
                <a:solidFill>
                  <a:schemeClr val="tx1"/>
                </a:solidFill>
              </a:rPr>
              <a:t> ( </a:t>
            </a:r>
            <a:r>
              <a:rPr lang="es-ES" sz="2000" dirty="0" err="1">
                <a:solidFill>
                  <a:srgbClr val="7030A0"/>
                </a:solidFill>
              </a:rPr>
              <a:t>list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( </a:t>
            </a:r>
            <a:r>
              <a:rPr lang="es-ES" sz="2000" dirty="0" err="1" smtClean="0">
                <a:solidFill>
                  <a:srgbClr val="7030A0"/>
                </a:solidFill>
              </a:rPr>
              <a:t>map</a:t>
            </a:r>
            <a:r>
              <a:rPr lang="es-ES" sz="2000" dirty="0" smtClean="0">
                <a:solidFill>
                  <a:schemeClr val="tx1"/>
                </a:solidFill>
              </a:rPr>
              <a:t> ( 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x: </a:t>
            </a:r>
            <a:r>
              <a:rPr lang="es-ES" sz="2000" dirty="0" err="1">
                <a:solidFill>
                  <a:schemeClr val="tx1"/>
                </a:solidFill>
              </a:rPr>
              <a:t>x.upper</a:t>
            </a:r>
            <a:r>
              <a:rPr lang="es-ES" sz="2000" dirty="0">
                <a:solidFill>
                  <a:schemeClr val="tx1"/>
                </a:solidFill>
              </a:rPr>
              <a:t>(), </a:t>
            </a:r>
            <a:r>
              <a:rPr lang="es-ES" sz="2000" dirty="0" err="1" smtClean="0">
                <a:solidFill>
                  <a:schemeClr val="tx1"/>
                </a:solidFill>
              </a:rPr>
              <a:t>list_animal</a:t>
            </a:r>
            <a:r>
              <a:rPr lang="es-ES" sz="2000" dirty="0" smtClean="0">
                <a:solidFill>
                  <a:schemeClr val="tx1"/>
                </a:solidFill>
              </a:rPr>
              <a:t> ) ) )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7030A0"/>
                </a:solidFill>
              </a:rPr>
              <a:t>print</a:t>
            </a:r>
            <a:r>
              <a:rPr lang="es-ES" sz="2000" dirty="0">
                <a:solidFill>
                  <a:schemeClr val="tx1"/>
                </a:solidFill>
              </a:rPr>
              <a:t> ( </a:t>
            </a:r>
            <a:r>
              <a:rPr lang="es-ES" sz="2000" dirty="0" err="1">
                <a:solidFill>
                  <a:srgbClr val="7030A0"/>
                </a:solidFill>
              </a:rPr>
              <a:t>list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( </a:t>
            </a:r>
            <a:r>
              <a:rPr lang="es-ES" sz="2000" dirty="0" err="1" smtClean="0">
                <a:solidFill>
                  <a:srgbClr val="7030A0"/>
                </a:solidFill>
              </a:rPr>
              <a:t>filter</a:t>
            </a:r>
            <a:r>
              <a:rPr lang="es-ES" sz="2000" dirty="0" smtClean="0">
                <a:solidFill>
                  <a:schemeClr val="tx1"/>
                </a:solidFill>
              </a:rPr>
              <a:t> ( 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x: </a:t>
            </a:r>
            <a:r>
              <a:rPr lang="es-ES" sz="2000" dirty="0">
                <a:solidFill>
                  <a:srgbClr val="00B050"/>
                </a:solidFill>
              </a:rPr>
              <a:t>"o"</a:t>
            </a:r>
            <a:r>
              <a:rPr lang="es-ES" sz="2000" dirty="0">
                <a:solidFill>
                  <a:schemeClr val="tx1"/>
                </a:solidFill>
              </a:rPr>
              <a:t> in x, </a:t>
            </a:r>
            <a:r>
              <a:rPr lang="es-ES" sz="2000" dirty="0" err="1" smtClean="0">
                <a:solidFill>
                  <a:schemeClr val="tx1"/>
                </a:solidFill>
              </a:rPr>
              <a:t>list_animal</a:t>
            </a:r>
            <a:r>
              <a:rPr lang="es-ES" sz="2000" dirty="0" smtClean="0">
                <a:solidFill>
                  <a:schemeClr val="tx1"/>
                </a:solidFill>
              </a:rPr>
              <a:t> ) ) )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functools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s-ES" sz="2000" dirty="0">
                <a:solidFill>
                  <a:schemeClr val="tx1"/>
                </a:solidFill>
              </a:rPr>
              <a:t> reduce</a:t>
            </a:r>
          </a:p>
          <a:p>
            <a:pPr marL="0" indent="0">
              <a:buNone/>
            </a:pPr>
            <a:r>
              <a:rPr lang="es-ES" sz="2000" dirty="0" err="1" smtClean="0">
                <a:solidFill>
                  <a:srgbClr val="7030A0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 ( reduce ( 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a, b: </a:t>
            </a:r>
            <a:r>
              <a:rPr lang="es-ES" sz="2000" dirty="0">
                <a:solidFill>
                  <a:srgbClr val="00B050"/>
                </a:solidFill>
              </a:rPr>
              <a:t>f"{a} | {b}"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list_animal</a:t>
            </a:r>
            <a:r>
              <a:rPr lang="es-ES" sz="2000" dirty="0" smtClean="0">
                <a:solidFill>
                  <a:schemeClr val="tx1"/>
                </a:solidFill>
              </a:rPr>
              <a:t> ) )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# </a:t>
            </a:r>
            <a:r>
              <a:rPr lang="es-ES" sz="2000" dirty="0" err="1">
                <a:solidFill>
                  <a:srgbClr val="C00000"/>
                </a:solidFill>
              </a:rPr>
              <a:t>Calculate</a:t>
            </a:r>
            <a:r>
              <a:rPr lang="es-ES" sz="2000" dirty="0">
                <a:solidFill>
                  <a:srgbClr val="C00000"/>
                </a:solidFill>
              </a:rPr>
              <a:t> ((((1+2)+3)+4)+5</a:t>
            </a:r>
            <a:r>
              <a:rPr lang="es-ES" sz="2000" dirty="0" smtClean="0">
                <a:solidFill>
                  <a:srgbClr val="C00000"/>
                </a:solidFill>
              </a:rPr>
              <a:t>)</a:t>
            </a:r>
            <a:endParaRPr lang="es-E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2000" dirty="0" err="1" smtClean="0">
                <a:solidFill>
                  <a:srgbClr val="7030A0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 ( reduce ( 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a, b: </a:t>
            </a:r>
            <a:r>
              <a:rPr lang="es-ES" sz="2000" dirty="0" err="1">
                <a:solidFill>
                  <a:schemeClr val="tx1"/>
                </a:solidFill>
              </a:rPr>
              <a:t>a+b</a:t>
            </a:r>
            <a:r>
              <a:rPr lang="es-ES" sz="2000" dirty="0">
                <a:solidFill>
                  <a:schemeClr val="tx1"/>
                </a:solidFill>
              </a:rPr>
              <a:t>, [1,2,3,4,5</a:t>
            </a:r>
            <a:r>
              <a:rPr lang="es-ES" sz="2000" dirty="0" smtClean="0">
                <a:solidFill>
                  <a:schemeClr val="tx1"/>
                </a:solidFill>
              </a:rPr>
              <a:t>] ) 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3200402"/>
            <a:ext cx="2362200" cy="3505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Output: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[</a:t>
            </a:r>
            <a:r>
              <a:rPr lang="en-US" sz="2000" dirty="0">
                <a:solidFill>
                  <a:srgbClr val="0000FF"/>
                </a:solidFill>
              </a:rPr>
              <a:t>'CAT', 'DOG', 'COW</a:t>
            </a:r>
            <a:r>
              <a:rPr lang="en-US" sz="2000" dirty="0" smtClean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['dog', 'cow</a:t>
            </a:r>
            <a:r>
              <a:rPr lang="en-US" sz="2000" dirty="0" smtClean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cat | dog | </a:t>
            </a:r>
            <a:r>
              <a:rPr lang="en-US" sz="2000" dirty="0" smtClean="0">
                <a:solidFill>
                  <a:srgbClr val="0000FF"/>
                </a:solidFill>
              </a:rPr>
              <a:t>cow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15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Code </a:t>
            </a:r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 into </a:t>
            </a:r>
            <a:r>
              <a:rPr lang="en-US" dirty="0" smtClean="0"/>
              <a:t>"paragraphs" </a:t>
            </a:r>
            <a:r>
              <a:rPr lang="en-US" dirty="0"/>
              <a:t>- capture a complete thought and </a:t>
            </a:r>
            <a:r>
              <a:rPr lang="en-US" dirty="0" smtClean="0"/>
              <a:t>"name it"</a:t>
            </a:r>
            <a:endParaRPr lang="en-US" dirty="0"/>
          </a:p>
          <a:p>
            <a:r>
              <a:rPr lang="en-US" dirty="0"/>
              <a:t>Don’t repeat yourself - make it work once and then reuse it</a:t>
            </a:r>
          </a:p>
          <a:p>
            <a:r>
              <a:rPr lang="en-US" dirty="0"/>
              <a:t>If something gets too long or complex, break up logical chunks and put those chunks in functions</a:t>
            </a:r>
          </a:p>
          <a:p>
            <a:r>
              <a:rPr lang="en-US" dirty="0"/>
              <a:t>Make a library of common stuff that you do over and over - perhaps share this with your friends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</a:t>
            </a:r>
            <a:r>
              <a:rPr lang="en-US" dirty="0" smtClean="0"/>
              <a:t>a </a:t>
            </a:r>
            <a:r>
              <a:rPr lang="en-US" b="1" dirty="0"/>
              <a:t>reusable code </a:t>
            </a:r>
            <a:r>
              <a:rPr lang="en-US" dirty="0"/>
              <a:t>that </a:t>
            </a:r>
            <a:r>
              <a:rPr lang="en-US" b="1" dirty="0"/>
              <a:t>takes </a:t>
            </a:r>
            <a:r>
              <a:rPr lang="en-US" b="1" dirty="0" smtClean="0"/>
              <a:t>argument(s</a:t>
            </a:r>
            <a:r>
              <a:rPr lang="en-US" b="1" dirty="0"/>
              <a:t>) as </a:t>
            </a:r>
            <a:r>
              <a:rPr lang="en-US" b="1" dirty="0" smtClean="0"/>
              <a:t>input</a:t>
            </a:r>
            <a:r>
              <a:rPr lang="en-US" dirty="0" smtClean="0"/>
              <a:t>, </a:t>
            </a:r>
            <a:r>
              <a:rPr lang="en-US" b="1" dirty="0"/>
              <a:t>does some computation </a:t>
            </a:r>
            <a:r>
              <a:rPr lang="en-US" dirty="0"/>
              <a:t>and </a:t>
            </a:r>
            <a:r>
              <a:rPr lang="en-US" dirty="0" smtClean="0"/>
              <a:t>can </a:t>
            </a:r>
            <a:r>
              <a:rPr lang="en-US" b="1" dirty="0" smtClean="0"/>
              <a:t>return data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result</a:t>
            </a:r>
          </a:p>
          <a:p>
            <a:r>
              <a:rPr lang="en-US" dirty="0"/>
              <a:t>When a function does not return a value, we call it a "void" function</a:t>
            </a:r>
          </a:p>
          <a:p>
            <a:r>
              <a:rPr lang="en-US" dirty="0" smtClean="0"/>
              <a:t>We </a:t>
            </a:r>
            <a:r>
              <a:rPr lang="en-US" dirty="0"/>
              <a:t>define a function using 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/>
              <a:t> reserved word</a:t>
            </a:r>
          </a:p>
          <a:p>
            <a:r>
              <a:rPr lang="en-US" dirty="0"/>
              <a:t>We call/invoke </a:t>
            </a:r>
            <a:r>
              <a:rPr lang="en-US" dirty="0" smtClean="0"/>
              <a:t>function </a:t>
            </a:r>
            <a:r>
              <a:rPr lang="en-US" dirty="0"/>
              <a:t>by using the </a:t>
            </a:r>
            <a:r>
              <a:rPr lang="en-US" b="1" dirty="0"/>
              <a:t>function name, parenthesis and arguments</a:t>
            </a:r>
            <a:r>
              <a:rPr lang="en-US" dirty="0"/>
              <a:t> in an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kinds of functions in Python</a:t>
            </a:r>
          </a:p>
          <a:p>
            <a:pPr lvl="1"/>
            <a:r>
              <a:rPr lang="en-US" b="1" dirty="0" smtClean="0"/>
              <a:t>Built-in functions, </a:t>
            </a:r>
            <a:r>
              <a:rPr lang="en-US" dirty="0" smtClean="0"/>
              <a:t>provided as part of Python –</a:t>
            </a:r>
          </a:p>
          <a:p>
            <a:pPr lvl="2"/>
            <a:r>
              <a:rPr lang="en-US" dirty="0" smtClean="0"/>
              <a:t>input(), type(), float(), max(), min(), </a:t>
            </a:r>
            <a:r>
              <a:rPr lang="en-US" dirty="0" err="1" smtClean="0"/>
              <a:t>int</a:t>
            </a:r>
            <a:r>
              <a:rPr lang="en-US" dirty="0" smtClean="0"/>
              <a:t>(),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smtClean="0">
                <a:solidFill>
                  <a:srgbClr val="7030A0"/>
                </a:solidFill>
              </a:rPr>
              <a:t>sum</a:t>
            </a:r>
            <a:r>
              <a:rPr lang="en-US" dirty="0" smtClean="0"/>
              <a:t>(), </a:t>
            </a:r>
            <a:r>
              <a:rPr lang="en-US" dirty="0" smtClean="0"/>
              <a:t>…</a:t>
            </a:r>
          </a:p>
          <a:p>
            <a:pPr lvl="1"/>
            <a:r>
              <a:rPr lang="en-US" b="1" dirty="0" smtClean="0"/>
              <a:t>User-defined functions</a:t>
            </a:r>
            <a:r>
              <a:rPr lang="en-US" dirty="0" smtClean="0"/>
              <a:t>, defined by user and then use</a:t>
            </a:r>
          </a:p>
          <a:p>
            <a:r>
              <a:rPr lang="en-US" dirty="0" smtClean="0"/>
              <a:t>We treat the built-in function names like reserved words (i.e. we avoid to use them as variable names)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rules of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function should be </a:t>
            </a:r>
            <a:r>
              <a:rPr lang="en-US" b="1" dirty="0" smtClean="0"/>
              <a:t>significant</a:t>
            </a:r>
            <a:r>
              <a:rPr lang="en-US" dirty="0" smtClean="0"/>
              <a:t> (the name of the print function is self evident)</a:t>
            </a:r>
          </a:p>
          <a:p>
            <a:r>
              <a:rPr lang="en-US" dirty="0" smtClean="0"/>
              <a:t>Function names should be </a:t>
            </a:r>
            <a:r>
              <a:rPr lang="en-US" b="1" dirty="0" smtClean="0"/>
              <a:t>lowercase</a:t>
            </a:r>
            <a:r>
              <a:rPr lang="en-US" dirty="0" smtClean="0"/>
              <a:t>, with words separated by underscores as necessary to improve readability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35469"/>
            <a:ext cx="703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/>
              <a:t>PEP 8 -- Style Guide for Python Code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://www.python.org/dev/peps/pep-0008/#</a:t>
            </a:r>
            <a:r>
              <a:rPr lang="en-US" dirty="0" smtClean="0">
                <a:hlinkClick r:id="rId2"/>
              </a:rPr>
              <a:t>function-and-variable-names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1270" y="1524000"/>
            <a:ext cx="430033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</a:rPr>
              <a:t>some stored code</a:t>
            </a:r>
            <a:r>
              <a:rPr lang="en-US" dirty="0"/>
              <a:t> that we use. A function takes some 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and produces an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88617" y="4656601"/>
            <a:ext cx="1611685" cy="136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max()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function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17" y="4862845"/>
            <a:ext cx="2161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"Hello world"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(a string)</a:t>
            </a:r>
            <a:endParaRPr lang="en-US" sz="28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4862845"/>
            <a:ext cx="1477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"w"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(a string)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>
          <a:xfrm flipV="1">
            <a:off x="2949258" y="5339898"/>
            <a:ext cx="1039359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5600302" y="5339898"/>
            <a:ext cx="952898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193" y="2279867"/>
            <a:ext cx="4081207" cy="1482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big</a:t>
            </a:r>
            <a:r>
              <a:rPr lang="en-US" sz="2600" dirty="0"/>
              <a:t> = </a:t>
            </a:r>
            <a:r>
              <a:rPr lang="en-US" sz="2600" dirty="0" smtClean="0">
                <a:solidFill>
                  <a:srgbClr val="7030A0"/>
                </a:solidFill>
              </a:rPr>
              <a:t>max</a:t>
            </a:r>
            <a:r>
              <a:rPr lang="en-US" sz="2600" dirty="0" smtClean="0"/>
              <a:t> ( </a:t>
            </a:r>
            <a:r>
              <a:rPr lang="en-US" sz="2600" dirty="0" smtClean="0">
                <a:solidFill>
                  <a:srgbClr val="00B050"/>
                </a:solidFill>
              </a:rPr>
              <a:t>"</a:t>
            </a:r>
            <a:r>
              <a:rPr lang="en-US" sz="2600" dirty="0">
                <a:solidFill>
                  <a:srgbClr val="00B050"/>
                </a:solidFill>
              </a:rPr>
              <a:t>Hello world</a:t>
            </a:r>
            <a:r>
              <a:rPr lang="en-US" sz="2600" dirty="0" smtClean="0">
                <a:solidFill>
                  <a:srgbClr val="00B050"/>
                </a:solidFill>
              </a:rPr>
              <a:t>"</a:t>
            </a:r>
            <a:r>
              <a:rPr lang="en-US" sz="2600" dirty="0" smtClean="0"/>
              <a:t> 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print </a:t>
            </a:r>
            <a:r>
              <a:rPr lang="en-US" sz="2600" dirty="0" smtClean="0"/>
              <a:t>( </a:t>
            </a:r>
            <a:r>
              <a:rPr lang="en-US" sz="2600" dirty="0" smtClean="0">
                <a:solidFill>
                  <a:srgbClr val="FF0000"/>
                </a:solidFill>
              </a:rPr>
              <a:t>big</a:t>
            </a:r>
            <a:r>
              <a:rPr lang="en-US" sz="2600" dirty="0" smtClean="0"/>
              <a:t> )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88398" y="1678905"/>
            <a:ext cx="2226202" cy="504910"/>
          </a:xfrm>
          <a:prstGeom prst="wedgeRoundRectCallout">
            <a:avLst>
              <a:gd name="adj1" fmla="val 10840"/>
              <a:gd name="adj2" fmla="val 17212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400" dirty="0" smtClean="0">
                <a:latin typeface="+mn-lt"/>
                <a:ea typeface="PMingLiU" pitchFamily="18" charset="-120"/>
              </a:rPr>
              <a:t>Function name</a:t>
            </a:r>
            <a:endParaRPr lang="en-US" altLang="zh-TW" sz="2400" dirty="0">
              <a:latin typeface="+mn-lt"/>
              <a:ea typeface="PMingLiU" pitchFamily="18" charset="-12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29256" y="1678905"/>
            <a:ext cx="1690344" cy="504910"/>
          </a:xfrm>
          <a:prstGeom prst="wedgeRoundRectCallout">
            <a:avLst>
              <a:gd name="adj1" fmla="val -47233"/>
              <a:gd name="adj2" fmla="val 16577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algn="ctr">
              <a:defRPr/>
            </a:pPr>
            <a:r>
              <a:rPr lang="en-US" altLang="zh-TW" sz="2400" dirty="0" smtClean="0">
                <a:latin typeface="+mn-lt"/>
                <a:ea typeface="PMingLiU" pitchFamily="18" charset="-120"/>
              </a:rPr>
              <a:t>Argument</a:t>
            </a:r>
            <a:endParaRPr lang="en-US" altLang="zh-TW" sz="2400" dirty="0">
              <a:latin typeface="+mn-lt"/>
              <a:ea typeface="PMingLiU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4870" y="3207813"/>
            <a:ext cx="1676400" cy="9392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w</a:t>
            </a:r>
            <a:endParaRPr lang="en-US" sz="2600" dirty="0" smtClean="0"/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When you put an integer and floating point in an expression the integer is </a:t>
            </a:r>
            <a:r>
              <a:rPr lang="en-US" sz="2600" dirty="0">
                <a:solidFill>
                  <a:srgbClr val="0070C0"/>
                </a:solidFill>
              </a:rPr>
              <a:t>implicitly</a:t>
            </a:r>
            <a:r>
              <a:rPr lang="en-US" sz="2600" dirty="0"/>
              <a:t> converted to a float</a:t>
            </a:r>
          </a:p>
          <a:p>
            <a:r>
              <a:rPr lang="en-US" sz="2600" dirty="0"/>
              <a:t>You can control this with the built in functions </a:t>
            </a:r>
            <a:r>
              <a:rPr lang="en-US" sz="2600" dirty="0" err="1">
                <a:solidFill>
                  <a:srgbClr val="0070C0"/>
                </a:solidFill>
              </a:rPr>
              <a:t>int</a:t>
            </a:r>
            <a:r>
              <a:rPr lang="en-US" sz="2600" dirty="0"/>
              <a:t>() and </a:t>
            </a:r>
            <a:r>
              <a:rPr lang="en-US" sz="2600" dirty="0">
                <a:solidFill>
                  <a:srgbClr val="0070C0"/>
                </a:solidFill>
              </a:rPr>
              <a:t>float</a:t>
            </a:r>
            <a:r>
              <a:rPr lang="en-US" sz="2600" dirty="0"/>
              <a:t>()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034028"/>
            <a:ext cx="3429000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(99 / 100)</a:t>
            </a:r>
          </a:p>
          <a:p>
            <a:pPr marL="0" indent="0">
              <a:buNone/>
            </a:pPr>
            <a:r>
              <a:rPr lang="en-US" sz="2600" dirty="0" err="1"/>
              <a:t>i</a:t>
            </a:r>
            <a:r>
              <a:rPr lang="en-US" sz="2600" dirty="0"/>
              <a:t> = 42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 </a:t>
            </a:r>
            <a:r>
              <a:rPr lang="en-US" sz="2600" dirty="0">
                <a:solidFill>
                  <a:srgbClr val="7030A0"/>
                </a:solidFill>
              </a:rPr>
              <a:t>type</a:t>
            </a:r>
            <a:r>
              <a:rPr lang="en-US" sz="2600" dirty="0"/>
              <a:t> ( </a:t>
            </a:r>
            <a:r>
              <a:rPr lang="en-US" sz="2600" dirty="0" err="1"/>
              <a:t>i</a:t>
            </a:r>
            <a:r>
              <a:rPr lang="en-US" sz="2600" dirty="0"/>
              <a:t> ) )</a:t>
            </a:r>
          </a:p>
          <a:p>
            <a:pPr marL="0" indent="0">
              <a:buNone/>
            </a:pPr>
            <a:r>
              <a:rPr lang="en-US" sz="2600" dirty="0"/>
              <a:t>f = </a:t>
            </a:r>
            <a:r>
              <a:rPr lang="en-US" sz="2600" dirty="0" smtClean="0">
                <a:solidFill>
                  <a:srgbClr val="7030A0"/>
                </a:solidFill>
              </a:rPr>
              <a:t>float</a:t>
            </a:r>
            <a:r>
              <a:rPr lang="en-US" sz="2600" dirty="0" smtClean="0"/>
              <a:t> ( </a:t>
            </a:r>
            <a:r>
              <a:rPr lang="en-US" sz="2600" dirty="0" err="1" smtClean="0"/>
              <a:t>i</a:t>
            </a:r>
            <a:r>
              <a:rPr lang="en-US" sz="2600" dirty="0" smtClean="0"/>
              <a:t> )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</a:t>
            </a:r>
            <a:r>
              <a:rPr lang="en-US" sz="2600" dirty="0" smtClean="0"/>
              <a:t>( f )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 </a:t>
            </a:r>
            <a:r>
              <a:rPr lang="en-US" sz="2600" dirty="0" smtClean="0">
                <a:solidFill>
                  <a:srgbClr val="7030A0"/>
                </a:solidFill>
              </a:rPr>
              <a:t>type</a:t>
            </a:r>
            <a:r>
              <a:rPr lang="en-US" sz="2600" dirty="0" smtClean="0"/>
              <a:t> ( </a:t>
            </a:r>
            <a:r>
              <a:rPr lang="en-US" sz="2600" dirty="0"/>
              <a:t>f ) 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</a:t>
            </a:r>
            <a:r>
              <a:rPr lang="en-US" sz="2600" dirty="0" smtClean="0"/>
              <a:t>( 1 </a:t>
            </a:r>
            <a:r>
              <a:rPr lang="en-US" sz="2600" dirty="0"/>
              <a:t>+ 2 * 3 / 4 </a:t>
            </a:r>
            <a:r>
              <a:rPr lang="en-US" sz="2600" dirty="0" smtClean="0"/>
              <a:t>- 5 )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4028"/>
            <a:ext cx="2133600" cy="3395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0.99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&lt;</a:t>
            </a:r>
            <a:r>
              <a:rPr lang="en-US" sz="2600" dirty="0">
                <a:solidFill>
                  <a:srgbClr val="0000FF"/>
                </a:solidFill>
              </a:rPr>
              <a:t>class '</a:t>
            </a:r>
            <a:r>
              <a:rPr lang="en-US" sz="2600" dirty="0" err="1">
                <a:solidFill>
                  <a:srgbClr val="0000FF"/>
                </a:solidFill>
              </a:rPr>
              <a:t>int</a:t>
            </a:r>
            <a:r>
              <a:rPr lang="en-US" sz="26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42.0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&lt;class 'float'&gt;</a:t>
            </a:r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600" dirty="0">
                <a:solidFill>
                  <a:srgbClr val="0000FF"/>
                </a:solidFill>
              </a:rPr>
              <a:t>-</a:t>
            </a:r>
            <a:r>
              <a:rPr lang="en-US" sz="2600" dirty="0" smtClean="0">
                <a:solidFill>
                  <a:srgbClr val="0000FF"/>
                </a:solidFill>
              </a:rPr>
              <a:t>2.5</a:t>
            </a:r>
            <a:endParaRPr lang="en-US" sz="2600" dirty="0" smtClean="0"/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629400" y="3034028"/>
            <a:ext cx="2209800" cy="1309372"/>
          </a:xfrm>
          <a:prstGeom prst="wedgeRoundRectCallout">
            <a:avLst>
              <a:gd name="adj1" fmla="val -115394"/>
              <a:gd name="adj2" fmla="val 11604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datatype is changed from integer to 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22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038600" cy="4876800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() and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() to convert between strings and integers</a:t>
            </a:r>
          </a:p>
          <a:p>
            <a:r>
              <a:rPr lang="en-US" dirty="0"/>
              <a:t>You will get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if the string does not contain numeric characters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371600"/>
            <a:ext cx="50292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str_val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50"/>
                </a:solidFill>
              </a:rPr>
              <a:t>"123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>
                <a:solidFill>
                  <a:srgbClr val="7030A0"/>
                </a:solidFill>
              </a:rPr>
              <a:t>type</a:t>
            </a:r>
            <a:r>
              <a:rPr lang="en-US" dirty="0" smtClean="0"/>
              <a:t> (</a:t>
            </a:r>
            <a:r>
              <a:rPr lang="en-US" dirty="0" err="1" smtClean="0"/>
              <a:t>str_val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&lt;class </a:t>
            </a:r>
            <a:r>
              <a:rPr lang="en-US" dirty="0">
                <a:solidFill>
                  <a:srgbClr val="0000FF"/>
                </a:solidFill>
              </a:rPr>
              <a:t>'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str_val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</a:t>
            </a:r>
            <a:r>
              <a:rPr lang="en-US" dirty="0" smtClean="0">
                <a:solidFill>
                  <a:srgbClr val="FF0000"/>
                </a:solidFill>
              </a:rPr>
              <a:t>"&lt;</a:t>
            </a:r>
            <a:r>
              <a:rPr lang="en-US" dirty="0" err="1" smtClean="0">
                <a:solidFill>
                  <a:srgbClr val="FF0000"/>
                </a:solidFill>
              </a:rPr>
              <a:t>pyshell</a:t>
            </a:r>
            <a:r>
              <a:rPr lang="en-US" dirty="0" smtClean="0">
                <a:solidFill>
                  <a:srgbClr val="FF0000"/>
                </a:solidFill>
              </a:rPr>
              <a:t>&gt;", </a:t>
            </a:r>
            <a:r>
              <a:rPr lang="en-US" dirty="0">
                <a:solidFill>
                  <a:srgbClr val="FF0000"/>
                </a:solidFill>
              </a:rPr>
              <a:t>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can only concatenate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 (not "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") to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int_val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/>
              <a:t> (</a:t>
            </a:r>
            <a:r>
              <a:rPr lang="en-US" dirty="0" err="1" smtClean="0"/>
              <a:t>str_val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>
                <a:solidFill>
                  <a:srgbClr val="7030A0"/>
                </a:solidFill>
              </a:rPr>
              <a:t>type</a:t>
            </a:r>
            <a:r>
              <a:rPr lang="en-US" dirty="0" smtClean="0"/>
              <a:t> (</a:t>
            </a:r>
            <a:r>
              <a:rPr lang="en-US" dirty="0" err="1" smtClean="0"/>
              <a:t>int_val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</a:rPr>
              <a:t>&lt;class '</a:t>
            </a:r>
            <a:r>
              <a:rPr lang="en-US" sz="2900" dirty="0" err="1">
                <a:solidFill>
                  <a:srgbClr val="0000FF"/>
                </a:solidFill>
              </a:rPr>
              <a:t>int</a:t>
            </a:r>
            <a:r>
              <a:rPr lang="en-US" sz="29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int_val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</a:rPr>
              <a:t>124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new_str_val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50"/>
                </a:solidFill>
              </a:rPr>
              <a:t>"hello bob"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new_int_val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/>
              <a:t> (</a:t>
            </a:r>
            <a:r>
              <a:rPr lang="en-US" dirty="0" err="1" smtClean="0"/>
              <a:t>new_str_val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</a:t>
            </a:r>
            <a:r>
              <a:rPr lang="en-US" dirty="0" smtClean="0">
                <a:solidFill>
                  <a:srgbClr val="FF0000"/>
                </a:solidFill>
              </a:rPr>
              <a:t>"&lt;</a:t>
            </a:r>
            <a:r>
              <a:rPr lang="en-US" dirty="0" err="1" smtClean="0">
                <a:solidFill>
                  <a:srgbClr val="FF0000"/>
                </a:solidFill>
              </a:rPr>
              <a:t>pyshell</a:t>
            </a:r>
            <a:r>
              <a:rPr lang="en-US" dirty="0" smtClean="0">
                <a:solidFill>
                  <a:srgbClr val="FF0000"/>
                </a:solidFill>
              </a:rPr>
              <a:t>&gt;", </a:t>
            </a:r>
            <a:r>
              <a:rPr lang="en-US" dirty="0">
                <a:solidFill>
                  <a:srgbClr val="FF0000"/>
                </a:solidFill>
              </a:rPr>
              <a:t>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ValueError</a:t>
            </a:r>
            <a:r>
              <a:rPr lang="en-US" dirty="0">
                <a:solidFill>
                  <a:srgbClr val="FF0000"/>
                </a:solidFill>
              </a:rPr>
              <a:t>: invalid literal for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 with base 10: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32864</TotalTime>
  <Words>2972</Words>
  <Application>Microsoft Office PowerPoint</Application>
  <PresentationFormat>On-screen Show (4:3)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Gill Sans</vt:lpstr>
      <vt:lpstr>PMingLiU</vt:lpstr>
      <vt:lpstr>PMingLiU</vt:lpstr>
      <vt:lpstr>Arial</vt:lpstr>
      <vt:lpstr>Calibri</vt:lpstr>
      <vt:lpstr>Courier New</vt:lpstr>
      <vt:lpstr>Times New Roman</vt:lpstr>
      <vt:lpstr>Kelvin's Design</vt:lpstr>
      <vt:lpstr>Functions</vt:lpstr>
      <vt:lpstr>Lesson Intended Learning Outcomes</vt:lpstr>
      <vt:lpstr>Stored (and reused) Steps</vt:lpstr>
      <vt:lpstr>Function Definition</vt:lpstr>
      <vt:lpstr>Python Functions</vt:lpstr>
      <vt:lpstr>Naming rules of the function</vt:lpstr>
      <vt:lpstr>Max Function</vt:lpstr>
      <vt:lpstr>Type Conversions</vt:lpstr>
      <vt:lpstr>String Conversions</vt:lpstr>
      <vt:lpstr>Building our Own Functions</vt:lpstr>
      <vt:lpstr>Calling a Function</vt:lpstr>
      <vt:lpstr>Arguments</vt:lpstr>
      <vt:lpstr>Parameters</vt:lpstr>
      <vt:lpstr>Default Parameter Value</vt:lpstr>
      <vt:lpstr>Multiple Parameters / Arguments</vt:lpstr>
      <vt:lpstr>Keyword Arguments (kwargs)</vt:lpstr>
      <vt:lpstr>Keyword Arguments in print function</vt:lpstr>
      <vt:lpstr>Arbitrary Arguments, *args</vt:lpstr>
      <vt:lpstr>Arbitrary Keyword Arguments, **kwargs</vt:lpstr>
      <vt:lpstr>Arbitrary Keyword Arguments, **kwargs</vt:lpstr>
      <vt:lpstr>Return Value</vt:lpstr>
      <vt:lpstr>Return Multiple Values</vt:lpstr>
      <vt:lpstr>Arguments, Parameters, and Results</vt:lpstr>
      <vt:lpstr>The main() function</vt:lpstr>
      <vt:lpstr>Defining Main Functions in Python</vt:lpstr>
      <vt:lpstr>Reason to Have if Statement Calling main()</vt:lpstr>
      <vt:lpstr>Lambda Function</vt:lpstr>
      <vt:lpstr>Lambda Function Examples</vt:lpstr>
      <vt:lpstr>Why use Lambda Functions?</vt:lpstr>
      <vt:lpstr>Higher-Order Functions</vt:lpstr>
      <vt:lpstr>Higher-Order Functions (Cont.)</vt:lpstr>
      <vt:lpstr>Functions – Code Reuse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441</cp:revision>
  <dcterms:created xsi:type="dcterms:W3CDTF">2007-08-16T02:12:36Z</dcterms:created>
  <dcterms:modified xsi:type="dcterms:W3CDTF">2022-10-17T01:35:18Z</dcterms:modified>
</cp:coreProperties>
</file>