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31"/>
  </p:notesMasterIdLst>
  <p:sldIdLst>
    <p:sldId id="363" r:id="rId2"/>
    <p:sldId id="508" r:id="rId3"/>
    <p:sldId id="523" r:id="rId4"/>
    <p:sldId id="486" r:id="rId5"/>
    <p:sldId id="472" r:id="rId6"/>
    <p:sldId id="487" r:id="rId7"/>
    <p:sldId id="516" r:id="rId8"/>
    <p:sldId id="509" r:id="rId9"/>
    <p:sldId id="518" r:id="rId10"/>
    <p:sldId id="517" r:id="rId11"/>
    <p:sldId id="510" r:id="rId12"/>
    <p:sldId id="490" r:id="rId13"/>
    <p:sldId id="488" r:id="rId14"/>
    <p:sldId id="492" r:id="rId15"/>
    <p:sldId id="493" r:id="rId16"/>
    <p:sldId id="522" r:id="rId17"/>
    <p:sldId id="525" r:id="rId18"/>
    <p:sldId id="514" r:id="rId19"/>
    <p:sldId id="515" r:id="rId20"/>
    <p:sldId id="497" r:id="rId21"/>
    <p:sldId id="498" r:id="rId22"/>
    <p:sldId id="501" r:id="rId23"/>
    <p:sldId id="521" r:id="rId24"/>
    <p:sldId id="502" r:id="rId25"/>
    <p:sldId id="511" r:id="rId26"/>
    <p:sldId id="503" r:id="rId27"/>
    <p:sldId id="504" r:id="rId28"/>
    <p:sldId id="520" r:id="rId29"/>
    <p:sldId id="302" r:id="rId3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5F6F7"/>
    <a:srgbClr val="FFFFAB"/>
    <a:srgbClr val="F55D4B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2923" autoAdjust="0"/>
  </p:normalViewPr>
  <p:slideViewPr>
    <p:cSldViewPr>
      <p:cViewPr varScale="1">
        <p:scale>
          <a:sx n="114" d="100"/>
          <a:sy n="114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F36A8B-8F8B-41D1-8882-69C515E7C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4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03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79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2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97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7594" y="2224367"/>
            <a:ext cx="6673203" cy="21927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Learning Content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1843" y="4552342"/>
            <a:ext cx="4302652" cy="61494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grpSp>
        <p:nvGrpSpPr>
          <p:cNvPr id="7" name="Google Shape;10;p2"/>
          <p:cNvGrpSpPr/>
          <p:nvPr userDrawn="1"/>
        </p:nvGrpSpPr>
        <p:grpSpPr>
          <a:xfrm>
            <a:off x="-10674" y="-12013"/>
            <a:ext cx="9159995" cy="6870013"/>
            <a:chOff x="328725" y="2891150"/>
            <a:chExt cx="3447625" cy="2585725"/>
          </a:xfrm>
        </p:grpSpPr>
        <p:sp>
          <p:nvSpPr>
            <p:cNvPr id="8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4252" y="1538919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Learning Content Number</a:t>
            </a:r>
          </a:p>
        </p:txBody>
      </p:sp>
      <p:sp>
        <p:nvSpPr>
          <p:cNvPr id="213" name="Text Placeholder 212"/>
          <p:cNvSpPr>
            <a:spLocks noGrp="1"/>
          </p:cNvSpPr>
          <p:nvPr>
            <p:ph type="body" sz="quarter" idx="11" hasCustomPrompt="1"/>
          </p:nvPr>
        </p:nvSpPr>
        <p:spPr>
          <a:xfrm rot="203428">
            <a:off x="6933846" y="5184044"/>
            <a:ext cx="2149432" cy="6143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Module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8" y="273050"/>
            <a:ext cx="32845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068" y="273050"/>
            <a:ext cx="5509954" cy="6166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8" y="1435100"/>
            <a:ext cx="3284535" cy="50043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8"/>
            <a:ext cx="1371600" cy="61261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7391400" cy="61261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18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09;p8"/>
          <p:cNvGrpSpPr/>
          <p:nvPr userDrawn="1"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07826" y="3809693"/>
            <a:ext cx="6425990" cy="511608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Module Title</a:t>
            </a:r>
          </a:p>
        </p:txBody>
      </p:sp>
      <p:sp>
        <p:nvSpPr>
          <p:cNvPr id="265" name="Title 1"/>
          <p:cNvSpPr>
            <a:spLocks noGrp="1"/>
          </p:cNvSpPr>
          <p:nvPr>
            <p:ph type="ctrTitle" hasCustomPrompt="1"/>
          </p:nvPr>
        </p:nvSpPr>
        <p:spPr>
          <a:xfrm>
            <a:off x="1417437" y="1652299"/>
            <a:ext cx="6404819" cy="2148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69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84" y="1179974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</a:p>
        </p:txBody>
      </p:sp>
      <p:sp>
        <p:nvSpPr>
          <p:cNvPr id="270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6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11708" y="738897"/>
            <a:ext cx="2366078" cy="64528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ln>
                  <a:solidFill>
                    <a:schemeClr val="bg1"/>
                  </a:solidFill>
                </a:ln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7036" y="1727225"/>
            <a:ext cx="5919989" cy="2594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2" name="Content Placeholder 2"/>
          <p:cNvSpPr>
            <a:spLocks noGrp="1"/>
          </p:cNvSpPr>
          <p:nvPr>
            <p:ph sz="half" idx="12"/>
          </p:nvPr>
        </p:nvSpPr>
        <p:spPr>
          <a:xfrm>
            <a:off x="1524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Slide Number Placeholder 185"/>
          <p:cNvSpPr>
            <a:spLocks noGrp="1"/>
          </p:cNvSpPr>
          <p:nvPr>
            <p:ph type="sldNum" sz="quarter" idx="12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7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49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293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2930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805" r:id="rId3"/>
    <p:sldLayoutId id="2147483796" r:id="rId4"/>
    <p:sldLayoutId id="2147483808" r:id="rId5"/>
    <p:sldLayoutId id="2147483797" r:id="rId6"/>
    <p:sldLayoutId id="2147483809" r:id="rId7"/>
    <p:sldLayoutId id="2147483798" r:id="rId8"/>
    <p:sldLayoutId id="2147483799" r:id="rId9"/>
    <p:sldLayoutId id="2147483801" r:id="rId10"/>
    <p:sldLayoutId id="2147483803" r:id="rId11"/>
    <p:sldLayoutId id="2147483804" r:id="rId12"/>
    <p:sldLayoutId id="2147483800" r:id="rId13"/>
    <p:sldLayoutId id="2147483806" r:id="rId14"/>
    <p:sldLayoutId id="21474838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List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1843" y="4552342"/>
            <a:ext cx="5010958" cy="6149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</a:t>
            </a:r>
            <a:r>
              <a:rPr lang="en-US" altLang="zh-TW" dirty="0"/>
              <a:t>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itchFamily="18" charset="-120"/>
              </a:rPr>
              <a:t>Chapter 07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dirty="0"/>
              <a:t>ITP3915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if item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provides two operators that let you check if an item is in a </a:t>
            </a:r>
            <a:r>
              <a:rPr lang="en-US" sz="2800" dirty="0" smtClean="0"/>
              <a:t>list, i.e. (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800" dirty="0" smtClean="0"/>
              <a:t> ) and (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not in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These are logical operators that return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  <a:p>
            <a:r>
              <a:rPr lang="en-US" sz="2800" dirty="0"/>
              <a:t>They do not modify the </a:t>
            </a:r>
            <a:r>
              <a:rPr lang="en-US" sz="2800" dirty="0" smtClean="0"/>
              <a:t>list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309" y="3933825"/>
            <a:ext cx="4969187" cy="2542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it-IT" sz="2400" dirty="0"/>
              <a:t>fruits = 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"apple"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00B050"/>
                </a:solidFill>
              </a:rPr>
              <a:t>"banana"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00B050"/>
                </a:solidFill>
              </a:rPr>
              <a:t>"cherry"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"apple"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fruits: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rgbClr val="00B050"/>
                </a:solidFill>
              </a:rPr>
              <a:t>"apple is in fruits list"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"orange"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not in </a:t>
            </a:r>
            <a:r>
              <a:rPr lang="en-US" sz="2400" dirty="0" smtClean="0"/>
              <a:t>fruits: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dirty="0" smtClean="0">
                <a:solidFill>
                  <a:srgbClr val="00B050"/>
                </a:solidFill>
              </a:rPr>
              <a:t>"orange </a:t>
            </a:r>
            <a:r>
              <a:rPr lang="en-US" sz="2400" dirty="0">
                <a:solidFill>
                  <a:srgbClr val="00B050"/>
                </a:solidFill>
              </a:rPr>
              <a:t>is </a:t>
            </a:r>
            <a:r>
              <a:rPr lang="en-US" sz="2400" dirty="0" smtClean="0">
                <a:solidFill>
                  <a:srgbClr val="00B050"/>
                </a:solidFill>
              </a:rPr>
              <a:t>not in </a:t>
            </a:r>
            <a:r>
              <a:rPr lang="en-US" sz="2400" dirty="0">
                <a:solidFill>
                  <a:srgbClr val="00B050"/>
                </a:solidFill>
              </a:rPr>
              <a:t>fruits list"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933825"/>
            <a:ext cx="3385104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apple </a:t>
            </a:r>
            <a:r>
              <a:rPr lang="en-US" sz="2400" dirty="0">
                <a:solidFill>
                  <a:srgbClr val="0000FF"/>
                </a:solidFill>
              </a:rPr>
              <a:t>is in fruits </a:t>
            </a:r>
            <a:r>
              <a:rPr lang="en-US" sz="2400" dirty="0" smtClean="0">
                <a:solidFill>
                  <a:srgbClr val="0000FF"/>
                </a:solidFill>
              </a:rPr>
              <a:t>list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orange is not in fruits list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8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 Reference to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7476"/>
            <a:ext cx="785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list_aist</a:t>
            </a:r>
            <a:r>
              <a:rPr lang="en-US" sz="3200" dirty="0" err="1">
                <a:latin typeface="+mn-lt"/>
              </a:rPr>
              <a:t>_</a:t>
            </a:r>
            <a:r>
              <a:rPr lang="en-US" sz="3200" dirty="0" err="1" smtClean="0">
                <a:latin typeface="+mn-lt"/>
              </a:rPr>
              <a:t>students</a:t>
            </a:r>
            <a:r>
              <a:rPr lang="en-US" sz="3200" dirty="0" smtClean="0">
                <a:latin typeface="+mn-lt"/>
              </a:rPr>
              <a:t> = [ 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"Peter"</a:t>
            </a:r>
            <a:r>
              <a:rPr lang="en-US" sz="3200" dirty="0" smtClean="0">
                <a:latin typeface="+mn-lt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"Mary"</a:t>
            </a:r>
            <a:r>
              <a:rPr lang="en-US" sz="3200" dirty="0" smtClean="0">
                <a:latin typeface="+mn-lt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"John"</a:t>
            </a:r>
            <a:r>
              <a:rPr lang="en-US" sz="3200" dirty="0" smtClean="0">
                <a:latin typeface="+mn-lt"/>
              </a:rPr>
              <a:t>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72251"/>
            <a:ext cx="80538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list_new_students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= [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"Tony"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"Alan"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"Susan"</a:t>
            </a:r>
            <a:r>
              <a:rPr lang="en-US" sz="3200" dirty="0">
                <a:latin typeface="+mn-lt"/>
              </a:rPr>
              <a:t> 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26864"/>
            <a:ext cx="665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list_aist_students</a:t>
            </a:r>
            <a:r>
              <a:rPr lang="en-US" sz="3200" dirty="0" smtClean="0">
                <a:latin typeface="+mn-lt"/>
              </a:rPr>
              <a:t> = </a:t>
            </a:r>
            <a:r>
              <a:rPr lang="en-US" sz="3200" dirty="0" err="1" smtClean="0">
                <a:latin typeface="+mn-lt"/>
              </a:rPr>
              <a:t>list_new_students</a:t>
            </a:r>
            <a:endParaRPr lang="en-US" sz="3200" dirty="0" smtClean="0"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3825" y="3388638"/>
            <a:ext cx="6886575" cy="1447799"/>
            <a:chOff x="123825" y="3388638"/>
            <a:chExt cx="6886575" cy="1447799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124201" y="3874339"/>
              <a:ext cx="3886199" cy="962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24200" y="3388638"/>
              <a:ext cx="3886200" cy="483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851180" y="3832389"/>
              <a:ext cx="914400" cy="425450"/>
            </a:xfrm>
            <a:prstGeom prst="rect">
              <a:avLst/>
            </a:prstGeom>
            <a:solidFill>
              <a:srgbClr val="FFFFA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825" y="4257839"/>
              <a:ext cx="2369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list_aist_students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9" idx="1"/>
            </p:cNvCxnSpPr>
            <p:nvPr/>
          </p:nvCxnSpPr>
          <p:spPr>
            <a:xfrm flipV="1">
              <a:off x="1294093" y="3630559"/>
              <a:ext cx="1830107" cy="4034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9538" y="4996089"/>
            <a:ext cx="6900862" cy="1447799"/>
            <a:chOff x="109538" y="4996089"/>
            <a:chExt cx="6900862" cy="1447799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124201" y="5481790"/>
              <a:ext cx="3886199" cy="962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124200" y="4996089"/>
              <a:ext cx="3886200" cy="483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36893" y="5289694"/>
              <a:ext cx="914400" cy="398186"/>
            </a:xfrm>
            <a:prstGeom prst="rect">
              <a:avLst/>
            </a:prstGeom>
            <a:solidFill>
              <a:srgbClr val="FFFFA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  <a:defRPr sz="2000">
                  <a:latin typeface="Comic Sans MS" panose="030F0702030302020204" pitchFamily="66" charset="0"/>
                </a:defRPr>
              </a:lvl1pPr>
            </a:lstStyle>
            <a:p>
              <a:r>
                <a:rPr lang="en-US" altLang="en-US"/>
                <a:t>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538" y="5715144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list_new_students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7" name="Straight Arrow Connector 26"/>
            <p:cNvCxnSpPr>
              <a:endCxn id="12" idx="1"/>
            </p:cNvCxnSpPr>
            <p:nvPr/>
          </p:nvCxnSpPr>
          <p:spPr>
            <a:xfrm flipV="1">
              <a:off x="1268319" y="5238010"/>
              <a:ext cx="1855881" cy="3103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2396846" y="3515034"/>
            <a:ext cx="457200" cy="457200"/>
          </a:xfrm>
          <a:prstGeom prst="mathMultiply">
            <a:avLst>
              <a:gd name="adj1" fmla="val 416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12" idx="1"/>
          </p:cNvCxnSpPr>
          <p:nvPr/>
        </p:nvCxnSpPr>
        <p:spPr>
          <a:xfrm>
            <a:off x="1294092" y="4030281"/>
            <a:ext cx="1830108" cy="1207729"/>
          </a:xfrm>
          <a:prstGeom prst="straightConnector1">
            <a:avLst/>
          </a:prstGeom>
          <a:ln w="19050">
            <a:solidFill>
              <a:srgbClr val="008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6542"/>
              </p:ext>
            </p:extLst>
          </p:nvPr>
        </p:nvGraphicFramePr>
        <p:xfrm>
          <a:off x="3276603" y="4033991"/>
          <a:ext cx="35813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799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"Peter"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"Mary"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"John"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50934"/>
              </p:ext>
            </p:extLst>
          </p:nvPr>
        </p:nvGraphicFramePr>
        <p:xfrm>
          <a:off x="3276603" y="5641442"/>
          <a:ext cx="35813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799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"Tony"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"Alan"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"Susan"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38" name="Rounded Rectangular Callout 37"/>
          <p:cNvSpPr/>
          <p:nvPr/>
        </p:nvSpPr>
        <p:spPr>
          <a:xfrm>
            <a:off x="7379368" y="2600793"/>
            <a:ext cx="1612232" cy="2033352"/>
          </a:xfrm>
          <a:prstGeom prst="wedgeRoundRectCallout">
            <a:avLst>
              <a:gd name="adj1" fmla="val -69843"/>
              <a:gd name="adj2" fmla="val -82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dirty="0" smtClean="0"/>
              <a:t>This list will not be accessible since there is no variable referencing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9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3999"/>
            <a:ext cx="8839200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/>
              <a:t>List items can be looped through by using a for loop:</a:t>
            </a:r>
            <a:endParaRPr 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through a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71601" y="5743501"/>
            <a:ext cx="3886199" cy="96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1600" y="5257800"/>
            <a:ext cx="3886200" cy="483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0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29069"/>
              </p:ext>
            </p:extLst>
          </p:nvPr>
        </p:nvGraphicFramePr>
        <p:xfrm>
          <a:off x="1524003" y="5903153"/>
          <a:ext cx="35813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799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"Peter"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"Susan"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"Mary"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52600" y="4429433"/>
            <a:ext cx="9906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393218"/>
            <a:ext cx="125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friends</a:t>
            </a:r>
            <a:endParaRPr lang="en-US" sz="2400" b="1" dirty="0">
              <a:latin typeface="+mn-lt"/>
            </a:endParaRPr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>
            <a:off x="2286000" y="4648201"/>
            <a:ext cx="1028700" cy="609599"/>
          </a:xfrm>
          <a:prstGeom prst="bent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422853" y="4487910"/>
            <a:ext cx="9144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5727" y="4457181"/>
            <a:ext cx="10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friend</a:t>
            </a:r>
            <a:endParaRPr lang="en-US" sz="2400" dirty="0"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20326" y="4700635"/>
            <a:ext cx="1155313" cy="128295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4700635"/>
            <a:ext cx="2008381" cy="128295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79253" y="4700635"/>
            <a:ext cx="96063" cy="128295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13" y="2122275"/>
            <a:ext cx="496918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/>
              <a:t>friends = [</a:t>
            </a:r>
            <a:r>
              <a:rPr lang="en-US" sz="2400" dirty="0">
                <a:solidFill>
                  <a:srgbClr val="00B050"/>
                </a:solidFill>
              </a:rPr>
              <a:t>"Peter"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"Susan"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"Mary"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friend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/>
              <a:t>friends</a:t>
            </a:r>
            <a:r>
              <a:rPr lang="en-US" sz="2400" dirty="0"/>
              <a:t> :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00B050"/>
                </a:solidFill>
              </a:rPr>
              <a:t>"Happy New Year: "</a:t>
            </a:r>
            <a:r>
              <a:rPr lang="en-US" sz="2400" dirty="0"/>
              <a:t>,  friend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"Finish"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1198" y="2122275"/>
            <a:ext cx="3385104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Happy New Year: Peter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Happy New Year: Susan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Happy New Year: Mary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Finish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</a:t>
            </a:r>
            <a:r>
              <a:rPr lang="en-US" dirty="0" smtClean="0"/>
              <a:t>list: another </a:t>
            </a:r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1" y="4295701"/>
            <a:ext cx="6095999" cy="96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3810000"/>
            <a:ext cx="6096000" cy="483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0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38532"/>
              </p:ext>
            </p:extLst>
          </p:nvPr>
        </p:nvGraphicFramePr>
        <p:xfrm>
          <a:off x="609602" y="4455353"/>
          <a:ext cx="5791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9794628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00895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"Four"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"Two"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027556" y="5941896"/>
            <a:ext cx="9144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5668" y="59056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n-lt"/>
              </a:rPr>
              <a:t>i</a:t>
            </a:r>
            <a:endParaRPr lang="en-US" sz="2400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4648200"/>
            <a:ext cx="1729369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22756" y="4648200"/>
            <a:ext cx="606814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81969" y="4648200"/>
            <a:ext cx="152401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629260" y="4648200"/>
            <a:ext cx="624932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781661" y="4648200"/>
            <a:ext cx="1848777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1542660"/>
            <a:ext cx="6076948" cy="20689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3200" dirty="0"/>
              <a:t> [ 5, </a:t>
            </a:r>
            <a:r>
              <a:rPr lang="en-US" sz="3200" dirty="0">
                <a:solidFill>
                  <a:srgbClr val="00B050"/>
                </a:solidFill>
              </a:rPr>
              <a:t>"Four"</a:t>
            </a:r>
            <a:r>
              <a:rPr lang="en-US" sz="3200" dirty="0"/>
              <a:t>, 3, </a:t>
            </a:r>
            <a:r>
              <a:rPr lang="en-US" sz="3200" dirty="0">
                <a:solidFill>
                  <a:srgbClr val="00B050"/>
                </a:solidFill>
              </a:rPr>
              <a:t>"Two"</a:t>
            </a:r>
            <a:r>
              <a:rPr lang="en-US" sz="3200" dirty="0"/>
              <a:t>, 1 ] :</a:t>
            </a:r>
          </a:p>
          <a:p>
            <a:pPr marL="0" indent="0">
              <a:buNone/>
            </a:pPr>
            <a:r>
              <a:rPr lang="en-US" sz="3200" dirty="0"/>
              <a:t>     </a:t>
            </a:r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( </a:t>
            </a:r>
            <a:r>
              <a:rPr lang="en-US" sz="3200" dirty="0" err="1"/>
              <a:t>i</a:t>
            </a:r>
            <a:r>
              <a:rPr lang="en-US" sz="3200" dirty="0"/>
              <a:t> 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( </a:t>
            </a:r>
            <a:r>
              <a:rPr lang="en-US" sz="3200" dirty="0">
                <a:solidFill>
                  <a:srgbClr val="00B050"/>
                </a:solidFill>
              </a:rPr>
              <a:t>"Finish"</a:t>
            </a:r>
            <a:r>
              <a:rPr lang="en-US" sz="3200" dirty="0"/>
              <a:t> 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6916" y="1542660"/>
            <a:ext cx="1677684" cy="4031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Four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Two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Finish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17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</a:t>
            </a:r>
            <a:r>
              <a:rPr lang="en-US" dirty="0" smtClean="0"/>
              <a:t>are Mutable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Strings are "immutable" - we cannot change the contents of a string - we must make a new string to make any change</a:t>
            </a:r>
          </a:p>
          <a:p>
            <a:r>
              <a:rPr lang="en-US" dirty="0"/>
              <a:t>Lists are "mutable" - we can change an element of a list using the index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fruit = </a:t>
            </a:r>
            <a:r>
              <a:rPr lang="en-US" dirty="0" smtClean="0">
                <a:solidFill>
                  <a:srgbClr val="008000"/>
                </a:solidFill>
              </a:rPr>
              <a:t>"Banana"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fruit[0] = </a:t>
            </a:r>
            <a:r>
              <a:rPr lang="en-US" dirty="0" smtClean="0">
                <a:solidFill>
                  <a:srgbClr val="008000"/>
                </a:solidFill>
              </a:rPr>
              <a:t>"b"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'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' object does not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support item assignment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x = </a:t>
            </a:r>
            <a:r>
              <a:rPr lang="en-US" dirty="0" err="1"/>
              <a:t>fruit.lower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 x 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banana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lotto = [2, 14, 26, 41, 63]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 lotto 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[2, 14, 26, 41, 63]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lotto[2] = 28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 lotto 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[2, 14, 28, 41, 63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46309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Change the index 0 (first character) to "b"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9800" y="1249362"/>
            <a:ext cx="0" cy="274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3"/>
          </p:cNvCxnSpPr>
          <p:nvPr/>
        </p:nvCxnSpPr>
        <p:spPr>
          <a:xfrm rot="5400000" flipH="1" flipV="1">
            <a:off x="6768272" y="1066181"/>
            <a:ext cx="789057" cy="457200"/>
          </a:xfrm>
          <a:prstGeom prst="bentConnector4">
            <a:avLst>
              <a:gd name="adj1" fmla="val -192"/>
              <a:gd name="adj2" fmla="val 238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len</a:t>
            </a:r>
            <a:r>
              <a:rPr lang="en-US" dirty="0" smtClean="0"/>
              <a:t>( ) </a:t>
            </a:r>
            <a:r>
              <a:rPr lang="en-US" dirty="0"/>
              <a:t>function takes a list as a parameter and returns the number of elements in the list</a:t>
            </a:r>
          </a:p>
          <a:p>
            <a:r>
              <a:rPr lang="en-US" dirty="0"/>
              <a:t>Actually </a:t>
            </a:r>
            <a:r>
              <a:rPr lang="en-US" dirty="0" err="1">
                <a:solidFill>
                  <a:srgbClr val="7030A0"/>
                </a:solidFill>
              </a:rPr>
              <a:t>len</a:t>
            </a:r>
            <a:r>
              <a:rPr lang="en-US" dirty="0" smtClean="0"/>
              <a:t>( ) </a:t>
            </a:r>
            <a:r>
              <a:rPr lang="en-US" dirty="0"/>
              <a:t>tells us the number of elements of any set or sequence (i.e. such as a string...)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98099"/>
            <a:ext cx="4572000" cy="274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en-US" sz="3200" dirty="0" smtClean="0"/>
              <a:t>greet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8000"/>
                </a:solidFill>
              </a:rPr>
              <a:t>"Hello </a:t>
            </a:r>
            <a:r>
              <a:rPr lang="en-US" sz="3200" dirty="0" smtClean="0">
                <a:solidFill>
                  <a:srgbClr val="008000"/>
                </a:solidFill>
              </a:rPr>
              <a:t>Kelvin"</a:t>
            </a:r>
            <a:endParaRPr lang="en-US" sz="32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print</a:t>
            </a:r>
            <a:r>
              <a:rPr lang="en-US" sz="3200" dirty="0" smtClean="0"/>
              <a:t> </a:t>
            </a:r>
            <a:r>
              <a:rPr lang="en-US" sz="3200" dirty="0"/>
              <a:t>( 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/>
              <a:t> ( greet ) )</a:t>
            </a:r>
          </a:p>
          <a:p>
            <a:pPr marL="0" indent="0">
              <a:buNone/>
            </a:pPr>
            <a:r>
              <a:rPr lang="en-US" sz="3200" dirty="0" smtClean="0"/>
              <a:t>x </a:t>
            </a:r>
            <a:r>
              <a:rPr lang="en-US" sz="3200" dirty="0"/>
              <a:t>= [ 1, 2, </a:t>
            </a:r>
            <a:r>
              <a:rPr lang="en-US" sz="3200" dirty="0">
                <a:solidFill>
                  <a:srgbClr val="008000"/>
                </a:solidFill>
              </a:rPr>
              <a:t>"Kelvin"</a:t>
            </a:r>
            <a:r>
              <a:rPr lang="en-US" sz="3200" dirty="0"/>
              <a:t>, 99]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print</a:t>
            </a:r>
            <a:r>
              <a:rPr lang="en-US" sz="3200" dirty="0" smtClean="0"/>
              <a:t> </a:t>
            </a:r>
            <a:r>
              <a:rPr lang="en-US" sz="3200" dirty="0"/>
              <a:t>( 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/>
              <a:t> (x)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798099"/>
            <a:ext cx="3280064" cy="27375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12</a:t>
            </a:r>
            <a:endParaRPr lang="en-US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93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smtClean="0"/>
              <a:t>The range()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4526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range ( )</a:t>
            </a:r>
            <a:r>
              <a:rPr lang="en-US" dirty="0" smtClean="0"/>
              <a:t> is a built-in function that allows you to create a sequence of numbers in a range</a:t>
            </a:r>
          </a:p>
          <a:p>
            <a:r>
              <a:rPr lang="en-US" dirty="0" smtClean="0"/>
              <a:t>Takes as an input 1, 2, or 3 arguments</a:t>
            </a:r>
          </a:p>
          <a:p>
            <a:r>
              <a:rPr lang="en-US" dirty="0"/>
              <a:t>The </a:t>
            </a:r>
            <a:r>
              <a:rPr lang="en-US" dirty="0" smtClean="0"/>
              <a:t>range </a:t>
            </a:r>
            <a:r>
              <a:rPr lang="en-US" dirty="0"/>
              <a:t>function </a:t>
            </a:r>
            <a:r>
              <a:rPr lang="en-US" dirty="0" smtClean="0"/>
              <a:t>returns a sequence of numbers, which can be represented by </a:t>
            </a: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976650"/>
            <a:ext cx="4194464" cy="2730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/>
              <a:t>x = </a:t>
            </a:r>
            <a:r>
              <a:rPr lang="en-US" sz="2400" dirty="0">
                <a:solidFill>
                  <a:srgbClr val="7030A0"/>
                </a:solidFill>
              </a:rPr>
              <a:t>range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7030A0"/>
                </a:solidFill>
              </a:rPr>
              <a:t>list</a:t>
            </a:r>
            <a:r>
              <a:rPr lang="en-US" sz="2400" dirty="0"/>
              <a:t> ( x ) )</a:t>
            </a:r>
          </a:p>
          <a:p>
            <a:pPr marL="0" indent="0">
              <a:buNone/>
            </a:pPr>
            <a:r>
              <a:rPr lang="en-US" sz="2400" dirty="0"/>
              <a:t>x = </a:t>
            </a:r>
            <a:r>
              <a:rPr lang="en-US" sz="2400" dirty="0">
                <a:solidFill>
                  <a:srgbClr val="7030A0"/>
                </a:solidFill>
              </a:rPr>
              <a:t>range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3, 7 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7030A0"/>
                </a:solidFill>
              </a:rPr>
              <a:t>list</a:t>
            </a:r>
            <a:r>
              <a:rPr lang="en-US" sz="2400" dirty="0"/>
              <a:t> ( x ) )</a:t>
            </a:r>
          </a:p>
          <a:p>
            <a:pPr marL="0" indent="0">
              <a:buNone/>
            </a:pPr>
            <a:r>
              <a:rPr lang="en-US" sz="2400" dirty="0"/>
              <a:t>x = </a:t>
            </a:r>
            <a:r>
              <a:rPr lang="en-US" sz="2400" dirty="0">
                <a:solidFill>
                  <a:srgbClr val="7030A0"/>
                </a:solidFill>
              </a:rPr>
              <a:t>range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10, 1, -2 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7030A0"/>
                </a:solidFill>
              </a:rPr>
              <a:t>list</a:t>
            </a:r>
            <a:r>
              <a:rPr lang="en-US" sz="2400" dirty="0"/>
              <a:t> ( x )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3976650"/>
            <a:ext cx="3508664" cy="2730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0, 1, 2, 3, 4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3, 4, 5, </a:t>
            </a:r>
            <a:r>
              <a:rPr lang="en-US" sz="2400" dirty="0" smtClean="0">
                <a:solidFill>
                  <a:srgbClr val="0000FF"/>
                </a:solidFill>
              </a:rPr>
              <a:t>6]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10, 8, 6, 4, 2]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90800" y="4267200"/>
            <a:ext cx="1447800" cy="460248"/>
          </a:xfrm>
          <a:prstGeom prst="wedgeRoundRectCallout">
            <a:avLst>
              <a:gd name="adj1" fmla="val -55921"/>
              <a:gd name="adj2" fmla="val 13276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list: </a:t>
            </a:r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400" dirty="0" smtClean="0"/>
              <a:t>Loop through a collection (e.g. list) directly but not by using index (e.g. range function)</a:t>
            </a:r>
          </a:p>
          <a:p>
            <a:endParaRPr lang="en-HK" sz="2400" dirty="0"/>
          </a:p>
          <a:p>
            <a:endParaRPr lang="en-HK" sz="2400" dirty="0" smtClean="0"/>
          </a:p>
          <a:p>
            <a:endParaRPr lang="en-HK" sz="2400" dirty="0"/>
          </a:p>
          <a:p>
            <a:endParaRPr lang="en-HK" sz="2400" dirty="0" smtClean="0"/>
          </a:p>
          <a:p>
            <a:endParaRPr lang="en-HK" sz="2400" dirty="0" smtClean="0"/>
          </a:p>
          <a:p>
            <a:r>
              <a:rPr lang="en-HK" sz="2400" dirty="0" smtClean="0"/>
              <a:t>A better solution: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161" y="2404015"/>
            <a:ext cx="6188639" cy="15726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 smtClean="0"/>
              <a:t>list_fruit</a:t>
            </a:r>
            <a:r>
              <a:rPr lang="en-US" sz="2400" dirty="0" smtClean="0"/>
              <a:t> = [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apple"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"banana"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"orange"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"lemon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]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range</a:t>
            </a:r>
            <a:r>
              <a:rPr lang="en-US" sz="2400" dirty="0" smtClean="0"/>
              <a:t> ( </a:t>
            </a:r>
            <a:r>
              <a:rPr lang="en-US" sz="2400" dirty="0" err="1" smtClean="0">
                <a:solidFill>
                  <a:srgbClr val="7030A0"/>
                </a:solidFill>
              </a:rPr>
              <a:t>len</a:t>
            </a:r>
            <a:r>
              <a:rPr lang="en-US" sz="2400" dirty="0" smtClean="0"/>
              <a:t> ( </a:t>
            </a:r>
            <a:r>
              <a:rPr lang="en-US" sz="2400" dirty="0" err="1" smtClean="0"/>
              <a:t>list_fruit</a:t>
            </a:r>
            <a:r>
              <a:rPr lang="en-US" sz="2400" dirty="0" smtClean="0"/>
              <a:t> ) 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/>
              <a:t>list_fruit</a:t>
            </a:r>
            <a:r>
              <a:rPr lang="en-US" sz="2400" dirty="0" smtClean="0"/>
              <a:t>[ </a:t>
            </a:r>
            <a:r>
              <a:rPr lang="en-US" sz="2400" dirty="0" err="1" smtClean="0"/>
              <a:t>i</a:t>
            </a:r>
            <a:r>
              <a:rPr lang="en-US" sz="2400" dirty="0" smtClean="0"/>
              <a:t> ] 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08356" y="2404015"/>
            <a:ext cx="1794164" cy="1890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apple</a:t>
            </a:r>
          </a:p>
          <a:p>
            <a:pPr marL="0" indent="0">
              <a:buNone/>
            </a:pPr>
            <a:r>
              <a:rPr lang="en-HK" sz="2400" dirty="0" smtClean="0">
                <a:solidFill>
                  <a:srgbClr val="0000FF"/>
                </a:solidFill>
              </a:rPr>
              <a:t>banana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orange</a:t>
            </a:r>
          </a:p>
          <a:p>
            <a:pPr marL="0" indent="0">
              <a:buNone/>
            </a:pPr>
            <a:r>
              <a:rPr lang="en-HK" sz="2400" dirty="0" smtClean="0">
                <a:solidFill>
                  <a:srgbClr val="0000FF"/>
                </a:solidFill>
              </a:rPr>
              <a:t>lemon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13172" y="3653694"/>
            <a:ext cx="2044828" cy="645911"/>
          </a:xfrm>
          <a:prstGeom prst="wedgeRoundRectCallout">
            <a:avLst>
              <a:gd name="adj1" fmla="val -72873"/>
              <a:gd name="adj2" fmla="val -5582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2400" dirty="0" smtClean="0"/>
              <a:t>Any problem?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3160" y="5051178"/>
            <a:ext cx="6188639" cy="15726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 smtClean="0"/>
              <a:t>list_fruit</a:t>
            </a:r>
            <a:r>
              <a:rPr lang="en-US" sz="2400" dirty="0" smtClean="0"/>
              <a:t> = [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apple"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"banana"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"orange"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"lemon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]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list_fruit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92320" y="4446484"/>
            <a:ext cx="5410200" cy="820362"/>
          </a:xfrm>
          <a:prstGeom prst="wedgeRoundRectCallout">
            <a:avLst>
              <a:gd name="adj1" fmla="val -57162"/>
              <a:gd name="adj2" fmla="val -1154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2400" dirty="0" err="1" smtClean="0"/>
              <a:t>i</a:t>
            </a:r>
            <a:r>
              <a:rPr lang="en-HK" sz="2400" dirty="0" smtClean="0"/>
              <a:t> stores the index of the item located (e.g. 0, 1, 2, 3) instead of the item itself</a:t>
            </a:r>
            <a:endParaRPr lang="en-US" sz="2400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2860340" y="6049762"/>
            <a:ext cx="3237080" cy="452977"/>
          </a:xfrm>
          <a:prstGeom prst="wedgeRoundRectCallout">
            <a:avLst>
              <a:gd name="adj1" fmla="val -71580"/>
              <a:gd name="adj2" fmla="val 2751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2400" dirty="0" err="1" smtClean="0"/>
              <a:t>i</a:t>
            </a:r>
            <a:r>
              <a:rPr lang="en-HK" sz="2400" dirty="0" smtClean="0"/>
              <a:t> stores the item directly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87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lists using </a:t>
            </a:r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 can concatenating lists using + operator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200400" y="3166413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1044" y="312747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</a:t>
            </a:r>
            <a:endParaRPr lang="en-US" sz="2400" dirty="0"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94339" y="4226696"/>
            <a:ext cx="2028826" cy="1447799"/>
            <a:chOff x="6705600" y="2180114"/>
            <a:chExt cx="2028826" cy="1447799"/>
          </a:xfrm>
        </p:grpSpPr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6705602" y="2665815"/>
              <a:ext cx="2028824" cy="962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6705600" y="2180114"/>
              <a:ext cx="2028825" cy="483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628530" y="4912467"/>
          <a:ext cx="17145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200400" y="4226696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1044" y="419823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b</a:t>
            </a:r>
            <a:endParaRPr lang="en-US" sz="2400" dirty="0">
              <a:latin typeface="+mn-lt"/>
            </a:endParaRPr>
          </a:p>
        </p:txBody>
      </p:sp>
      <p:cxnSp>
        <p:nvCxnSpPr>
          <p:cNvPr id="35" name="Straight Arrow Connector 34"/>
          <p:cNvCxnSpPr>
            <a:endCxn id="29" idx="1"/>
          </p:cNvCxnSpPr>
          <p:nvPr/>
        </p:nvCxnSpPr>
        <p:spPr>
          <a:xfrm>
            <a:off x="3657600" y="4468616"/>
            <a:ext cx="2836739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8613" y="2663955"/>
            <a:ext cx="2304534" cy="274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= [1, 2, 3]</a:t>
            </a:r>
          </a:p>
          <a:p>
            <a:pPr marL="0" indent="0">
              <a:buNone/>
            </a:pPr>
            <a:r>
              <a:rPr lang="en-US" sz="2400" dirty="0" smtClean="0"/>
              <a:t>b </a:t>
            </a:r>
            <a:r>
              <a:rPr lang="en-US" sz="2400" dirty="0"/>
              <a:t>= [4, 5, 6]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= a + b</a:t>
            </a:r>
          </a:p>
          <a:p>
            <a:pPr marL="0" indent="0">
              <a:buNone/>
            </a:pPr>
            <a:r>
              <a:rPr lang="en-US" sz="2400" dirty="0" smtClean="0"/>
              <a:t>print </a:t>
            </a:r>
            <a:r>
              <a:rPr lang="en-US" sz="2400" dirty="0"/>
              <a:t>( a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print ( b 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4409" y="5514017"/>
            <a:ext cx="229873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87894" y="3146864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 = [1, 2, 3]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894" y="3514985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b = [4, 5, 6]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893" y="388449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 = a + b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4" y="4247794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a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894" y="4614307"/>
            <a:ext cx="134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b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869659" y="2633375"/>
            <a:ext cx="3657601" cy="1438672"/>
            <a:chOff x="4190999" y="5132039"/>
            <a:chExt cx="3657601" cy="1438672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191001" y="5608613"/>
              <a:ext cx="3657599" cy="962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4190999" y="5132039"/>
              <a:ext cx="3657601" cy="483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025502" y="3220158"/>
          <a:ext cx="33516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932019316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23938477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698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3657600" y="2875296"/>
            <a:ext cx="1212059" cy="50384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893" y="5862693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+mn-lt"/>
              </a:rPr>
              <a:t>[1, 2, </a:t>
            </a: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3, 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7893" y="623630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[4,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025500" y="3218298"/>
          <a:ext cx="167583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2" grpId="0" animBg="1"/>
      <p:bldP spid="34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Concatenating lists using 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 this method, we traverse the second list and keep appending elements in the first list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200400" y="3166413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1044" y="312747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</a:t>
            </a:r>
            <a:endParaRPr lang="en-US" sz="2400" dirty="0"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94339" y="4226696"/>
            <a:ext cx="2028826" cy="1447799"/>
            <a:chOff x="6705600" y="2180114"/>
            <a:chExt cx="2028826" cy="1447799"/>
          </a:xfrm>
        </p:grpSpPr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6705602" y="2665815"/>
              <a:ext cx="2028824" cy="962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6705600" y="2180114"/>
              <a:ext cx="2028825" cy="483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628530" y="4912467"/>
          <a:ext cx="17145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200400" y="4226696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1044" y="419823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b</a:t>
            </a:r>
            <a:endParaRPr lang="en-US" sz="2400" dirty="0">
              <a:latin typeface="+mn-lt"/>
            </a:endParaRPr>
          </a:p>
        </p:txBody>
      </p:sp>
      <p:cxnSp>
        <p:nvCxnSpPr>
          <p:cNvPr id="35" name="Straight Arrow Connector 34"/>
          <p:cNvCxnSpPr>
            <a:endCxn id="29" idx="1"/>
          </p:cNvCxnSpPr>
          <p:nvPr/>
        </p:nvCxnSpPr>
        <p:spPr>
          <a:xfrm>
            <a:off x="3657600" y="4468616"/>
            <a:ext cx="2836739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8613" y="2663955"/>
            <a:ext cx="2304534" cy="274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= [1, 2, 3]</a:t>
            </a:r>
          </a:p>
          <a:p>
            <a:pPr marL="0" indent="0">
              <a:buNone/>
            </a:pPr>
            <a:r>
              <a:rPr lang="en-US" sz="2400" dirty="0" smtClean="0"/>
              <a:t>b </a:t>
            </a:r>
            <a:r>
              <a:rPr lang="en-US" sz="2400" dirty="0"/>
              <a:t>= [4, 5, 6]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b: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a.append</a:t>
            </a:r>
            <a:r>
              <a:rPr lang="en-US" sz="2400" dirty="0" smtClean="0"/>
              <a:t> ( 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 </a:t>
            </a:r>
            <a:r>
              <a:rPr lang="en-US" sz="2400" dirty="0"/>
              <a:t>( a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print ( b 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4409" y="5514017"/>
            <a:ext cx="229873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87894" y="3146864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 = [1, 2, 3]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894" y="3514985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b = [4, 5, 6]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893" y="3884495"/>
            <a:ext cx="2097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for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in b: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a.append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(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2" y="4613879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a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893" y="4983389"/>
            <a:ext cx="134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b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869659" y="2633375"/>
            <a:ext cx="3657601" cy="1438672"/>
            <a:chOff x="4190999" y="5132039"/>
            <a:chExt cx="3657601" cy="1438672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191001" y="5608613"/>
              <a:ext cx="3657599" cy="962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4190999" y="5132039"/>
              <a:ext cx="3657601" cy="483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025502" y="3220158"/>
          <a:ext cx="33516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932019316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23938477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698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3657600" y="2875296"/>
            <a:ext cx="1212059" cy="50384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893" y="5862693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+mn-lt"/>
              </a:rPr>
              <a:t>[1, 2, </a:t>
            </a: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3, 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7893" y="623630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[4,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025500" y="3218298"/>
          <a:ext cx="167583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3034329" y="5045568"/>
            <a:ext cx="2667000" cy="1146384"/>
          </a:xfrm>
          <a:prstGeom prst="wedgeRoundRectCallout">
            <a:avLst>
              <a:gd name="adj1" fmla="val -96805"/>
              <a:gd name="adj2" fmla="val -8332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append ( ) method is a native method in </a:t>
            </a:r>
            <a:r>
              <a:rPr lang="en-US" sz="2400" b="1" dirty="0" smtClean="0"/>
              <a:t>list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58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2" grpId="0" animBg="1"/>
      <p:bldP spid="34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Lesson Intended Learning Outcomes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Upon completion of this lesson, you should be able to:</a:t>
            </a:r>
          </a:p>
          <a:p>
            <a:pPr lvl="1"/>
            <a:r>
              <a:rPr lang="en-US" altLang="en-US" dirty="0" smtClean="0"/>
              <a:t>Understand </a:t>
            </a:r>
            <a:r>
              <a:rPr lang="en-US" altLang="en-US" b="1" dirty="0" smtClean="0"/>
              <a:t>List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Collection</a:t>
            </a:r>
          </a:p>
          <a:p>
            <a:pPr lvl="1"/>
            <a:r>
              <a:rPr lang="en-US" altLang="en-US" dirty="0" smtClean="0"/>
              <a:t>Create, access, modify and remove item from list</a:t>
            </a:r>
          </a:p>
          <a:p>
            <a:pPr lvl="1"/>
            <a:r>
              <a:rPr lang="en-US" altLang="en-US" dirty="0" smtClean="0"/>
              <a:t>Use list and related methods</a:t>
            </a:r>
          </a:p>
          <a:p>
            <a:pPr lvl="1"/>
            <a:r>
              <a:rPr lang="en-US" altLang="en-US" dirty="0" smtClean="0"/>
              <a:t>Understand split ( ) method in list and string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like in strings, the second number is "up to but not including"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579928"/>
            <a:ext cx="7602166" cy="23725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= [</a:t>
            </a:r>
            <a:r>
              <a:rPr lang="fr-FR" sz="2200" dirty="0">
                <a:solidFill>
                  <a:srgbClr val="008000"/>
                </a:solidFill>
              </a:rPr>
              <a:t>"Peter"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"Mary"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"John"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"Tony"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"Alan"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"Susan"</a:t>
            </a:r>
            <a:r>
              <a:rPr lang="fr-FR" sz="2200" dirty="0"/>
              <a:t>]</a:t>
            </a:r>
          </a:p>
          <a:p>
            <a:pPr marL="0" indent="0">
              <a:buNone/>
            </a:pPr>
            <a:r>
              <a:rPr lang="fr-FR" sz="2200" dirty="0" err="1">
                <a:solidFill>
                  <a:srgbClr val="7030A0"/>
                </a:solidFill>
              </a:rPr>
              <a:t>print</a:t>
            </a:r>
            <a:r>
              <a:rPr lang="fr-FR" sz="2200" dirty="0"/>
              <a:t> ( </a:t>
            </a: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[ 1 : 3 ] )</a:t>
            </a:r>
          </a:p>
          <a:p>
            <a:pPr marL="0" indent="0">
              <a:buNone/>
            </a:pPr>
            <a:r>
              <a:rPr lang="fr-FR" sz="2200" dirty="0" err="1">
                <a:solidFill>
                  <a:srgbClr val="7030A0"/>
                </a:solidFill>
              </a:rPr>
              <a:t>print</a:t>
            </a:r>
            <a:r>
              <a:rPr lang="fr-FR" sz="2200" dirty="0"/>
              <a:t> ( </a:t>
            </a: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[ 3: ] )</a:t>
            </a:r>
          </a:p>
          <a:p>
            <a:pPr marL="0" indent="0">
              <a:buNone/>
            </a:pPr>
            <a:r>
              <a:rPr lang="fr-FR" sz="2200" dirty="0" err="1">
                <a:solidFill>
                  <a:srgbClr val="7030A0"/>
                </a:solidFill>
              </a:rPr>
              <a:t>print</a:t>
            </a:r>
            <a:r>
              <a:rPr lang="fr-FR" sz="2200" dirty="0"/>
              <a:t> ( </a:t>
            </a: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[ : ] </a:t>
            </a:r>
            <a:r>
              <a:rPr lang="fr-FR" sz="2200" dirty="0" smtClean="0"/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 smtClean="0"/>
              <a:t>student [ 4 ][ 1 : 3 ] )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3565365"/>
            <a:ext cx="5257800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</a:rPr>
              <a:t>['Mary', 'John']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</a:rPr>
              <a:t>['Tony', 'Alan', 'Susan']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</a:rPr>
              <a:t>['Peter', 'Mary', 'John', 'Tony', 'Alan', 'Susan</a:t>
            </a:r>
            <a:r>
              <a:rPr lang="fr-FR" sz="2200" dirty="0" smtClean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fr-FR" sz="2200" dirty="0" smtClean="0">
                <a:solidFill>
                  <a:srgbClr val="0000FF"/>
                </a:solidFill>
              </a:rPr>
              <a:t>la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43201" y="5898929"/>
            <a:ext cx="6095999" cy="863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43200" y="5495723"/>
            <a:ext cx="6096000" cy="418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2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2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2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63006"/>
              </p:ext>
            </p:extLst>
          </p:nvPr>
        </p:nvGraphicFramePr>
        <p:xfrm>
          <a:off x="2895600" y="6021070"/>
          <a:ext cx="57912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79462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0895951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08314517"/>
                    </a:ext>
                  </a:extLst>
                </a:gridCol>
              </a:tblGrid>
              <a:tr h="317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"Peter"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"Mary"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"John"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"Tony"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"Alan"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"Susan"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17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185445" y="6360429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" y="6376304"/>
            <a:ext cx="1062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student</a:t>
            </a:r>
            <a:endParaRPr lang="en-US" sz="2200" dirty="0">
              <a:latin typeface="+mn-lt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1642645" y="6330840"/>
            <a:ext cx="1100556" cy="242314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152400" y="5058846"/>
            <a:ext cx="2438400" cy="1173603"/>
          </a:xfrm>
          <a:prstGeom prst="wedgeRoundRectCallout">
            <a:avLst>
              <a:gd name="adj1" fmla="val 93801"/>
              <a:gd name="adj2" fmla="val -410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string </a:t>
            </a:r>
            <a:r>
              <a:rPr lang="en-US" sz="1400" dirty="0" smtClean="0">
                <a:solidFill>
                  <a:srgbClr val="008000"/>
                </a:solidFill>
              </a:rPr>
              <a:t>"Alan"</a:t>
            </a:r>
            <a:r>
              <a:rPr lang="en-US" sz="1400" dirty="0" smtClean="0"/>
              <a:t> is obtained from student[4]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characters </a:t>
            </a:r>
            <a:r>
              <a:rPr lang="en-US" sz="1400" dirty="0" smtClean="0">
                <a:solidFill>
                  <a:srgbClr val="0000FF"/>
                </a:solidFill>
              </a:rPr>
              <a:t>"la"</a:t>
            </a:r>
            <a:r>
              <a:rPr lang="en-US" sz="1400" dirty="0" smtClean="0"/>
              <a:t> are obtained from string </a:t>
            </a:r>
            <a:r>
              <a:rPr lang="en-US" sz="1400" dirty="0" smtClean="0">
                <a:solidFill>
                  <a:srgbClr val="008000"/>
                </a:solidFill>
              </a:rPr>
              <a:t>"Alan"</a:t>
            </a:r>
            <a:r>
              <a:rPr lang="en-US" sz="1400" dirty="0" smtClean="0"/>
              <a:t>[1:3]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2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326566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type ( ) </a:t>
            </a:r>
            <a:r>
              <a:rPr lang="en-US" dirty="0" smtClean="0"/>
              <a:t>function can be used to obtain the class / data type of a variable 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dir</a:t>
            </a:r>
            <a:r>
              <a:rPr lang="en-US" dirty="0" smtClean="0">
                <a:solidFill>
                  <a:srgbClr val="7030A0"/>
                </a:solidFill>
              </a:rPr>
              <a:t> ( )</a:t>
            </a:r>
            <a:r>
              <a:rPr lang="en-US" dirty="0" smtClean="0"/>
              <a:t> function can be used to obtain all native methods associated with particular class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275" y="3948582"/>
            <a:ext cx="2895600" cy="275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smtClean="0"/>
              <a:t>x = [1, 2, 3]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smtClean="0">
                <a:solidFill>
                  <a:srgbClr val="7030A0"/>
                </a:solidFill>
              </a:rPr>
              <a:t>type</a:t>
            </a:r>
            <a:r>
              <a:rPr lang="en-US" sz="2800" dirty="0" smtClean="0"/>
              <a:t> ( x )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err="1" smtClean="0">
                <a:solidFill>
                  <a:srgbClr val="7030A0"/>
                </a:solidFill>
              </a:rPr>
              <a:t>dir</a:t>
            </a:r>
            <a:r>
              <a:rPr lang="en-US" sz="2800" dirty="0" smtClean="0"/>
              <a:t> ( x )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3949989"/>
            <a:ext cx="5334000" cy="2755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</a:rPr>
              <a:t>&lt;class '</a:t>
            </a:r>
            <a:r>
              <a:rPr lang="fr-FR" sz="2800" dirty="0" err="1">
                <a:solidFill>
                  <a:srgbClr val="0000FF"/>
                </a:solidFill>
              </a:rPr>
              <a:t>list</a:t>
            </a:r>
            <a:r>
              <a:rPr lang="fr-FR" sz="2800" dirty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</a:rPr>
              <a:t>['__xxx__', … , 'append', '</a:t>
            </a:r>
            <a:r>
              <a:rPr lang="fr-FR" sz="2800" dirty="0" err="1">
                <a:solidFill>
                  <a:srgbClr val="0000FF"/>
                </a:solidFill>
              </a:rPr>
              <a:t>clear</a:t>
            </a:r>
            <a:r>
              <a:rPr lang="fr-FR" sz="2800" dirty="0">
                <a:solidFill>
                  <a:srgbClr val="0000FF"/>
                </a:solidFill>
              </a:rPr>
              <a:t>', 'copy', 'count', '</a:t>
            </a:r>
            <a:r>
              <a:rPr lang="fr-FR" sz="2800" dirty="0" err="1">
                <a:solidFill>
                  <a:srgbClr val="0000FF"/>
                </a:solidFill>
              </a:rPr>
              <a:t>extend</a:t>
            </a:r>
            <a:r>
              <a:rPr lang="fr-FR" sz="2800" dirty="0">
                <a:solidFill>
                  <a:srgbClr val="0000FF"/>
                </a:solidFill>
              </a:rPr>
              <a:t>', 'index', 'insert', 'pop', '</a:t>
            </a:r>
            <a:r>
              <a:rPr lang="fr-FR" sz="2800" dirty="0" err="1">
                <a:solidFill>
                  <a:srgbClr val="0000FF"/>
                </a:solidFill>
              </a:rPr>
              <a:t>remove</a:t>
            </a:r>
            <a:r>
              <a:rPr lang="fr-FR" sz="2800" dirty="0">
                <a:solidFill>
                  <a:srgbClr val="0000FF"/>
                </a:solidFill>
              </a:rPr>
              <a:t>', 'reverse', 'sort']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is an Ordered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A list can hold many items and keeps those items in the order until we do something to change the order</a:t>
            </a:r>
          </a:p>
          <a:p>
            <a:r>
              <a:rPr lang="en-US" sz="2800" dirty="0"/>
              <a:t>A list can be sorted (i.e. we can change its order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153843"/>
            <a:ext cx="5105400" cy="19515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/>
              <a:t>friends = [ "Peter", "Susan", "Mary" ]</a:t>
            </a:r>
          </a:p>
          <a:p>
            <a:pPr marL="0" indent="0">
              <a:buNone/>
            </a:pPr>
            <a:r>
              <a:rPr lang="en-US" sz="2400" dirty="0" smtClean="0"/>
              <a:t>friends . sort</a:t>
            </a:r>
            <a:r>
              <a:rPr lang="en-US" sz="2400" dirty="0"/>
              <a:t>()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print </a:t>
            </a:r>
            <a:r>
              <a:rPr lang="en-US" sz="2400" dirty="0" smtClean="0"/>
              <a:t>( friends )</a:t>
            </a:r>
          </a:p>
          <a:p>
            <a:pPr marL="0" indent="0">
              <a:buNone/>
            </a:pPr>
            <a:r>
              <a:rPr lang="en-US" sz="2400" dirty="0"/>
              <a:t>print </a:t>
            </a:r>
            <a:r>
              <a:rPr lang="en-US" sz="2400" dirty="0" smtClean="0"/>
              <a:t>( friends[1]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3153842"/>
            <a:ext cx="3124200" cy="19515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['Mary', 'Peter', 'Susan']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8223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 from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remove ( ) method removes the specified item.</a:t>
            </a:r>
          </a:p>
          <a:p>
            <a:r>
              <a:rPr lang="en-US" sz="2800" dirty="0" smtClean="0"/>
              <a:t>The del keyword (not a method) can removes the specified index or the whole list.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106236"/>
            <a:ext cx="7162800" cy="32945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smtClean="0"/>
              <a:t>fruits </a:t>
            </a:r>
            <a:r>
              <a:rPr lang="en-US" sz="2800" dirty="0"/>
              <a:t>= [ </a:t>
            </a:r>
            <a:r>
              <a:rPr lang="en-US" sz="2800" dirty="0" smtClean="0">
                <a:solidFill>
                  <a:srgbClr val="00B050"/>
                </a:solidFill>
              </a:rPr>
              <a:t>"apple"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"banana"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"cherry"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"orange"</a:t>
            </a:r>
            <a:r>
              <a:rPr lang="en-US" sz="2800" dirty="0" smtClean="0"/>
              <a:t> 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 smtClean="0"/>
              <a:t>fruits . remove( </a:t>
            </a:r>
            <a:r>
              <a:rPr lang="en-US" sz="2800" dirty="0" smtClean="0">
                <a:solidFill>
                  <a:srgbClr val="00B050"/>
                </a:solidFill>
              </a:rPr>
              <a:t>"cherry"</a:t>
            </a:r>
            <a:r>
              <a:rPr lang="en-US" sz="2800" dirty="0" smtClean="0"/>
              <a:t> 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 fruits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US" sz="2800" dirty="0" smtClean="0"/>
              <a:t> fruits[1]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fruits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US" sz="2800" dirty="0" smtClean="0"/>
              <a:t> fruits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8503" y="4188125"/>
            <a:ext cx="4191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</a:rPr>
              <a:t>'apple', 'banana', 'orange']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['apple</a:t>
            </a:r>
            <a:r>
              <a:rPr lang="en-US" sz="2800" dirty="0" smtClean="0">
                <a:solidFill>
                  <a:srgbClr val="0000FF"/>
                </a:solidFill>
              </a:rPr>
              <a:t>', </a:t>
            </a:r>
            <a:r>
              <a:rPr lang="en-US" sz="2800" dirty="0">
                <a:solidFill>
                  <a:srgbClr val="0000FF"/>
                </a:solidFill>
              </a:rPr>
              <a:t>'orange</a:t>
            </a:r>
            <a:r>
              <a:rPr lang="en-US" sz="2800" dirty="0" smtClean="0">
                <a:solidFill>
                  <a:srgbClr val="0000FF"/>
                </a:solidFill>
              </a:rPr>
              <a:t>']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362200" y="4876800"/>
            <a:ext cx="2286000" cy="1676400"/>
          </a:xfrm>
          <a:prstGeom prst="wedgeRoundRectCallout">
            <a:avLst>
              <a:gd name="adj1" fmla="val -43202"/>
              <a:gd name="adj2" fmla="val -823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Only the first matched object is removed by this method </a:t>
            </a:r>
            <a:r>
              <a:rPr lang="en-US" sz="1600" dirty="0" smtClean="0"/>
              <a:t>if multiple objects carrying the same value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29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Functions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functions built into Python that take lists as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530" y="5526351"/>
            <a:ext cx="8627363" cy="3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25" dirty="0" smtClean="0">
                <a:solidFill>
                  <a:schemeClr val="tx1"/>
                </a:solidFill>
              </a:rPr>
              <a:t>Reference: Built in Functions: http</a:t>
            </a:r>
            <a:r>
              <a:rPr lang="en-US" altLang="en-US" sz="2025" dirty="0">
                <a:solidFill>
                  <a:schemeClr val="tx1"/>
                </a:solidFill>
              </a:rPr>
              <a:t>://</a:t>
            </a:r>
            <a:r>
              <a:rPr lang="en-US" altLang="en-US" sz="2025" dirty="0" smtClean="0">
                <a:solidFill>
                  <a:schemeClr val="tx1"/>
                </a:solidFill>
              </a:rPr>
              <a:t>docs.python.org/3/library/functions.html</a:t>
            </a:r>
            <a:endParaRPr lang="en-US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270" y="2776277"/>
            <a:ext cx="6783530" cy="24988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/>
              <a:t>Program:</a:t>
            </a:r>
          </a:p>
          <a:p>
            <a:pPr marL="0" indent="0">
              <a:buNone/>
            </a:pPr>
            <a:r>
              <a:rPr lang="en-US" sz="2200" dirty="0" err="1"/>
              <a:t>nums</a:t>
            </a:r>
            <a:r>
              <a:rPr lang="en-US" sz="2200" dirty="0"/>
              <a:t> = </a:t>
            </a:r>
            <a:r>
              <a:rPr lang="en-US" sz="2200" dirty="0" smtClean="0"/>
              <a:t>[ 3</a:t>
            </a:r>
            <a:r>
              <a:rPr lang="en-US" sz="2200" dirty="0"/>
              <a:t>, 41, 12, 9, 74, </a:t>
            </a:r>
            <a:r>
              <a:rPr lang="en-US" sz="2200" dirty="0" smtClean="0"/>
              <a:t>17 ]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print</a:t>
            </a:r>
            <a:r>
              <a:rPr lang="en-US" sz="2200" dirty="0" smtClean="0"/>
              <a:t> 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8000"/>
                </a:solidFill>
              </a:rPr>
              <a:t>"No. of items in list is:"</a:t>
            </a:r>
            <a:r>
              <a:rPr lang="en-US" sz="2200" dirty="0"/>
              <a:t>, </a:t>
            </a:r>
            <a:r>
              <a:rPr lang="en-US" sz="2200" dirty="0" err="1" smtClean="0">
                <a:solidFill>
                  <a:srgbClr val="7030A0"/>
                </a:solidFill>
              </a:rPr>
              <a:t>len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"Max no. of all items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max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"Min no. of all items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min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"Sum of all items in list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sum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"Average of no. in list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sum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)/ </a:t>
            </a:r>
            <a:r>
              <a:rPr lang="en-US" sz="2200" dirty="0" err="1" smtClean="0">
                <a:solidFill>
                  <a:srgbClr val="7030A0"/>
                </a:solidFill>
              </a:rPr>
              <a:t>len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776277"/>
            <a:ext cx="1447800" cy="2498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/>
              <a:t>Output: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6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74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3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156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26.0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Passing list as arguments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95500"/>
            <a:ext cx="4495800" cy="52863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600" b="1" u="sng" dirty="0" smtClean="0"/>
              <a:t>Program:</a:t>
            </a:r>
            <a:endParaRPr lang="en-US" sz="1600" b="1" u="sng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swap</a:t>
            </a:r>
            <a:r>
              <a:rPr lang="en-US" sz="1600" dirty="0" smtClean="0"/>
              <a:t> ( n1</a:t>
            </a:r>
            <a:r>
              <a:rPr lang="en-US" sz="1600" dirty="0"/>
              <a:t>, </a:t>
            </a:r>
            <a:r>
              <a:rPr lang="en-US" sz="1600" dirty="0" smtClean="0"/>
              <a:t>n2 ) :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temp = n1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n1 = n2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n2 = temp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swap_in_list</a:t>
            </a:r>
            <a:r>
              <a:rPr lang="en-US" sz="1600" dirty="0" smtClean="0"/>
              <a:t> ( b ) :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temp = </a:t>
            </a:r>
            <a:r>
              <a:rPr lang="en-US" sz="1600" dirty="0" smtClean="0"/>
              <a:t>b [ 0 ]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</a:t>
            </a:r>
            <a:r>
              <a:rPr lang="en-US" sz="1600" dirty="0" smtClean="0"/>
              <a:t>b [ 0 ] </a:t>
            </a:r>
            <a:r>
              <a:rPr lang="en-US" sz="1600" dirty="0"/>
              <a:t>= </a:t>
            </a:r>
            <a:r>
              <a:rPr lang="en-US" sz="1600" dirty="0" smtClean="0"/>
              <a:t>b [ 1 ]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b</a:t>
            </a:r>
            <a:r>
              <a:rPr lang="en-US" sz="1600" dirty="0" smtClean="0"/>
              <a:t>[ 1 ] </a:t>
            </a:r>
            <a:r>
              <a:rPr lang="en-US" sz="1600" dirty="0"/>
              <a:t>= temp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a = [ 1 , 2 ]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 ( </a:t>
            </a:r>
            <a:r>
              <a:rPr lang="en-US" sz="1600" dirty="0" smtClean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8000"/>
                </a:solidFill>
              </a:rPr>
              <a:t>Before invoking </a:t>
            </a:r>
            <a:r>
              <a:rPr lang="en-US" sz="1600" dirty="0" smtClean="0">
                <a:solidFill>
                  <a:srgbClr val="008000"/>
                </a:solidFill>
              </a:rPr>
              <a:t>swap, list is"</a:t>
            </a:r>
            <a:r>
              <a:rPr lang="en-US" sz="1600" dirty="0" smtClean="0"/>
              <a:t> , a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swap </a:t>
            </a:r>
            <a:r>
              <a:rPr lang="en-US" sz="1600" dirty="0" smtClean="0"/>
              <a:t>( a [ 0 ], a [ 1 ]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 ( </a:t>
            </a:r>
            <a:r>
              <a:rPr lang="en-US" sz="1600" dirty="0" smtClean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8000"/>
                </a:solidFill>
              </a:rPr>
              <a:t>After invoking </a:t>
            </a:r>
            <a:r>
              <a:rPr lang="en-US" sz="1600" dirty="0" smtClean="0">
                <a:solidFill>
                  <a:srgbClr val="008000"/>
                </a:solidFill>
              </a:rPr>
              <a:t>swap, list is"</a:t>
            </a:r>
            <a:r>
              <a:rPr lang="en-US" sz="1600" dirty="0" smtClean="0"/>
              <a:t>, a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8000"/>
                </a:solidFill>
              </a:rPr>
              <a:t>Before invoking </a:t>
            </a:r>
            <a:r>
              <a:rPr lang="en-US" sz="1600" dirty="0" err="1" smtClean="0">
                <a:solidFill>
                  <a:srgbClr val="008000"/>
                </a:solidFill>
              </a:rPr>
              <a:t>swap_in_list</a:t>
            </a:r>
            <a:r>
              <a:rPr lang="en-US" sz="1600" dirty="0" smtClean="0">
                <a:solidFill>
                  <a:srgbClr val="008000"/>
                </a:solidFill>
              </a:rPr>
              <a:t>, list is"</a:t>
            </a:r>
            <a:r>
              <a:rPr lang="en-US" sz="1600" dirty="0" smtClean="0"/>
              <a:t>, a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err="1"/>
              <a:t>swap_in_list</a:t>
            </a:r>
            <a:r>
              <a:rPr lang="en-US" sz="1600" dirty="0"/>
              <a:t>(a)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008000"/>
                </a:solidFill>
              </a:rPr>
              <a:t>"After </a:t>
            </a:r>
            <a:r>
              <a:rPr lang="en-US" sz="1600" dirty="0">
                <a:solidFill>
                  <a:srgbClr val="008000"/>
                </a:solidFill>
              </a:rPr>
              <a:t>invoking </a:t>
            </a:r>
            <a:r>
              <a:rPr lang="en-US" sz="1600" dirty="0" err="1" smtClean="0">
                <a:solidFill>
                  <a:srgbClr val="008000"/>
                </a:solidFill>
              </a:rPr>
              <a:t>swap_in_list</a:t>
            </a:r>
            <a:r>
              <a:rPr lang="en-US" sz="1600" dirty="0" smtClean="0">
                <a:solidFill>
                  <a:srgbClr val="008000"/>
                </a:solidFill>
              </a:rPr>
              <a:t>, list is"</a:t>
            </a:r>
            <a:r>
              <a:rPr lang="en-US" sz="1600" dirty="0" smtClean="0"/>
              <a:t>, a 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724400" y="2057400"/>
            <a:ext cx="3733800" cy="1571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1" u="sng" dirty="0" smtClean="0"/>
              <a:t>Output: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Before invoking swap, list is [1, 2]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After invoking swap, list is [1, 2]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Before invoking </a:t>
            </a:r>
            <a:r>
              <a:rPr lang="en-US" sz="1600" dirty="0" err="1">
                <a:solidFill>
                  <a:srgbClr val="0000FF"/>
                </a:solidFill>
              </a:rPr>
              <a:t>swap_in_list</a:t>
            </a:r>
            <a:r>
              <a:rPr lang="en-US" sz="1600" dirty="0">
                <a:solidFill>
                  <a:srgbClr val="0000FF"/>
                </a:solidFill>
              </a:rPr>
              <a:t>, list is [1, 2]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After invoking </a:t>
            </a:r>
            <a:r>
              <a:rPr lang="en-US" sz="1600" dirty="0" err="1">
                <a:solidFill>
                  <a:srgbClr val="0000FF"/>
                </a:solidFill>
              </a:rPr>
              <a:t>swap_in_list</a:t>
            </a:r>
            <a:r>
              <a:rPr lang="en-US" sz="1600" dirty="0">
                <a:solidFill>
                  <a:srgbClr val="0000FF"/>
                </a:solidFill>
              </a:rPr>
              <a:t>, list is [2, 1]</a:t>
            </a:r>
          </a:p>
        </p:txBody>
      </p:sp>
    </p:spTree>
    <p:extLst>
      <p:ext uri="{BB962C8B-B14F-4D97-AF65-F5344CB8AC3E}">
        <p14:creationId xmlns:p14="http://schemas.microsoft.com/office/powerpoint/2010/main" val="6100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Friends: Strings and 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split ( )</a:t>
            </a:r>
            <a:r>
              <a:rPr lang="en-US" dirty="0" smtClean="0"/>
              <a:t> method </a:t>
            </a:r>
            <a:r>
              <a:rPr lang="en-US" dirty="0"/>
              <a:t>breaks a string into parts produces a list of strings. </a:t>
            </a:r>
          </a:p>
          <a:p>
            <a:pPr marL="0" indent="0">
              <a:buNone/>
            </a:pPr>
            <a:r>
              <a:rPr lang="en-US" dirty="0"/>
              <a:t>We think of these as words. </a:t>
            </a:r>
            <a:r>
              <a:rPr lang="en-US" dirty="0" smtClean="0"/>
              <a:t>We </a:t>
            </a:r>
            <a:r>
              <a:rPr lang="en-US" dirty="0"/>
              <a:t>can access a </a:t>
            </a:r>
            <a:r>
              <a:rPr lang="en-US" dirty="0" smtClean="0"/>
              <a:t>particular </a:t>
            </a:r>
            <a:r>
              <a:rPr lang="en-US" dirty="0"/>
              <a:t>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650" y="3791932"/>
            <a:ext cx="4295775" cy="27151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err="1" smtClean="0"/>
              <a:t>abc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008000"/>
                </a:solidFill>
              </a:rPr>
              <a:t>"With three words"</a:t>
            </a:r>
          </a:p>
          <a:p>
            <a:pPr marL="0" indent="0">
              <a:buNone/>
            </a:pPr>
            <a:r>
              <a:rPr lang="en-US" sz="2800" dirty="0" smtClean="0"/>
              <a:t>stuff </a:t>
            </a:r>
            <a:r>
              <a:rPr lang="en-US" sz="2800" dirty="0"/>
              <a:t>= </a:t>
            </a:r>
            <a:r>
              <a:rPr lang="en-US" sz="2800" dirty="0" err="1"/>
              <a:t>abc.split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</a:t>
            </a:r>
            <a:r>
              <a:rPr lang="en-US" sz="2800" dirty="0"/>
              <a:t>(stuff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err="1" smtClean="0">
                <a:solidFill>
                  <a:srgbClr val="7030A0"/>
                </a:solidFill>
              </a:rPr>
              <a:t>len</a:t>
            </a:r>
            <a:r>
              <a:rPr lang="en-US" sz="2800" dirty="0" smtClean="0"/>
              <a:t> ( stuff )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stuff[0]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8212" y="4555530"/>
            <a:ext cx="4038600" cy="19515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['With', 'three', 'words']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With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774406" y="3226458"/>
            <a:ext cx="3986212" cy="1130947"/>
          </a:xfrm>
          <a:prstGeom prst="wedgeRoundRectCallout">
            <a:avLst>
              <a:gd name="adj1" fmla="val -6952"/>
              <a:gd name="adj2" fmla="val 9985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stuff is a </a:t>
            </a:r>
            <a:r>
              <a:rPr lang="en-US" sz="2400" b="1" dirty="0" smtClean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b="1" dirty="0" smtClean="0"/>
              <a:t>string</a:t>
            </a:r>
            <a:r>
              <a:rPr lang="en-US" sz="2400" dirty="0" smtClean="0"/>
              <a:t> is changed to list of three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2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 in </a:t>
            </a:r>
            <a:r>
              <a:rPr lang="en-US" dirty="0" smtClean="0">
                <a:solidFill>
                  <a:srgbClr val="7030A0"/>
                </a:solidFill>
              </a:rPr>
              <a:t>split ( 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Separator can be used with </a:t>
            </a:r>
            <a:r>
              <a:rPr lang="en-US" dirty="0" smtClean="0">
                <a:solidFill>
                  <a:srgbClr val="7030A0"/>
                </a:solidFill>
              </a:rPr>
              <a:t>split ( ) </a:t>
            </a:r>
            <a:r>
              <a:rPr lang="en-US" dirty="0" smtClean="0"/>
              <a:t>method. Default separator is any whitespace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71750"/>
            <a:ext cx="4419600" cy="419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smtClean="0"/>
              <a:t>line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8000"/>
                </a:solidFill>
              </a:rPr>
              <a:t>"A lot               of spaces"</a:t>
            </a:r>
          </a:p>
          <a:p>
            <a:pPr marL="0" indent="0">
              <a:buNone/>
            </a:pP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line.split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/>
              <a:t>etc</a:t>
            </a:r>
            <a:r>
              <a:rPr lang="en-US" sz="2400" dirty="0" smtClean="0"/>
              <a:t> )</a:t>
            </a:r>
          </a:p>
          <a:p>
            <a:pPr marL="0" indent="0">
              <a:buNone/>
            </a:pPr>
            <a:r>
              <a:rPr lang="en-US" sz="2400" dirty="0"/>
              <a:t>line = </a:t>
            </a:r>
            <a:r>
              <a:rPr lang="en-US" sz="2400" dirty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first;second;third</a:t>
            </a:r>
            <a:r>
              <a:rPr lang="en-US" sz="2400" dirty="0">
                <a:solidFill>
                  <a:srgbClr val="0080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/>
              <a:t>thing = </a:t>
            </a:r>
            <a:r>
              <a:rPr lang="en-US" sz="2400" dirty="0" err="1"/>
              <a:t>line.split</a:t>
            </a:r>
            <a:r>
              <a:rPr lang="en-US" sz="2400" dirty="0" smtClean="0"/>
              <a:t>(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thing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</a:t>
            </a:r>
            <a:r>
              <a:rPr lang="en-US" sz="2400" dirty="0" err="1" smtClean="0">
                <a:solidFill>
                  <a:srgbClr val="7030A0"/>
                </a:solidFill>
              </a:rPr>
              <a:t>len</a:t>
            </a:r>
            <a:r>
              <a:rPr lang="en-US" sz="2400" dirty="0" smtClean="0"/>
              <a:t> ( thing )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thing </a:t>
            </a:r>
            <a:r>
              <a:rPr lang="en-US" sz="2400" dirty="0"/>
              <a:t>= </a:t>
            </a:r>
            <a:r>
              <a:rPr lang="en-US" sz="2400" dirty="0" err="1" smtClean="0"/>
              <a:t>line.split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rgbClr val="008000"/>
                </a:solidFill>
              </a:rPr>
              <a:t>";"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thing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>
                <a:solidFill>
                  <a:srgbClr val="7030A0"/>
                </a:solidFill>
              </a:rPr>
              <a:t>len</a:t>
            </a:r>
            <a:r>
              <a:rPr lang="en-US" sz="2400" dirty="0" smtClean="0"/>
              <a:t> ( thing )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571750"/>
            <a:ext cx="3733800" cy="25336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['A', 'lot', 'of', 'spaces</a:t>
            </a:r>
            <a:r>
              <a:rPr lang="en-US" sz="2400" dirty="0" smtClean="0">
                <a:solidFill>
                  <a:srgbClr val="0000FF"/>
                </a:solidFill>
              </a:rPr>
              <a:t>']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</a:t>
            </a:r>
            <a:r>
              <a:rPr lang="en-US" sz="2400" dirty="0" err="1">
                <a:solidFill>
                  <a:srgbClr val="0000FF"/>
                </a:solidFill>
              </a:rPr>
              <a:t>first;second;third</a:t>
            </a:r>
            <a:r>
              <a:rPr lang="en-US" sz="2400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["first", "second", "third</a:t>
            </a:r>
            <a:r>
              <a:rPr lang="en-US" sz="2400" dirty="0" smtClean="0">
                <a:solidFill>
                  <a:srgbClr val="0000FF"/>
                </a:solidFill>
              </a:rPr>
              <a:t>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3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number of </a:t>
            </a:r>
            <a:r>
              <a:rPr lang="en-US" dirty="0" smtClean="0">
                <a:solidFill>
                  <a:srgbClr val="7030A0"/>
                </a:solidFill>
              </a:rPr>
              <a:t>split ( 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maxsplit</a:t>
            </a:r>
            <a:r>
              <a:rPr lang="en-US" dirty="0" smtClean="0"/>
              <a:t> argument can be used with </a:t>
            </a:r>
            <a:r>
              <a:rPr lang="en-US" dirty="0" smtClean="0">
                <a:solidFill>
                  <a:srgbClr val="7030A0"/>
                </a:solidFill>
              </a:rPr>
              <a:t>split ( ) </a:t>
            </a:r>
            <a:r>
              <a:rPr lang="en-US" dirty="0" smtClean="0"/>
              <a:t>method to specify how many splits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771775"/>
            <a:ext cx="5029200" cy="25717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smtClean="0"/>
              <a:t>line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apple#banana#cherry#orange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fruits </a:t>
            </a:r>
            <a:r>
              <a:rPr lang="en-US" sz="2400" dirty="0"/>
              <a:t>= </a:t>
            </a:r>
            <a:r>
              <a:rPr lang="en-US" sz="2400" dirty="0" err="1"/>
              <a:t>line.split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"#"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fruits )</a:t>
            </a:r>
          </a:p>
          <a:p>
            <a:pPr marL="0" indent="0">
              <a:buNone/>
            </a:pPr>
            <a:r>
              <a:rPr lang="en-US" sz="2400" dirty="0"/>
              <a:t>fruits = </a:t>
            </a:r>
            <a:r>
              <a:rPr lang="en-US" sz="2400" dirty="0" err="1"/>
              <a:t>line.split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"#"</a:t>
            </a:r>
            <a:r>
              <a:rPr lang="en-US" sz="2400" dirty="0" smtClean="0"/>
              <a:t>, 2)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fruits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65864" y="4819650"/>
            <a:ext cx="4724400" cy="1408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['apple', 'banana', 'cherry', 'orange']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['apple', </a:t>
            </a:r>
            <a:r>
              <a:rPr lang="en-US" sz="2400" dirty="0" smtClean="0">
                <a:solidFill>
                  <a:srgbClr val="0000FF"/>
                </a:solidFill>
              </a:rPr>
              <a:t>'banana', '</a:t>
            </a:r>
            <a:r>
              <a:rPr lang="en-US" sz="2400" dirty="0" err="1" smtClean="0">
                <a:solidFill>
                  <a:srgbClr val="0000FF"/>
                </a:solidFill>
              </a:rPr>
              <a:t>cherry#orange</a:t>
            </a:r>
            <a:r>
              <a:rPr lang="en-US" sz="2400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3695001"/>
            <a:ext cx="1636295" cy="714312"/>
          </a:xfrm>
          <a:prstGeom prst="wedgeRoundRectCallout">
            <a:avLst>
              <a:gd name="adj1" fmla="val -77464"/>
              <a:gd name="adj2" fmla="val 435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400" dirty="0" err="1" smtClean="0"/>
              <a:t>maxsplit</a:t>
            </a:r>
            <a:r>
              <a:rPr lang="en-HK" sz="2400" dirty="0" smtClean="0"/>
              <a:t> argument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2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Collection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collection is </a:t>
            </a:r>
            <a:r>
              <a:rPr lang="en-US" sz="2400" dirty="0" smtClean="0"/>
              <a:t>container that are used to store collections of data</a:t>
            </a:r>
          </a:p>
          <a:p>
            <a:pPr lvl="1"/>
            <a:r>
              <a:rPr lang="en-US" sz="2200" dirty="0" smtClean="0"/>
              <a:t>E.g. list, tuple, </a:t>
            </a:r>
            <a:r>
              <a:rPr lang="en-US" sz="2200" dirty="0" err="1" smtClean="0"/>
              <a:t>dict</a:t>
            </a:r>
            <a:r>
              <a:rPr lang="en-US" sz="2200" dirty="0" smtClean="0"/>
              <a:t>, set, etc…</a:t>
            </a:r>
          </a:p>
          <a:p>
            <a:pPr lvl="1"/>
            <a:r>
              <a:rPr lang="en-US" sz="2200" dirty="0" smtClean="0"/>
              <a:t>All of these are built-in collections</a:t>
            </a:r>
            <a:endParaRPr lang="en-US" sz="2200" dirty="0"/>
          </a:p>
          <a:p>
            <a:r>
              <a:rPr lang="en-US" sz="2400" dirty="0" smtClean="0"/>
              <a:t>Many values can be stored in </a:t>
            </a:r>
            <a:r>
              <a:rPr lang="en-US" sz="2400" dirty="0"/>
              <a:t>a single “variable”</a:t>
            </a:r>
          </a:p>
          <a:p>
            <a:r>
              <a:rPr lang="en-US" sz="2400" dirty="0"/>
              <a:t>We do this by having more than one place “in” the variable.</a:t>
            </a:r>
          </a:p>
          <a:p>
            <a:r>
              <a:rPr lang="en-US" sz="2400" dirty="0"/>
              <a:t>We have ways of finding the different places in the </a:t>
            </a:r>
            <a:r>
              <a:rPr lang="en-US" sz="2400" dirty="0" smtClean="0"/>
              <a:t>variable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81401" y="5133901"/>
            <a:ext cx="3505199" cy="96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81400" y="4648200"/>
            <a:ext cx="3505200" cy="483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0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74111"/>
              </p:ext>
            </p:extLst>
          </p:nvPr>
        </p:nvGraphicFramePr>
        <p:xfrm>
          <a:off x="3733800" y="5268883"/>
          <a:ext cx="3200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"Apple"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"Banana"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"Cherry"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828800" y="4655820"/>
            <a:ext cx="9144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9058" y="509133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fruits</a:t>
            </a:r>
            <a:endParaRPr lang="en-US" sz="2400" dirty="0">
              <a:latin typeface="+mn-lt"/>
            </a:endParaRPr>
          </a:p>
        </p:txBody>
      </p:sp>
      <p:cxnSp>
        <p:nvCxnSpPr>
          <p:cNvPr id="13" name="Elbow Connector 12"/>
          <p:cNvCxnSpPr>
            <a:endCxn id="9" idx="1"/>
          </p:cNvCxnSpPr>
          <p:nvPr/>
        </p:nvCxnSpPr>
        <p:spPr>
          <a:xfrm>
            <a:off x="2285999" y="4890120"/>
            <a:ext cx="129540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a “Collection”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of our </a:t>
            </a:r>
            <a:r>
              <a:rPr lang="en-US" altLang="en-US" dirty="0">
                <a:solidFill>
                  <a:srgbClr val="FF0000"/>
                </a:solidFill>
              </a:rPr>
              <a:t>variables</a:t>
            </a:r>
            <a:r>
              <a:rPr lang="en-US" altLang="en-US" dirty="0"/>
              <a:t> have one value in them - when we put a new value in the </a:t>
            </a:r>
            <a:r>
              <a:rPr lang="en-US" altLang="en-US" dirty="0">
                <a:solidFill>
                  <a:srgbClr val="FF0000"/>
                </a:solidFill>
              </a:rPr>
              <a:t>variable</a:t>
            </a:r>
            <a:r>
              <a:rPr lang="en-US" altLang="en-US" dirty="0"/>
              <a:t> - the old value is over </a:t>
            </a:r>
            <a:r>
              <a:rPr lang="en-US" altLang="en-US" dirty="0" smtClean="0"/>
              <a:t>written</a:t>
            </a:r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355722"/>
            <a:ext cx="2209800" cy="2587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it-IT" sz="3200" dirty="0" smtClean="0"/>
              <a:t>x </a:t>
            </a:r>
            <a:r>
              <a:rPr lang="it-IT" sz="3200" dirty="0"/>
              <a:t>= 2</a:t>
            </a:r>
          </a:p>
          <a:p>
            <a:pPr marL="0" indent="0">
              <a:buNone/>
            </a:pPr>
            <a:r>
              <a:rPr lang="it-IT" sz="3200" dirty="0" smtClean="0"/>
              <a:t>x </a:t>
            </a:r>
            <a:r>
              <a:rPr lang="it-IT" sz="3200" dirty="0"/>
              <a:t>= </a:t>
            </a:r>
            <a:r>
              <a:rPr lang="it-IT" sz="3200" dirty="0">
                <a:solidFill>
                  <a:srgbClr val="008000"/>
                </a:solidFill>
              </a:rPr>
              <a:t>"Hello"</a:t>
            </a:r>
          </a:p>
          <a:p>
            <a:pPr marL="0" indent="0">
              <a:buNone/>
            </a:pPr>
            <a:r>
              <a:rPr lang="it-IT" sz="3200" dirty="0" smtClean="0"/>
              <a:t>x </a:t>
            </a:r>
            <a:r>
              <a:rPr lang="it-IT" sz="3200" dirty="0"/>
              <a:t>= 4</a:t>
            </a:r>
          </a:p>
          <a:p>
            <a:pPr marL="0" indent="0">
              <a:buNone/>
            </a:pPr>
            <a:r>
              <a:rPr lang="it-IT" sz="3200" dirty="0" smtClean="0">
                <a:solidFill>
                  <a:srgbClr val="7030A0"/>
                </a:solidFill>
              </a:rPr>
              <a:t>print</a:t>
            </a:r>
            <a:r>
              <a:rPr lang="it-IT" sz="3200" dirty="0" smtClean="0"/>
              <a:t> </a:t>
            </a:r>
            <a:r>
              <a:rPr lang="it-IT" sz="3200" dirty="0"/>
              <a:t>( x 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18074" y="3357484"/>
            <a:ext cx="18288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55284" y="3931911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2321" y="381553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x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5956" y="38357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44584" y="3992235"/>
            <a:ext cx="10668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0484" y="3496466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Hello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682563" y="3639735"/>
            <a:ext cx="921201" cy="27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3764" y="3355722"/>
            <a:ext cx="27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4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List</a:t>
            </a:r>
            <a:r>
              <a:rPr lang="en-US" dirty="0"/>
              <a:t> is a kind of </a:t>
            </a:r>
            <a:r>
              <a:rPr lang="en-US" b="1" dirty="0"/>
              <a:t>Collection</a:t>
            </a:r>
          </a:p>
          <a:p>
            <a:r>
              <a:rPr lang="en-US" dirty="0" smtClean="0"/>
              <a:t>A </a:t>
            </a:r>
            <a:r>
              <a:rPr lang="en-US" b="1" dirty="0"/>
              <a:t>collection</a:t>
            </a:r>
            <a:r>
              <a:rPr lang="en-US" dirty="0"/>
              <a:t> allows us to put many values in a single “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r>
              <a:rPr lang="en-US" dirty="0"/>
              <a:t>A </a:t>
            </a:r>
            <a:r>
              <a:rPr lang="en-US" b="1" dirty="0"/>
              <a:t>collection</a:t>
            </a:r>
            <a:r>
              <a:rPr lang="en-US" dirty="0"/>
              <a:t> is nice because we can carry </a:t>
            </a:r>
            <a:r>
              <a:rPr lang="en-US" b="1" dirty="0"/>
              <a:t>many values </a:t>
            </a:r>
            <a:r>
              <a:rPr lang="en-US" dirty="0"/>
              <a:t>around in one convenient package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friends </a:t>
            </a:r>
            <a:r>
              <a:rPr lang="en-US" dirty="0"/>
              <a:t>= [ </a:t>
            </a:r>
            <a:r>
              <a:rPr lang="en-US" dirty="0" smtClean="0"/>
              <a:t>"Peter", "Susan", "Mary"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smtClean="0"/>
              <a:t>	carryon </a:t>
            </a:r>
            <a:r>
              <a:rPr lang="en-US" dirty="0"/>
              <a:t>= [ </a:t>
            </a:r>
            <a:r>
              <a:rPr lang="en-US" dirty="0" smtClean="0"/>
              <a:t>"socks", "shirt", "trousers" </a:t>
            </a:r>
            <a:r>
              <a:rPr lang="en-US" dirty="0"/>
              <a:t>]</a:t>
            </a:r>
          </a:p>
          <a:p>
            <a:r>
              <a:rPr lang="en-US" dirty="0" smtClean="0"/>
              <a:t>List is </a:t>
            </a:r>
            <a:r>
              <a:rPr lang="en-US" b="1" dirty="0" smtClean="0"/>
              <a:t>ordered</a:t>
            </a:r>
            <a:r>
              <a:rPr lang="en-US" dirty="0" smtClean="0"/>
              <a:t> and </a:t>
            </a:r>
            <a:r>
              <a:rPr lang="en-US" b="1" dirty="0" smtClean="0"/>
              <a:t>changeable</a:t>
            </a:r>
            <a:r>
              <a:rPr lang="en-US" dirty="0" smtClean="0"/>
              <a:t> (mutable)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constants are surrounded by </a:t>
            </a:r>
            <a:r>
              <a:rPr lang="en-US" dirty="0">
                <a:solidFill>
                  <a:srgbClr val="FF0000"/>
                </a:solidFill>
              </a:rPr>
              <a:t>square brackets</a:t>
            </a:r>
            <a:r>
              <a:rPr lang="en-US" dirty="0"/>
              <a:t> </a:t>
            </a:r>
            <a:r>
              <a:rPr lang="en-US" dirty="0" smtClean="0"/>
              <a:t>[ ] and </a:t>
            </a:r>
            <a:r>
              <a:rPr lang="en-US" dirty="0"/>
              <a:t>the elements in the list are separated by commas.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element can be any Python object - even another list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can be empty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64" y="4038600"/>
            <a:ext cx="4495800" cy="2400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500" b="1" u="sng" dirty="0" smtClean="0"/>
              <a:t>Program: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[1, 24, 76] 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</a:t>
            </a:r>
            <a:r>
              <a:rPr lang="en-US" altLang="en-US" sz="2500" dirty="0">
                <a:solidFill>
                  <a:srgbClr val="008000"/>
                </a:solidFill>
              </a:rPr>
              <a:t>"red"</a:t>
            </a:r>
            <a:r>
              <a:rPr lang="en-US" altLang="en-US" sz="2500" dirty="0"/>
              <a:t>, </a:t>
            </a:r>
            <a:r>
              <a:rPr lang="en-US" altLang="en-US" sz="2500" dirty="0">
                <a:solidFill>
                  <a:srgbClr val="008000"/>
                </a:solidFill>
              </a:rPr>
              <a:t>"yellow"</a:t>
            </a:r>
            <a:r>
              <a:rPr lang="en-US" altLang="en-US" sz="2500" dirty="0"/>
              <a:t>, </a:t>
            </a:r>
            <a:r>
              <a:rPr lang="en-US" altLang="en-US" sz="2500" dirty="0">
                <a:solidFill>
                  <a:srgbClr val="008000"/>
                </a:solidFill>
              </a:rPr>
              <a:t>"blue"</a:t>
            </a:r>
            <a:r>
              <a:rPr lang="en-US" altLang="en-US" sz="2500" dirty="0"/>
              <a:t>])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</a:t>
            </a:r>
            <a:r>
              <a:rPr lang="en-US" altLang="en-US" sz="2500" dirty="0">
                <a:solidFill>
                  <a:srgbClr val="008000"/>
                </a:solidFill>
              </a:rPr>
              <a:t>"red"</a:t>
            </a:r>
            <a:r>
              <a:rPr lang="en-US" altLang="en-US" sz="2500" dirty="0"/>
              <a:t>, 24, 98.6] 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>
                <a:solidFill>
                  <a:srgbClr val="FF7F00"/>
                </a:solidFill>
              </a:rPr>
              <a:t> </a:t>
            </a:r>
            <a:r>
              <a:rPr lang="en-US" altLang="en-US" sz="2500" dirty="0"/>
              <a:t>( [ 1, [5, 6], 7] 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[] )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185064" y="4038600"/>
            <a:ext cx="3505200" cy="24006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b="1" u="sng" dirty="0" smtClean="0"/>
              <a:t>Output: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[1, 24, 76]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['red', 'yellow', 'blue']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['red', 24, 98.6]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[1, [5, 6], 7]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8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en-US" dirty="0"/>
              <a:t>a list from scratch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</a:t>
            </a:r>
            <a:r>
              <a:rPr lang="en-US" dirty="0"/>
              <a:t>list </a:t>
            </a:r>
            <a:r>
              <a:rPr lang="en-US" dirty="0" smtClean="0"/>
              <a:t>can be created and elements can be added using </a:t>
            </a:r>
            <a:r>
              <a:rPr lang="en-US" dirty="0"/>
              <a:t>the append method</a:t>
            </a:r>
          </a:p>
          <a:p>
            <a:r>
              <a:rPr lang="en-US" dirty="0"/>
              <a:t>The list stays in order and new elements are added at the end of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64" y="3810000"/>
            <a:ext cx="4495800" cy="2819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500" b="1" u="sng" dirty="0" smtClean="0"/>
              <a:t>Program:</a:t>
            </a: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</a:t>
            </a:r>
            <a:r>
              <a:rPr lang="en-US" altLang="en-US" sz="2500" dirty="0">
                <a:solidFill>
                  <a:schemeClr val="tx1"/>
                </a:solidFill>
              </a:rPr>
              <a:t>= </a:t>
            </a:r>
            <a:r>
              <a:rPr lang="en-US" altLang="en-US" sz="2500" dirty="0" smtClean="0">
                <a:solidFill>
                  <a:srgbClr val="7030A0"/>
                </a:solidFill>
              </a:rPr>
              <a:t>list </a:t>
            </a:r>
            <a:r>
              <a:rPr lang="en-US" altLang="en-US" sz="2500" dirty="0" smtClean="0">
                <a:solidFill>
                  <a:schemeClr val="tx1"/>
                </a:solidFill>
              </a:rPr>
              <a:t>( 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. append ( </a:t>
            </a:r>
            <a:r>
              <a:rPr lang="en-US" altLang="en-US" sz="2500" dirty="0" smtClean="0">
                <a:solidFill>
                  <a:srgbClr val="008000"/>
                </a:solidFill>
              </a:rPr>
              <a:t>"</a:t>
            </a:r>
            <a:r>
              <a:rPr lang="en-US" altLang="en-US" sz="2500" dirty="0">
                <a:solidFill>
                  <a:srgbClr val="008000"/>
                </a:solidFill>
              </a:rPr>
              <a:t>book</a:t>
            </a:r>
            <a:r>
              <a:rPr lang="en-US" altLang="en-US" sz="2500" dirty="0" smtClean="0">
                <a:solidFill>
                  <a:srgbClr val="008000"/>
                </a:solidFill>
              </a:rPr>
              <a:t>" </a:t>
            </a:r>
            <a:r>
              <a:rPr lang="en-US" altLang="en-US" sz="2500" dirty="0" smtClean="0">
                <a:solidFill>
                  <a:schemeClr val="tx1"/>
                </a:solidFill>
              </a:rPr>
              <a:t>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. append ( 99 )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rgbClr val="7030A0"/>
                </a:solidFill>
              </a:rPr>
              <a:t>print</a:t>
            </a:r>
            <a:r>
              <a:rPr lang="en-US" altLang="en-US" sz="2500" dirty="0" smtClean="0">
                <a:solidFill>
                  <a:schemeClr val="tx1"/>
                </a:solidFill>
              </a:rPr>
              <a:t> ( stuff )</a:t>
            </a: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. append( </a:t>
            </a:r>
            <a:r>
              <a:rPr lang="en-US" altLang="en-US" sz="2500" dirty="0" smtClean="0">
                <a:solidFill>
                  <a:srgbClr val="008000"/>
                </a:solidFill>
              </a:rPr>
              <a:t>"</a:t>
            </a:r>
            <a:r>
              <a:rPr lang="en-US" altLang="en-US" sz="2500" dirty="0">
                <a:solidFill>
                  <a:srgbClr val="008000"/>
                </a:solidFill>
              </a:rPr>
              <a:t>cookie</a:t>
            </a:r>
            <a:r>
              <a:rPr lang="en-US" altLang="en-US" sz="2500" dirty="0" smtClean="0">
                <a:solidFill>
                  <a:srgbClr val="008000"/>
                </a:solidFill>
              </a:rPr>
              <a:t>" </a:t>
            </a:r>
            <a:r>
              <a:rPr lang="en-US" altLang="en-US" sz="2500" dirty="0" smtClean="0">
                <a:solidFill>
                  <a:schemeClr val="tx1"/>
                </a:solidFill>
              </a:rPr>
              <a:t>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rgbClr val="7030A0"/>
                </a:solidFill>
              </a:rPr>
              <a:t>print</a:t>
            </a:r>
            <a:r>
              <a:rPr lang="en-US" altLang="en-US" sz="2500" dirty="0" smtClean="0">
                <a:solidFill>
                  <a:schemeClr val="tx1"/>
                </a:solidFill>
              </a:rPr>
              <a:t> ( stuff )</a:t>
            </a:r>
            <a:endParaRPr lang="en-US" altLang="en-US" sz="25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5064" y="3810000"/>
            <a:ext cx="3505200" cy="12464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b="1" u="sng" dirty="0" smtClean="0"/>
              <a:t>Output: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['book', 99]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['book', 99, 'cookie</a:t>
            </a:r>
            <a:r>
              <a:rPr lang="en-US" altLang="en-US" sz="2500" dirty="0" smtClean="0">
                <a:solidFill>
                  <a:srgbClr val="0000FF"/>
                </a:solidFill>
              </a:rPr>
              <a:t>']</a:t>
            </a:r>
            <a:endParaRPr lang="en-US" altLang="en-US" sz="2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list items by referring to the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 number: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items in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0" y="2501501"/>
            <a:ext cx="2534792" cy="3699200"/>
            <a:chOff x="6096000" y="2501501"/>
            <a:chExt cx="2534792" cy="369920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96001" y="4295701"/>
              <a:ext cx="2534791" cy="1905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716391" y="2952080"/>
              <a:ext cx="914400" cy="425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096000" y="3810000"/>
              <a:ext cx="2534791" cy="4838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endCxn id="11" idx="0"/>
            </p:cNvCxnSpPr>
            <p:nvPr/>
          </p:nvCxnSpPr>
          <p:spPr>
            <a:xfrm rot="10800000" flipV="1">
              <a:off x="7363397" y="3164804"/>
              <a:ext cx="810195" cy="6451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62269" y="2501501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fruits</a:t>
              </a:r>
              <a:endParaRPr lang="en-US" sz="2400" dirty="0">
                <a:latin typeface="+mn-lt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85262"/>
              </p:ext>
            </p:extLst>
          </p:nvPr>
        </p:nvGraphicFramePr>
        <p:xfrm>
          <a:off x="6123879" y="4568751"/>
          <a:ext cx="2209799" cy="1458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26">
                  <a:extLst>
                    <a:ext uri="{9D8B030D-6E8A-4147-A177-3AD203B41FA5}">
                      <a16:colId xmlns:a16="http://schemas.microsoft.com/office/drawing/2014/main" val="2003087390"/>
                    </a:ext>
                  </a:extLst>
                </a:gridCol>
                <a:gridCol w="1628273">
                  <a:extLst>
                    <a:ext uri="{9D8B030D-6E8A-4147-A177-3AD203B41FA5}">
                      <a16:colId xmlns:a16="http://schemas.microsoft.com/office/drawing/2014/main" val="132986738"/>
                    </a:ext>
                  </a:extLst>
                </a:gridCol>
              </a:tblGrid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"apple"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80310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"banana"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3012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"cherry"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50458"/>
                  </a:ext>
                </a:extLst>
              </a:tr>
            </a:tbl>
          </a:graphicData>
        </a:graphic>
      </p:graphicFrame>
      <p:sp>
        <p:nvSpPr>
          <p:cNvPr id="17" name="Rounded Rectangular Callout 16"/>
          <p:cNvSpPr/>
          <p:nvPr/>
        </p:nvSpPr>
        <p:spPr>
          <a:xfrm>
            <a:off x="2897950" y="4495800"/>
            <a:ext cx="2928815" cy="884037"/>
          </a:xfrm>
          <a:prstGeom prst="wedgeRoundRectCallout">
            <a:avLst>
              <a:gd name="adj1" fmla="val 64429"/>
              <a:gd name="adj2" fmla="val -1993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The first item in a list is located at index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126" y="2711613"/>
            <a:ext cx="5524500" cy="1431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</a:rPr>
              <a:t>fruits </a:t>
            </a:r>
            <a:r>
              <a:rPr lang="en-US" altLang="en-US" sz="2800" dirty="0">
                <a:solidFill>
                  <a:schemeClr val="tx1"/>
                </a:solidFill>
              </a:rPr>
              <a:t>= [</a:t>
            </a:r>
            <a:r>
              <a:rPr lang="en-US" altLang="en-US" sz="2800" dirty="0">
                <a:solidFill>
                  <a:srgbClr val="008000"/>
                </a:solidFill>
              </a:rPr>
              <a:t>"apple"</a:t>
            </a:r>
            <a:r>
              <a:rPr lang="en-US" altLang="en-US" sz="2800" dirty="0">
                <a:solidFill>
                  <a:schemeClr val="tx1"/>
                </a:solidFill>
              </a:rPr>
              <a:t>, </a:t>
            </a:r>
            <a:r>
              <a:rPr lang="en-US" altLang="en-US" sz="2800" dirty="0">
                <a:solidFill>
                  <a:srgbClr val="008000"/>
                </a:solidFill>
              </a:rPr>
              <a:t>"banana"</a:t>
            </a:r>
            <a:r>
              <a:rPr lang="en-US" altLang="en-US" sz="2800" dirty="0">
                <a:solidFill>
                  <a:schemeClr val="tx1"/>
                </a:solidFill>
              </a:rPr>
              <a:t>, </a:t>
            </a:r>
            <a:r>
              <a:rPr lang="en-US" altLang="en-US" sz="2800" dirty="0">
                <a:solidFill>
                  <a:srgbClr val="008000"/>
                </a:solidFill>
              </a:rPr>
              <a:t>"cherry"</a:t>
            </a:r>
            <a:r>
              <a:rPr lang="en-US" altLang="en-US" sz="2800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rgbClr val="7030A0"/>
                </a:solidFill>
              </a:rPr>
              <a:t>print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( fruits [ </a:t>
            </a:r>
            <a:r>
              <a:rPr lang="en-US" altLang="en-US" sz="2800" dirty="0">
                <a:solidFill>
                  <a:srgbClr val="FF0000"/>
                </a:solidFill>
              </a:rPr>
              <a:t>1</a:t>
            </a:r>
            <a:r>
              <a:rPr lang="en-US" altLang="en-US" sz="2800" dirty="0">
                <a:solidFill>
                  <a:schemeClr val="tx1"/>
                </a:solidFill>
              </a:rPr>
              <a:t> ] 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126" y="4345550"/>
            <a:ext cx="17145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r>
              <a:rPr lang="it-IT" sz="2800" dirty="0">
                <a:solidFill>
                  <a:srgbClr val="0000FF"/>
                </a:solidFill>
              </a:rPr>
              <a:t>banana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indexing means beginning from the end, -1 refers to the last item, -2 refers to the second last item,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item value and negative 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0" y="2501501"/>
            <a:ext cx="2534792" cy="3699200"/>
            <a:chOff x="6096000" y="2501501"/>
            <a:chExt cx="2534792" cy="369920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96001" y="4295701"/>
              <a:ext cx="2534791" cy="1905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716391" y="2952080"/>
              <a:ext cx="914400" cy="425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096000" y="3810000"/>
              <a:ext cx="2534791" cy="4838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endCxn id="11" idx="0"/>
            </p:cNvCxnSpPr>
            <p:nvPr/>
          </p:nvCxnSpPr>
          <p:spPr>
            <a:xfrm rot="10800000" flipV="1">
              <a:off x="7363397" y="3164804"/>
              <a:ext cx="810195" cy="6451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62269" y="2501501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fruits</a:t>
              </a:r>
              <a:endParaRPr lang="en-US" sz="2400" dirty="0">
                <a:latin typeface="+mn-lt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41669"/>
              </p:ext>
            </p:extLst>
          </p:nvPr>
        </p:nvGraphicFramePr>
        <p:xfrm>
          <a:off x="6123879" y="4568751"/>
          <a:ext cx="2209799" cy="1458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26">
                  <a:extLst>
                    <a:ext uri="{9D8B030D-6E8A-4147-A177-3AD203B41FA5}">
                      <a16:colId xmlns:a16="http://schemas.microsoft.com/office/drawing/2014/main" val="2003087390"/>
                    </a:ext>
                  </a:extLst>
                </a:gridCol>
                <a:gridCol w="1628273">
                  <a:extLst>
                    <a:ext uri="{9D8B030D-6E8A-4147-A177-3AD203B41FA5}">
                      <a16:colId xmlns:a16="http://schemas.microsoft.com/office/drawing/2014/main" val="132986738"/>
                    </a:ext>
                  </a:extLst>
                </a:gridCol>
              </a:tblGrid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"apple"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80310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"banana"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3012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"cherry"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50458"/>
                  </a:ext>
                </a:extLst>
              </a:tr>
            </a:tbl>
          </a:graphicData>
        </a:graphic>
      </p:graphicFrame>
      <p:sp>
        <p:nvSpPr>
          <p:cNvPr id="17" name="Rounded Rectangular Callout 16"/>
          <p:cNvSpPr/>
          <p:nvPr/>
        </p:nvSpPr>
        <p:spPr>
          <a:xfrm>
            <a:off x="2831972" y="5526288"/>
            <a:ext cx="2928815" cy="884037"/>
          </a:xfrm>
          <a:prstGeom prst="wedgeRoundRectCallout">
            <a:avLst>
              <a:gd name="adj1" fmla="val 64429"/>
              <a:gd name="adj2" fmla="val -1993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The last item in a list is located at index -1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858000" y="5105400"/>
            <a:ext cx="10668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3432" y="517690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orange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715" y="3164804"/>
            <a:ext cx="5578787" cy="18930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it-IT" sz="2800" dirty="0" smtClean="0"/>
              <a:t>fruits </a:t>
            </a:r>
            <a:r>
              <a:rPr lang="it-IT" sz="2800" dirty="0"/>
              <a:t>= [</a:t>
            </a:r>
            <a:r>
              <a:rPr lang="it-IT" sz="2800" dirty="0">
                <a:solidFill>
                  <a:srgbClr val="008000"/>
                </a:solidFill>
              </a:rPr>
              <a:t>"apple"</a:t>
            </a:r>
            <a:r>
              <a:rPr lang="it-IT" sz="2800" dirty="0"/>
              <a:t>, </a:t>
            </a:r>
            <a:r>
              <a:rPr lang="it-IT" sz="2800" dirty="0">
                <a:solidFill>
                  <a:srgbClr val="008000"/>
                </a:solidFill>
              </a:rPr>
              <a:t>"banana"</a:t>
            </a:r>
            <a:r>
              <a:rPr lang="it-IT" sz="2800" dirty="0"/>
              <a:t>, </a:t>
            </a:r>
            <a:r>
              <a:rPr lang="it-IT" sz="2800" dirty="0">
                <a:solidFill>
                  <a:srgbClr val="008000"/>
                </a:solidFill>
              </a:rPr>
              <a:t>"cherry"</a:t>
            </a:r>
            <a:r>
              <a:rPr lang="it-IT" sz="2800" dirty="0"/>
              <a:t>]</a:t>
            </a:r>
          </a:p>
          <a:p>
            <a:pPr marL="0" indent="0">
              <a:buNone/>
            </a:pPr>
            <a:r>
              <a:rPr lang="it-IT" sz="2800" dirty="0" smtClean="0"/>
              <a:t>fruits </a:t>
            </a:r>
            <a:r>
              <a:rPr lang="it-IT" sz="2800" dirty="0"/>
              <a:t>[ </a:t>
            </a:r>
            <a:r>
              <a:rPr lang="it-IT" sz="2800" dirty="0">
                <a:solidFill>
                  <a:srgbClr val="FF0000"/>
                </a:solidFill>
              </a:rPr>
              <a:t>1</a:t>
            </a:r>
            <a:r>
              <a:rPr lang="it-IT" sz="2800" dirty="0"/>
              <a:t> ] = </a:t>
            </a:r>
            <a:r>
              <a:rPr lang="it-IT" sz="2800" dirty="0">
                <a:solidFill>
                  <a:srgbClr val="008000"/>
                </a:solidFill>
              </a:rPr>
              <a:t>"orange"</a:t>
            </a:r>
          </a:p>
          <a:p>
            <a:pPr marL="0" indent="0">
              <a:buNone/>
            </a:pPr>
            <a:r>
              <a:rPr lang="it-IT" sz="2800" dirty="0" smtClean="0">
                <a:solidFill>
                  <a:srgbClr val="7030A0"/>
                </a:solidFill>
              </a:rPr>
              <a:t>print</a:t>
            </a:r>
            <a:r>
              <a:rPr lang="it-IT" sz="2800" dirty="0" smtClean="0"/>
              <a:t> </a:t>
            </a:r>
            <a:r>
              <a:rPr lang="it-IT" sz="2800" dirty="0"/>
              <a:t>( fruits [</a:t>
            </a:r>
            <a:r>
              <a:rPr lang="it-IT" sz="2800" dirty="0">
                <a:solidFill>
                  <a:srgbClr val="FF0000"/>
                </a:solidFill>
              </a:rPr>
              <a:t> -2 </a:t>
            </a:r>
            <a:r>
              <a:rPr lang="it-IT" sz="2800" dirty="0"/>
              <a:t>] </a:t>
            </a:r>
            <a:r>
              <a:rPr lang="it-IT" sz="2800" dirty="0" smtClean="0"/>
              <a:t>)</a:t>
            </a:r>
            <a:endParaRPr lang="it-IT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40715" y="5372100"/>
            <a:ext cx="17145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r>
              <a:rPr lang="it-IT" sz="2800" dirty="0" smtClean="0">
                <a:solidFill>
                  <a:srgbClr val="0000FF"/>
                </a:solidFill>
              </a:rPr>
              <a:t>orange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lvin'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35611</TotalTime>
  <Words>2687</Words>
  <Application>Microsoft Office PowerPoint</Application>
  <PresentationFormat>On-screen Show (4:3)</PresentationFormat>
  <Paragraphs>567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Gill Sans</vt:lpstr>
      <vt:lpstr>新細明體</vt:lpstr>
      <vt:lpstr>ヒラギノ角ゴ ProN W3</vt:lpstr>
      <vt:lpstr>Arial</vt:lpstr>
      <vt:lpstr>Calibri</vt:lpstr>
      <vt:lpstr>Comic Sans MS</vt:lpstr>
      <vt:lpstr>Times New Roman</vt:lpstr>
      <vt:lpstr>Kelvin's Design</vt:lpstr>
      <vt:lpstr>List</vt:lpstr>
      <vt:lpstr>Lesson Intended Learning Outcomes</vt:lpstr>
      <vt:lpstr>What is a Collection?</vt:lpstr>
      <vt:lpstr>What is not a “Collection”</vt:lpstr>
      <vt:lpstr>List</vt:lpstr>
      <vt:lpstr>List Constants</vt:lpstr>
      <vt:lpstr>Constructing a list from scratch</vt:lpstr>
      <vt:lpstr>Accessing items in list</vt:lpstr>
      <vt:lpstr>Change item value and negative indexing</vt:lpstr>
      <vt:lpstr>Check if item exists</vt:lpstr>
      <vt:lpstr>CAUTION: Reference to Lists</vt:lpstr>
      <vt:lpstr>Loop through a list</vt:lpstr>
      <vt:lpstr>Loop through a list: another example</vt:lpstr>
      <vt:lpstr>Lists are Mutable</vt:lpstr>
      <vt:lpstr>List Length</vt:lpstr>
      <vt:lpstr>Recall: The range() function</vt:lpstr>
      <vt:lpstr>Loop through a list: bad example</vt:lpstr>
      <vt:lpstr>Concatenating lists using + operator</vt:lpstr>
      <vt:lpstr>Concatenating lists using native method</vt:lpstr>
      <vt:lpstr>Range of indexes</vt:lpstr>
      <vt:lpstr>List Methods</vt:lpstr>
      <vt:lpstr>A List is an Ordered Sequence</vt:lpstr>
      <vt:lpstr>Remove item from list</vt:lpstr>
      <vt:lpstr>Built-in Functions and Lists</vt:lpstr>
      <vt:lpstr>Example: Passing list as arguments</vt:lpstr>
      <vt:lpstr>Best Friends: Strings and Lists</vt:lpstr>
      <vt:lpstr>separator in split ( ) method</vt:lpstr>
      <vt:lpstr>Maximum number of split ( 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Output</dc:title>
  <dc:creator>vtc</dc:creator>
  <cp:lastModifiedBy>Administrator</cp:lastModifiedBy>
  <cp:revision>450</cp:revision>
  <dcterms:created xsi:type="dcterms:W3CDTF">2007-08-16T02:12:36Z</dcterms:created>
  <dcterms:modified xsi:type="dcterms:W3CDTF">2022-10-24T02:19:54Z</dcterms:modified>
</cp:coreProperties>
</file>