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33"/>
  </p:notesMasterIdLst>
  <p:sldIdLst>
    <p:sldId id="363" r:id="rId2"/>
    <p:sldId id="540" r:id="rId3"/>
    <p:sldId id="539" r:id="rId4"/>
    <p:sldId id="541" r:id="rId5"/>
    <p:sldId id="514" r:id="rId6"/>
    <p:sldId id="543" r:id="rId7"/>
    <p:sldId id="510" r:id="rId8"/>
    <p:sldId id="511" r:id="rId9"/>
    <p:sldId id="545" r:id="rId10"/>
    <p:sldId id="513" r:id="rId11"/>
    <p:sldId id="544" r:id="rId12"/>
    <p:sldId id="546" r:id="rId13"/>
    <p:sldId id="516" r:id="rId14"/>
    <p:sldId id="380" r:id="rId15"/>
    <p:sldId id="525" r:id="rId16"/>
    <p:sldId id="526" r:id="rId17"/>
    <p:sldId id="529" r:id="rId18"/>
    <p:sldId id="528" r:id="rId19"/>
    <p:sldId id="530" r:id="rId20"/>
    <p:sldId id="531" r:id="rId21"/>
    <p:sldId id="532" r:id="rId22"/>
    <p:sldId id="547" r:id="rId23"/>
    <p:sldId id="536" r:id="rId24"/>
    <p:sldId id="548" r:id="rId25"/>
    <p:sldId id="537" r:id="rId26"/>
    <p:sldId id="515" r:id="rId27"/>
    <p:sldId id="549" r:id="rId28"/>
    <p:sldId id="517" r:id="rId29"/>
    <p:sldId id="519" r:id="rId30"/>
    <p:sldId id="521" r:id="rId31"/>
    <p:sldId id="302" r:id="rId3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55D4B"/>
    <a:srgbClr val="95A5A6"/>
    <a:srgbClr val="F5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2923" autoAdjust="0"/>
  </p:normalViewPr>
  <p:slideViewPr>
    <p:cSldViewPr>
      <p:cViewPr varScale="1">
        <p:scale>
          <a:sx n="104" d="100"/>
          <a:sy n="104" d="100"/>
        </p:scale>
        <p:origin x="14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DF36A8B-8F8B-41D1-8882-69C515E7C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40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7594" y="2224367"/>
            <a:ext cx="6673203" cy="21927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Learning Content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1843" y="4552342"/>
            <a:ext cx="4302652" cy="61494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grpSp>
        <p:nvGrpSpPr>
          <p:cNvPr id="7" name="Google Shape;10;p2"/>
          <p:cNvGrpSpPr/>
          <p:nvPr userDrawn="1"/>
        </p:nvGrpSpPr>
        <p:grpSpPr>
          <a:xfrm>
            <a:off x="-10674" y="-12013"/>
            <a:ext cx="9159995" cy="6870013"/>
            <a:chOff x="328725" y="2891150"/>
            <a:chExt cx="3447625" cy="2585725"/>
          </a:xfrm>
        </p:grpSpPr>
        <p:sp>
          <p:nvSpPr>
            <p:cNvPr id="8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4252" y="1538919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Learning Content Number</a:t>
            </a:r>
          </a:p>
        </p:txBody>
      </p:sp>
      <p:sp>
        <p:nvSpPr>
          <p:cNvPr id="213" name="Text Placeholder 212"/>
          <p:cNvSpPr>
            <a:spLocks noGrp="1"/>
          </p:cNvSpPr>
          <p:nvPr>
            <p:ph type="body" sz="quarter" idx="11" hasCustomPrompt="1"/>
          </p:nvPr>
        </p:nvSpPr>
        <p:spPr>
          <a:xfrm rot="203428">
            <a:off x="6933846" y="5184044"/>
            <a:ext cx="2149432" cy="61436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Module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4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8" y="273050"/>
            <a:ext cx="32845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068" y="273050"/>
            <a:ext cx="5509954" cy="6166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8" y="1435100"/>
            <a:ext cx="3284535" cy="50043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9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274638"/>
            <a:ext cx="1371600" cy="61261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7391400" cy="61261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18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3368439"/>
            <a:ext cx="4343400" cy="3032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68439"/>
            <a:ext cx="4343400" cy="3032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3" name="Content Placeholder 2"/>
          <p:cNvSpPr>
            <a:spLocks noGrp="1"/>
          </p:cNvSpPr>
          <p:nvPr>
            <p:ph idx="12"/>
          </p:nvPr>
        </p:nvSpPr>
        <p:spPr>
          <a:xfrm>
            <a:off x="152400" y="1523999"/>
            <a:ext cx="8839200" cy="16957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6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209;p8"/>
          <p:cNvGrpSpPr/>
          <p:nvPr userDrawn="1"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07826" y="3809693"/>
            <a:ext cx="6425990" cy="511608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Module Title</a:t>
            </a:r>
          </a:p>
        </p:txBody>
      </p:sp>
      <p:sp>
        <p:nvSpPr>
          <p:cNvPr id="265" name="Title 1"/>
          <p:cNvSpPr>
            <a:spLocks noGrp="1"/>
          </p:cNvSpPr>
          <p:nvPr>
            <p:ph type="ctrTitle" hasCustomPrompt="1"/>
          </p:nvPr>
        </p:nvSpPr>
        <p:spPr>
          <a:xfrm>
            <a:off x="1417437" y="1652299"/>
            <a:ext cx="6404819" cy="2148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69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84" y="1179974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Chapter Number</a:t>
            </a:r>
          </a:p>
        </p:txBody>
      </p:sp>
      <p:sp>
        <p:nvSpPr>
          <p:cNvPr id="270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6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11708" y="738897"/>
            <a:ext cx="2366078" cy="64528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ln>
                  <a:solidFill>
                    <a:schemeClr val="bg1"/>
                  </a:solidFill>
                </a:ln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677036" y="1727225"/>
            <a:ext cx="5919989" cy="2594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3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de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286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2" name="Content Placeholder 2"/>
          <p:cNvSpPr>
            <a:spLocks noGrp="1"/>
          </p:cNvSpPr>
          <p:nvPr>
            <p:ph sz="half" idx="12"/>
          </p:nvPr>
        </p:nvSpPr>
        <p:spPr>
          <a:xfrm>
            <a:off x="1524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7" name="Slide Number Placeholder 185"/>
          <p:cNvSpPr>
            <a:spLocks noGrp="1"/>
          </p:cNvSpPr>
          <p:nvPr>
            <p:ph type="sldNum" sz="quarter" idx="12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7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49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293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2930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805" r:id="rId3"/>
    <p:sldLayoutId id="2147483796" r:id="rId4"/>
    <p:sldLayoutId id="2147483808" r:id="rId5"/>
    <p:sldLayoutId id="2147483797" r:id="rId6"/>
    <p:sldLayoutId id="2147483809" r:id="rId7"/>
    <p:sldLayoutId id="2147483798" r:id="rId8"/>
    <p:sldLayoutId id="2147483799" r:id="rId9"/>
    <p:sldLayoutId id="2147483801" r:id="rId10"/>
    <p:sldLayoutId id="2147483803" r:id="rId11"/>
    <p:sldLayoutId id="2147483804" r:id="rId12"/>
    <p:sldLayoutId id="2147483800" r:id="rId13"/>
    <p:sldLayoutId id="2147483806" r:id="rId14"/>
    <p:sldLayoutId id="2147483807" r:id="rId15"/>
    <p:sldLayoutId id="214748381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Tuple and Dictionary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1843" y="4552342"/>
            <a:ext cx="5010958" cy="6149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Programming </a:t>
            </a:r>
            <a:r>
              <a:rPr lang="en-US" altLang="zh-TW" dirty="0"/>
              <a:t>Fundamentals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Chapter 08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dirty="0"/>
              <a:t>ITP3915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  <a:r>
              <a:rPr lang="en-US" dirty="0" smtClean="0"/>
              <a:t>vs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are unchangeable or immutable, but Lists are changeable or mutable</a:t>
            </a:r>
          </a:p>
          <a:p>
            <a:r>
              <a:rPr lang="en-US" dirty="0" smtClean="0"/>
              <a:t>Tuples are more </a:t>
            </a:r>
            <a:r>
              <a:rPr lang="en-US" dirty="0"/>
              <a:t>efficient in terms of memory use and performance than </a:t>
            </a:r>
            <a:r>
              <a:rPr lang="en-US" dirty="0" smtClean="0"/>
              <a:t>Lists since they are simpler and not modifiable.</a:t>
            </a:r>
            <a:endParaRPr lang="en-US" dirty="0"/>
          </a:p>
          <a:p>
            <a:r>
              <a:rPr lang="en-US" dirty="0" smtClean="0"/>
              <a:t>List has more built-in function than that of tuple. List can perform insert, remove and sort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6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between List and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a tuple instead of a list when the </a:t>
            </a:r>
            <a:r>
              <a:rPr lang="en-US" sz="2800" b="1" dirty="0" smtClean="0"/>
              <a:t>data should not be changed</a:t>
            </a:r>
            <a:r>
              <a:rPr lang="en-US" sz="2800" dirty="0" smtClean="0"/>
              <a:t> once created</a:t>
            </a:r>
          </a:p>
          <a:p>
            <a:r>
              <a:rPr lang="en-US" sz="2800" dirty="0" smtClean="0"/>
              <a:t>Tuples are commonly used as the equivalent of a </a:t>
            </a:r>
            <a:r>
              <a:rPr lang="en-US" sz="2800" b="1" dirty="0" smtClean="0"/>
              <a:t>dictionary without keys</a:t>
            </a:r>
            <a:r>
              <a:rPr lang="en-US" sz="2800" dirty="0" smtClean="0"/>
              <a:t> to store data.</a:t>
            </a:r>
          </a:p>
          <a:p>
            <a:r>
              <a:rPr lang="en-US" sz="2800" dirty="0"/>
              <a:t>Tuple can </a:t>
            </a:r>
            <a:r>
              <a:rPr lang="en-US" sz="2800" dirty="0" smtClean="0"/>
              <a:t>be </a:t>
            </a:r>
            <a:r>
              <a:rPr lang="en-US" sz="2800" dirty="0"/>
              <a:t>used as key in dictionary due to their </a:t>
            </a:r>
            <a:r>
              <a:rPr lang="en-US" sz="2800" dirty="0" err="1"/>
              <a:t>hashable</a:t>
            </a:r>
            <a:r>
              <a:rPr lang="en-US" sz="2800" dirty="0"/>
              <a:t> and immutable nature whereas Lists </a:t>
            </a:r>
            <a:r>
              <a:rPr lang="en-US" sz="2800" dirty="0" smtClean="0"/>
              <a:t>cannot be </a:t>
            </a:r>
            <a:r>
              <a:rPr lang="en-US" sz="2800" dirty="0"/>
              <a:t>used as key in a </a:t>
            </a:r>
            <a:r>
              <a:rPr lang="en-US" sz="2800" dirty="0" smtClean="0"/>
              <a:t>dictionary because list can't handle __hash__() and have mutable nature.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392810"/>
            <a:ext cx="712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https</a:t>
            </a:r>
            <a:r>
              <a:rPr lang="en-US" dirty="0"/>
              <a:t>://www.programiz.com/python-programming/list-vs-tuples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367533"/>
            <a:ext cx="6400800" cy="9178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key_val</a:t>
            </a:r>
            <a:r>
              <a:rPr lang="en-US" sz="2400" dirty="0" smtClean="0"/>
              <a:t> = { (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Kelvin"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8000"/>
                </a:solidFill>
              </a:rPr>
              <a:t>"</a:t>
            </a:r>
            <a:r>
              <a:rPr lang="en-US" sz="2400" dirty="0" smtClean="0">
                <a:solidFill>
                  <a:srgbClr val="008000"/>
                </a:solidFill>
              </a:rPr>
              <a:t>ITP4915"</a:t>
            </a:r>
            <a:r>
              <a:rPr lang="en-US" sz="2400" dirty="0" smtClean="0"/>
              <a:t> ) : </a:t>
            </a:r>
            <a:r>
              <a:rPr lang="en-US" sz="2400" dirty="0" smtClean="0">
                <a:solidFill>
                  <a:srgbClr val="008000"/>
                </a:solidFill>
              </a:rPr>
              <a:t>"B"</a:t>
            </a:r>
            <a:r>
              <a:rPr lang="en-US" sz="2400" dirty="0" smtClean="0"/>
              <a:t> }  #Valid</a:t>
            </a:r>
          </a:p>
          <a:p>
            <a:r>
              <a:rPr lang="en-US" sz="2400" dirty="0" err="1"/>
              <a:t>key_val</a:t>
            </a:r>
            <a:r>
              <a:rPr lang="en-US" sz="2400" dirty="0"/>
              <a:t> = { </a:t>
            </a:r>
            <a:r>
              <a:rPr lang="en-US" sz="2400" dirty="0" smtClean="0"/>
              <a:t>[ </a:t>
            </a:r>
            <a:r>
              <a:rPr lang="en-US" sz="2400" dirty="0">
                <a:solidFill>
                  <a:srgbClr val="008000"/>
                </a:solidFill>
              </a:rPr>
              <a:t>"Kelvin"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8000"/>
                </a:solidFill>
              </a:rPr>
              <a:t>"ITP4915"</a:t>
            </a:r>
            <a:r>
              <a:rPr lang="en-US" sz="2400" dirty="0"/>
              <a:t> </a:t>
            </a:r>
            <a:r>
              <a:rPr lang="en-US" sz="2400" dirty="0" smtClean="0"/>
              <a:t>] 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8000"/>
                </a:solidFill>
              </a:rPr>
              <a:t>"B"</a:t>
            </a:r>
            <a:r>
              <a:rPr lang="en-US" sz="2400" dirty="0"/>
              <a:t> }  </a:t>
            </a:r>
            <a:r>
              <a:rPr lang="en-US" sz="2400" dirty="0" smtClean="0"/>
              <a:t>#Invalid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75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between List and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 is simpler when tuples are stored inside a list.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1" y="2590800"/>
            <a:ext cx="6324600" cy="411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#Reading from list of tuples</a:t>
            </a:r>
          </a:p>
          <a:p>
            <a:pPr marL="0" indent="0">
              <a:buNone/>
            </a:pPr>
            <a:r>
              <a:rPr lang="en-US" sz="2400" dirty="0" err="1"/>
              <a:t>list_of_tuple</a:t>
            </a:r>
            <a:r>
              <a:rPr lang="en-US" sz="2400" dirty="0"/>
              <a:t> = [ (2,4), (5,7), (3,8), (5,9) 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list_of_tuple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x</a:t>
            </a:r>
            <a:r>
              <a:rPr lang="en-US" sz="2400" dirty="0" smtClean="0"/>
              <a:t>, y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x, y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#Reading from list of lists</a:t>
            </a:r>
          </a:p>
          <a:p>
            <a:pPr marL="0" indent="0">
              <a:buNone/>
            </a:pPr>
            <a:r>
              <a:rPr lang="en-US" sz="2400" dirty="0" err="1"/>
              <a:t>list_of_list</a:t>
            </a:r>
            <a:r>
              <a:rPr lang="en-US" sz="2400" dirty="0"/>
              <a:t> = [ [2,4], [5,7], [3,8], [5,9] 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list_of_list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x</a:t>
            </a:r>
            <a:r>
              <a:rPr lang="en-US" sz="2400" dirty="0" smtClean="0"/>
              <a:t>, y </a:t>
            </a:r>
            <a:r>
              <a:rPr lang="en-US" sz="2400" dirty="0"/>
              <a:t>= </a:t>
            </a:r>
            <a:r>
              <a:rPr lang="en-US" sz="2400" dirty="0" err="1" smtClean="0"/>
              <a:t>i</a:t>
            </a:r>
            <a:r>
              <a:rPr lang="en-US" sz="2400" dirty="0" smtClean="0"/>
              <a:t> [ 0 ], </a:t>
            </a:r>
            <a:r>
              <a:rPr lang="en-US" sz="2400" dirty="0" err="1" smtClean="0"/>
              <a:t>i</a:t>
            </a:r>
            <a:r>
              <a:rPr lang="en-US" sz="2400" dirty="0" smtClean="0"/>
              <a:t> [ 1 ]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x, y 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04045" y="2590800"/>
            <a:ext cx="1517711" cy="411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2 4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5 7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3 8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5 9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2 4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5 7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3 8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5 9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0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are </a:t>
            </a:r>
            <a:r>
              <a:rPr lang="en-US" dirty="0" smtClean="0"/>
              <a:t>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comparison operators work with tuples and other </a:t>
            </a:r>
            <a:r>
              <a:rPr lang="en-US" sz="2800" dirty="0" smtClean="0"/>
              <a:t>sequences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first item is equal, Python goes on to the next element,  and so on, until it finds elements that </a:t>
            </a:r>
            <a:r>
              <a:rPr lang="en-US" sz="2800" dirty="0" smtClean="0"/>
              <a:t>differ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109" y="3646488"/>
            <a:ext cx="6324600" cy="28018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(</a:t>
            </a:r>
            <a:r>
              <a:rPr lang="en-US" sz="2400" b="1" dirty="0"/>
              <a:t>0</a:t>
            </a:r>
            <a:r>
              <a:rPr lang="en-US" sz="2400" dirty="0"/>
              <a:t>, 1, 2) &lt; (</a:t>
            </a:r>
            <a:r>
              <a:rPr lang="en-US" sz="2400" b="1" dirty="0"/>
              <a:t>5</a:t>
            </a:r>
            <a:r>
              <a:rPr lang="en-US" sz="2400" dirty="0"/>
              <a:t>, 1, 2)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(0, </a:t>
            </a:r>
            <a:r>
              <a:rPr lang="en-US" sz="2400" b="1" dirty="0"/>
              <a:t>1</a:t>
            </a:r>
            <a:r>
              <a:rPr lang="en-US" sz="2400" dirty="0"/>
              <a:t>, 2000000) &lt; (0, </a:t>
            </a:r>
            <a:r>
              <a:rPr lang="en-US" sz="2400" b="1" dirty="0"/>
              <a:t>3</a:t>
            </a:r>
            <a:r>
              <a:rPr lang="en-US" sz="2400" dirty="0"/>
              <a:t>, 4)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( </a:t>
            </a:r>
            <a:r>
              <a:rPr lang="en-US" sz="2400" dirty="0">
                <a:solidFill>
                  <a:srgbClr val="008000"/>
                </a:solidFill>
              </a:rPr>
              <a:t>"Peter"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8000"/>
                </a:solidFill>
              </a:rPr>
              <a:t>"</a:t>
            </a:r>
            <a:r>
              <a:rPr lang="en-US" sz="2400" b="1" dirty="0">
                <a:solidFill>
                  <a:srgbClr val="008000"/>
                </a:solidFill>
              </a:rPr>
              <a:t>S</a:t>
            </a:r>
            <a:r>
              <a:rPr lang="en-US" sz="2400" dirty="0">
                <a:solidFill>
                  <a:srgbClr val="008000"/>
                </a:solidFill>
              </a:rPr>
              <a:t>usan"</a:t>
            </a:r>
            <a:r>
              <a:rPr lang="en-US" sz="2400" dirty="0"/>
              <a:t> ) &lt; (</a:t>
            </a:r>
            <a:r>
              <a:rPr lang="en-US" sz="2400" dirty="0">
                <a:solidFill>
                  <a:srgbClr val="008000"/>
                </a:solidFill>
              </a:rPr>
              <a:t>"Peter"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b="1" dirty="0" smtClean="0">
                <a:solidFill>
                  <a:srgbClr val="008000"/>
                </a:solidFill>
              </a:rPr>
              <a:t>K</a:t>
            </a:r>
            <a:r>
              <a:rPr lang="en-US" sz="2400" dirty="0" smtClean="0">
                <a:solidFill>
                  <a:srgbClr val="008000"/>
                </a:solidFill>
              </a:rPr>
              <a:t>elvin"</a:t>
            </a:r>
            <a:r>
              <a:rPr lang="en-US" sz="2400" dirty="0" smtClean="0"/>
              <a:t>) 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( </a:t>
            </a:r>
            <a:r>
              <a:rPr lang="en-US" sz="2400" dirty="0" smtClean="0">
                <a:solidFill>
                  <a:srgbClr val="008000"/>
                </a:solidFill>
              </a:rPr>
              <a:t>"Kelvin"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8000"/>
                </a:solidFill>
              </a:rPr>
              <a:t>"S</a:t>
            </a:r>
            <a:r>
              <a:rPr lang="en-US" sz="2400" b="1" dirty="0" smtClean="0">
                <a:solidFill>
                  <a:srgbClr val="008000"/>
                </a:solidFill>
              </a:rPr>
              <a:t>u</a:t>
            </a:r>
            <a:r>
              <a:rPr lang="en-US" sz="2400" dirty="0" smtClean="0">
                <a:solidFill>
                  <a:srgbClr val="008000"/>
                </a:solidFill>
              </a:rPr>
              <a:t>san"</a:t>
            </a:r>
            <a:r>
              <a:rPr lang="en-US" sz="2400" dirty="0" smtClean="0"/>
              <a:t>) </a:t>
            </a:r>
            <a:r>
              <a:rPr lang="en-US" sz="2400" dirty="0"/>
              <a:t>&gt;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"Kelvin"</a:t>
            </a:r>
            <a:r>
              <a:rPr lang="en-US" sz="2400" dirty="0" smtClean="0"/>
              <a:t>, </a:t>
            </a:r>
            <a:r>
              <a:rPr lang="en-US" sz="2400" dirty="0">
                <a:solidFill>
                  <a:srgbClr val="008000"/>
                </a:solidFill>
              </a:rPr>
              <a:t>"S</a:t>
            </a:r>
            <a:r>
              <a:rPr lang="en-US" sz="2400" b="1" dirty="0">
                <a:solidFill>
                  <a:srgbClr val="008000"/>
                </a:solidFill>
              </a:rPr>
              <a:t>a</a:t>
            </a:r>
            <a:r>
              <a:rPr lang="en-US" sz="2400" dirty="0">
                <a:solidFill>
                  <a:srgbClr val="008000"/>
                </a:solidFill>
              </a:rPr>
              <a:t>m"</a:t>
            </a:r>
            <a:r>
              <a:rPr lang="en-US" sz="2400" dirty="0"/>
              <a:t>)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2553" y="3646488"/>
            <a:ext cx="1517711" cy="28018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endParaRPr lang="it-IT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</a:rPr>
              <a:t>True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</a:rPr>
              <a:t>True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</a:rPr>
              <a:t>False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</a:rPr>
              <a:t>True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057401" y="3536952"/>
            <a:ext cx="2438400" cy="612648"/>
          </a:xfrm>
          <a:prstGeom prst="wedgeRoundRectCallout">
            <a:avLst>
              <a:gd name="adj1" fmla="val -32043"/>
              <a:gd name="adj2" fmla="val 886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first element in each tuple is compared</a:t>
            </a:r>
            <a:endParaRPr lang="en-US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85868" y="3506433"/>
            <a:ext cx="2481377" cy="940434"/>
          </a:xfrm>
          <a:prstGeom prst="wedgeRoundRectCallout">
            <a:avLst>
              <a:gd name="adj1" fmla="val -39351"/>
              <a:gd name="adj2" fmla="val 11677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Since the first element is equal, the second element in each tuple is compared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057401" y="6087796"/>
            <a:ext cx="4800600" cy="313004"/>
          </a:xfrm>
          <a:prstGeom prst="wedgeRoundRectCallout">
            <a:avLst>
              <a:gd name="adj1" fmla="val -27655"/>
              <a:gd name="adj2" fmla="val -1215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second character of second element is compared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779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Dictionary</a:t>
            </a: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dictionary is a collection which is </a:t>
            </a:r>
            <a:r>
              <a:rPr lang="en-US" b="1" dirty="0" smtClean="0"/>
              <a:t>unordered</a:t>
            </a:r>
            <a:r>
              <a:rPr lang="en-US" dirty="0" smtClean="0"/>
              <a:t>, </a:t>
            </a:r>
            <a:r>
              <a:rPr lang="en-US" b="1" dirty="0" smtClean="0"/>
              <a:t>changeable</a:t>
            </a:r>
            <a:r>
              <a:rPr lang="en-US" dirty="0" smtClean="0"/>
              <a:t> and </a:t>
            </a:r>
            <a:r>
              <a:rPr lang="en-US" b="1" dirty="0" smtClean="0"/>
              <a:t>indexed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Python, dictionaries are written with curly brackets { }, and they always have </a:t>
            </a:r>
            <a:r>
              <a:rPr lang="en-US" b="1" dirty="0" smtClean="0"/>
              <a:t>key / value pairs</a:t>
            </a:r>
          </a:p>
          <a:p>
            <a:r>
              <a:rPr lang="en-US" smtClean="0"/>
              <a:t>It allows </a:t>
            </a:r>
            <a:r>
              <a:rPr lang="en-US" dirty="0" smtClean="0"/>
              <a:t>programmers </a:t>
            </a:r>
            <a:r>
              <a:rPr lang="en-US" dirty="0"/>
              <a:t>to do fast database-like operations in Python</a:t>
            </a:r>
          </a:p>
          <a:p>
            <a:r>
              <a:rPr lang="en-US" dirty="0" smtClean="0"/>
              <a:t>Also known as associative arrays or maps in other programming language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dictionary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Lists index their entries based on the position in the list</a:t>
            </a:r>
          </a:p>
          <a:p>
            <a:r>
              <a:rPr lang="en-US" sz="2800" dirty="0"/>
              <a:t>In dictionary, things are indexed with a </a:t>
            </a:r>
            <a:r>
              <a:rPr lang="en-US" sz="2800" dirty="0" smtClean="0"/>
              <a:t>"Lookup Tag"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171" y="2553986"/>
            <a:ext cx="61504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err="1"/>
              <a:t>class_list</a:t>
            </a:r>
            <a:r>
              <a:rPr lang="en-US" sz="2400" dirty="0"/>
              <a:t> = {</a:t>
            </a:r>
            <a:r>
              <a:rPr lang="en-US" sz="2400" dirty="0">
                <a:solidFill>
                  <a:srgbClr val="008000"/>
                </a:solidFill>
              </a:rPr>
              <a:t>"CS1A"</a:t>
            </a:r>
            <a:r>
              <a:rPr lang="en-US" sz="2400" dirty="0"/>
              <a:t>:35, </a:t>
            </a:r>
            <a:r>
              <a:rPr lang="en-US" sz="2400" dirty="0">
                <a:solidFill>
                  <a:srgbClr val="008000"/>
                </a:solidFill>
              </a:rPr>
              <a:t>"CS1B"</a:t>
            </a:r>
            <a:r>
              <a:rPr lang="en-US" sz="2400" dirty="0"/>
              <a:t>:25, </a:t>
            </a:r>
            <a:r>
              <a:rPr lang="en-US" sz="2400" dirty="0">
                <a:solidFill>
                  <a:srgbClr val="008000"/>
                </a:solidFill>
              </a:rPr>
              <a:t>"AIST1A"</a:t>
            </a:r>
            <a:r>
              <a:rPr lang="en-US" sz="2400" dirty="0"/>
              <a:t>:24}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 smtClean="0">
                <a:solidFill>
                  <a:srgbClr val="7030A0"/>
                </a:solidFill>
              </a:rPr>
              <a:t>type</a:t>
            </a:r>
            <a:r>
              <a:rPr lang="en-US" sz="2400" dirty="0" smtClean="0"/>
              <a:t> ( </a:t>
            </a:r>
            <a:r>
              <a:rPr lang="en-US" sz="2400" dirty="0" err="1" smtClean="0"/>
              <a:t>class_list</a:t>
            </a:r>
            <a:r>
              <a:rPr lang="en-US" sz="2400" dirty="0" smtClean="0"/>
              <a:t> )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 err="1" smtClean="0"/>
              <a:t>class_list</a:t>
            </a:r>
            <a:r>
              <a:rPr lang="en-US" sz="2400" dirty="0" smtClean="0"/>
              <a:t> [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AIST1A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 ] 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class_list</a:t>
            </a:r>
            <a:r>
              <a:rPr lang="en-US" sz="2400" dirty="0" smtClean="0"/>
              <a:t> [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AIST1A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 ] </a:t>
            </a:r>
            <a:r>
              <a:rPr lang="en-US" sz="2400" dirty="0"/>
              <a:t>= </a:t>
            </a:r>
            <a:r>
              <a:rPr lang="en-US" sz="2400" dirty="0" err="1" smtClean="0"/>
              <a:t>class_list</a:t>
            </a:r>
            <a:r>
              <a:rPr lang="en-US" sz="2400" dirty="0" smtClean="0"/>
              <a:t> [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AIST1A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 ] </a:t>
            </a:r>
            <a:r>
              <a:rPr lang="en-US" sz="2400" dirty="0"/>
              <a:t>+ 3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 err="1"/>
              <a:t>class_list</a:t>
            </a:r>
            <a:r>
              <a:rPr lang="en-US" sz="2400" dirty="0"/>
              <a:t>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171" y="5048100"/>
            <a:ext cx="4698835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&lt;class 'dict'&gt;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24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{'CS1A': 35, 'CS1B': 25, 'AIST1A': 27}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25094" y="4505695"/>
            <a:ext cx="2534791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235291" y="3098391"/>
            <a:ext cx="9144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425093" y="4019994"/>
            <a:ext cx="2534791" cy="483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en-US" altLang="en-US" sz="2400" u="sng" dirty="0" err="1" smtClean="0">
                <a:solidFill>
                  <a:schemeClr val="tx1"/>
                </a:solidFill>
                <a:latin typeface="+mn-lt"/>
              </a:rPr>
              <a:t>dict</a:t>
            </a:r>
            <a:endParaRPr lang="en-US" altLang="en-US" sz="2400" b="0" u="sng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endCxn id="12" idx="0"/>
          </p:cNvCxnSpPr>
          <p:nvPr/>
        </p:nvCxnSpPr>
        <p:spPr>
          <a:xfrm rot="16200000" flipH="1">
            <a:off x="7342199" y="3669704"/>
            <a:ext cx="70057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50667" y="2583545"/>
            <a:ext cx="128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class_list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00475"/>
              </p:ext>
            </p:extLst>
          </p:nvPr>
        </p:nvGraphicFramePr>
        <p:xfrm>
          <a:off x="6589486" y="4737173"/>
          <a:ext cx="2209799" cy="1458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987">
                  <a:extLst>
                    <a:ext uri="{9D8B030D-6E8A-4147-A177-3AD203B41FA5}">
                      <a16:colId xmlns:a16="http://schemas.microsoft.com/office/drawing/2014/main" val="2003087390"/>
                    </a:ext>
                  </a:extLst>
                </a:gridCol>
                <a:gridCol w="935812">
                  <a:extLst>
                    <a:ext uri="{9D8B030D-6E8A-4147-A177-3AD203B41FA5}">
                      <a16:colId xmlns:a16="http://schemas.microsoft.com/office/drawing/2014/main" val="132986738"/>
                    </a:ext>
                  </a:extLst>
                </a:gridCol>
              </a:tblGrid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CS1A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80310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CS1B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3012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AIST1A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50458"/>
                  </a:ext>
                </a:extLst>
              </a:tr>
            </a:tbl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5035502" y="5118382"/>
            <a:ext cx="1227096" cy="751590"/>
          </a:xfrm>
          <a:prstGeom prst="wedgeRoundRectCallout">
            <a:avLst>
              <a:gd name="adj1" fmla="val 82072"/>
              <a:gd name="adj2" fmla="val 6056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Lookup Tags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7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</a:t>
            </a:r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</a:t>
            </a:r>
            <a:r>
              <a:rPr lang="en-US" dirty="0" smtClean="0"/>
              <a:t>constants </a:t>
            </a:r>
            <a:r>
              <a:rPr lang="en-US" dirty="0"/>
              <a:t>use curly braces and have a list of key : value pairs</a:t>
            </a:r>
          </a:p>
          <a:p>
            <a:r>
              <a:rPr lang="en-US" dirty="0"/>
              <a:t>You can make an empty dictionary using empty curly braces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695832"/>
            <a:ext cx="6782047" cy="14426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7030A0"/>
                </a:solidFill>
              </a:rPr>
              <a:t>print</a:t>
            </a:r>
            <a:r>
              <a:rPr lang="en-US" altLang="en-US" sz="2800" dirty="0">
                <a:solidFill>
                  <a:schemeClr val="tx1"/>
                </a:solidFill>
              </a:rPr>
              <a:t> ( { </a:t>
            </a:r>
            <a:r>
              <a:rPr lang="en-US" altLang="en-US" sz="2800" dirty="0">
                <a:solidFill>
                  <a:srgbClr val="00B050"/>
                </a:solidFill>
              </a:rPr>
              <a:t>"Jan"</a:t>
            </a:r>
            <a:r>
              <a:rPr lang="en-US" altLang="en-US" sz="2800" dirty="0">
                <a:solidFill>
                  <a:schemeClr val="tx1"/>
                </a:solidFill>
              </a:rPr>
              <a:t> : 31 , </a:t>
            </a:r>
            <a:r>
              <a:rPr lang="en-US" altLang="en-US" sz="2800" dirty="0">
                <a:solidFill>
                  <a:srgbClr val="00B050"/>
                </a:solidFill>
              </a:rPr>
              <a:t>"Feb"</a:t>
            </a:r>
            <a:r>
              <a:rPr lang="en-US" altLang="en-US" sz="2800" dirty="0">
                <a:solidFill>
                  <a:schemeClr val="tx1"/>
                </a:solidFill>
              </a:rPr>
              <a:t> : 28, </a:t>
            </a:r>
            <a:r>
              <a:rPr lang="en-US" altLang="en-US" sz="2800" dirty="0">
                <a:solidFill>
                  <a:srgbClr val="00B050"/>
                </a:solidFill>
              </a:rPr>
              <a:t>"Mar"</a:t>
            </a:r>
            <a:r>
              <a:rPr lang="en-US" altLang="en-US" sz="2800" dirty="0">
                <a:solidFill>
                  <a:schemeClr val="tx1"/>
                </a:solidFill>
              </a:rPr>
              <a:t>: 31} )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7030A0"/>
                </a:solidFill>
              </a:rPr>
              <a:t>print</a:t>
            </a:r>
            <a:r>
              <a:rPr lang="en-US" altLang="en-US" sz="2800" dirty="0">
                <a:solidFill>
                  <a:schemeClr val="tx1"/>
                </a:solidFill>
              </a:rPr>
              <a:t> ( { }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1" y="5244887"/>
            <a:ext cx="6782047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r>
              <a:rPr lang="en-US" altLang="en-US" sz="2800" dirty="0">
                <a:solidFill>
                  <a:srgbClr val="0000FF"/>
                </a:solidFill>
              </a:rPr>
              <a:t>{'Jan': 31, 'Feb': 28, 'Mar': 31}</a:t>
            </a:r>
          </a:p>
          <a:p>
            <a:r>
              <a:rPr lang="en-US" altLang="en-US" sz="2800" dirty="0">
                <a:solidFill>
                  <a:srgbClr val="0000FF"/>
                </a:solidFill>
              </a:rPr>
              <a:t>{}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693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Lists and </a:t>
            </a: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like Lists except that they use keys instead of numbers to look up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163" y="2636839"/>
            <a:ext cx="3879608" cy="27214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lst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solidFill>
                  <a:srgbClr val="7030A0"/>
                </a:solidFill>
              </a:rPr>
              <a:t>list</a:t>
            </a:r>
            <a:r>
              <a:rPr lang="en-US" sz="2400" dirty="0" smtClean="0">
                <a:solidFill>
                  <a:schemeClr val="tx1"/>
                </a:solidFill>
              </a:rPr>
              <a:t> (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lst.append</a:t>
            </a:r>
            <a:r>
              <a:rPr lang="en-US" sz="2400" dirty="0" smtClean="0">
                <a:solidFill>
                  <a:schemeClr val="tx1"/>
                </a:solidFill>
              </a:rPr>
              <a:t> (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Kelvin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lst.append</a:t>
            </a:r>
            <a:r>
              <a:rPr lang="en-US" sz="2400" dirty="0" smtClean="0">
                <a:solidFill>
                  <a:schemeClr val="tx1"/>
                </a:solidFill>
              </a:rPr>
              <a:t> ( 30 )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 </a:t>
            </a:r>
            <a:r>
              <a:rPr lang="en-US" sz="2400" dirty="0" err="1" smtClean="0">
                <a:solidFill>
                  <a:schemeClr val="tx1"/>
                </a:solidFill>
              </a:rPr>
              <a:t>lst</a:t>
            </a:r>
            <a:r>
              <a:rPr lang="en-US" sz="2400" dirty="0" smtClean="0">
                <a:solidFill>
                  <a:schemeClr val="tx1"/>
                </a:solidFill>
              </a:rPr>
              <a:t>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lst</a:t>
            </a:r>
            <a:r>
              <a:rPr lang="en-US" sz="2400" dirty="0" smtClean="0">
                <a:solidFill>
                  <a:schemeClr val="tx1"/>
                </a:solidFill>
              </a:rPr>
              <a:t> [ 1 ] </a:t>
            </a:r>
            <a:r>
              <a:rPr lang="en-US" sz="2400" dirty="0">
                <a:solidFill>
                  <a:schemeClr val="tx1"/>
                </a:solidFill>
              </a:rPr>
              <a:t>= 28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 </a:t>
            </a:r>
            <a:r>
              <a:rPr lang="en-US" sz="2400" dirty="0" err="1" smtClean="0">
                <a:solidFill>
                  <a:schemeClr val="tx1"/>
                </a:solidFill>
              </a:rPr>
              <a:t>lst</a:t>
            </a:r>
            <a:r>
              <a:rPr lang="en-US" sz="2400" dirty="0" smtClean="0">
                <a:solidFill>
                  <a:schemeClr val="tx1"/>
                </a:solidFill>
              </a:rPr>
              <a:t>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163" y="5486400"/>
            <a:ext cx="3876213" cy="11685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['Kelvin', 30]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'Kelvin'</a:t>
            </a:r>
            <a:r>
              <a:rPr lang="en-US" sz="2400" dirty="0" smtClean="0">
                <a:solidFill>
                  <a:srgbClr val="0000FF"/>
                </a:solidFill>
              </a:rPr>
              <a:t>, 28]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2984" y="2636839"/>
            <a:ext cx="3879608" cy="27214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 = </a:t>
            </a:r>
            <a:r>
              <a:rPr lang="en-US" sz="2400" dirty="0" err="1" smtClean="0">
                <a:solidFill>
                  <a:srgbClr val="7030A0"/>
                </a:solidFill>
              </a:rPr>
              <a:t>dict</a:t>
            </a:r>
            <a:r>
              <a:rPr lang="en-US" sz="2400" dirty="0" smtClean="0">
                <a:solidFill>
                  <a:schemeClr val="tx1"/>
                </a:solidFill>
              </a:rPr>
              <a:t> (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 [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name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 ]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>
                <a:solidFill>
                  <a:srgbClr val="008000"/>
                </a:solidFill>
              </a:rPr>
              <a:t>"Kelvin"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 [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age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 ] </a:t>
            </a:r>
            <a:r>
              <a:rPr lang="en-US" sz="2400" dirty="0">
                <a:solidFill>
                  <a:schemeClr val="tx1"/>
                </a:solidFill>
              </a:rPr>
              <a:t>= 30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 d 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 [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age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 ] </a:t>
            </a:r>
            <a:r>
              <a:rPr lang="en-US" sz="2400" dirty="0">
                <a:solidFill>
                  <a:schemeClr val="tx1"/>
                </a:solidFill>
              </a:rPr>
              <a:t>= 28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 d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4681" y="5486400"/>
            <a:ext cx="3876213" cy="11685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{'name': 'Kelvin', 'age': 30}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{'name': 'Kelvin', 'age': 28}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966192" y="2284339"/>
            <a:ext cx="1752600" cy="838888"/>
          </a:xfrm>
          <a:prstGeom prst="wedgeRoundRectCallout">
            <a:avLst>
              <a:gd name="adj1" fmla="val -92385"/>
              <a:gd name="adj2" fmla="val 582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Another way of dictionary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</a:t>
            </a:r>
            <a:r>
              <a:rPr lang="en-US" dirty="0" err="1" smtClean="0"/>
              <a:t>Tracebacks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an error to reference a key which is not in the dictionary</a:t>
            </a:r>
          </a:p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operator</a:t>
            </a:r>
            <a:r>
              <a:rPr lang="en-US" sz="2400" dirty="0"/>
              <a:t> </a:t>
            </a:r>
            <a:r>
              <a:rPr lang="en-US" sz="2400" dirty="0" smtClean="0"/>
              <a:t>can be used to check </a:t>
            </a:r>
            <a:r>
              <a:rPr lang="en-US" sz="2400" dirty="0"/>
              <a:t>if a key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the dictionary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466948"/>
            <a:ext cx="7239000" cy="304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400" dirty="0" smtClean="0"/>
              <a:t>d </a:t>
            </a:r>
            <a:r>
              <a:rPr lang="en-US" sz="2400" dirty="0"/>
              <a:t>= </a:t>
            </a:r>
            <a:r>
              <a:rPr lang="en-US" sz="2400" dirty="0" smtClean="0"/>
              <a:t>{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err="1" smtClean="0">
                <a:solidFill>
                  <a:srgbClr val="008000"/>
                </a:solidFill>
              </a:rPr>
              <a:t>name"</a:t>
            </a:r>
            <a:r>
              <a:rPr lang="en-US" sz="2400" dirty="0" err="1" smtClean="0"/>
              <a:t>:</a:t>
            </a:r>
            <a:r>
              <a:rPr lang="en-US" sz="2400" dirty="0" err="1" smtClean="0">
                <a:solidFill>
                  <a:srgbClr val="008000"/>
                </a:solidFill>
              </a:rPr>
              <a:t>"Kelvin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err="1" smtClean="0">
                <a:solidFill>
                  <a:srgbClr val="008000"/>
                </a:solidFill>
              </a:rPr>
              <a:t>email"</a:t>
            </a:r>
            <a:r>
              <a:rPr lang="en-US" sz="2400" dirty="0" err="1" smtClean="0"/>
              <a:t>:</a:t>
            </a:r>
            <a:r>
              <a:rPr lang="en-US" sz="2400" dirty="0" err="1" smtClean="0">
                <a:solidFill>
                  <a:srgbClr val="008000"/>
                </a:solidFill>
              </a:rPr>
              <a:t>"kelvinyip@vtc.edu.hk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/>
              <a:t>( </a:t>
            </a:r>
            <a:r>
              <a:rPr lang="en-US" sz="2400" dirty="0" smtClean="0">
                <a:solidFill>
                  <a:srgbClr val="008000"/>
                </a:solidFill>
              </a:rPr>
              <a:t>"name"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d 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d[</a:t>
            </a:r>
            <a:r>
              <a:rPr lang="en-US" sz="2400" dirty="0" smtClean="0">
                <a:solidFill>
                  <a:srgbClr val="008000"/>
                </a:solidFill>
              </a:rPr>
              <a:t>"name"</a:t>
            </a:r>
            <a:r>
              <a:rPr lang="en-US" sz="2400" dirty="0" smtClean="0"/>
              <a:t>]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/>
              <a:t> ( </a:t>
            </a:r>
            <a:r>
              <a:rPr lang="en-US" sz="2400" dirty="0" smtClean="0">
                <a:solidFill>
                  <a:srgbClr val="008000"/>
                </a:solidFill>
              </a:rPr>
              <a:t>"email"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d 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d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8000"/>
                </a:solidFill>
              </a:rPr>
              <a:t>"email"</a:t>
            </a:r>
            <a:r>
              <a:rPr lang="en-US" sz="2400" dirty="0" smtClean="0"/>
              <a:t>] 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( </a:t>
            </a:r>
            <a:r>
              <a:rPr lang="en-US" sz="2400" dirty="0" smtClean="0">
                <a:solidFill>
                  <a:srgbClr val="008000"/>
                </a:solidFill>
              </a:rPr>
              <a:t>"age"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d 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d[</a:t>
            </a:r>
            <a:r>
              <a:rPr lang="en-US" sz="2400" dirty="0" smtClean="0">
                <a:solidFill>
                  <a:srgbClr val="008000"/>
                </a:solidFill>
              </a:rPr>
              <a:t>"age"</a:t>
            </a:r>
            <a:r>
              <a:rPr lang="en-US" sz="2400" dirty="0" smtClean="0"/>
              <a:t>] 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1" y="5613289"/>
            <a:ext cx="3048000" cy="11685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Kelvin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kelvinyip@vtc.edu.hk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4191000"/>
            <a:ext cx="5943600" cy="2057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Shell: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 smtClean="0"/>
              <a:t> d </a:t>
            </a:r>
            <a:r>
              <a:rPr lang="en-US" dirty="0"/>
              <a:t>= </a:t>
            </a:r>
            <a:r>
              <a:rPr lang="en-US" dirty="0" smtClean="0"/>
              <a:t>{ </a:t>
            </a:r>
            <a:r>
              <a:rPr lang="en-US" dirty="0" smtClean="0">
                <a:solidFill>
                  <a:srgbClr val="008000"/>
                </a:solidFill>
              </a:rPr>
              <a:t>"</a:t>
            </a:r>
            <a:r>
              <a:rPr lang="en-US" dirty="0" err="1" smtClean="0">
                <a:solidFill>
                  <a:srgbClr val="008000"/>
                </a:solidFill>
              </a:rPr>
              <a:t>name"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8000"/>
                </a:solidFill>
              </a:rPr>
              <a:t>"Kelvin</a:t>
            </a:r>
            <a:r>
              <a:rPr lang="en-US" dirty="0" smtClean="0">
                <a:solidFill>
                  <a:srgbClr val="008000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"</a:t>
            </a:r>
            <a:r>
              <a:rPr lang="en-US" dirty="0" err="1" smtClean="0">
                <a:solidFill>
                  <a:srgbClr val="008000"/>
                </a:solidFill>
              </a:rPr>
              <a:t>email"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8000"/>
                </a:solidFill>
              </a:rPr>
              <a:t>"kelvinyip@vtc.edu.hk</a:t>
            </a:r>
            <a:r>
              <a:rPr lang="en-US" dirty="0" smtClean="0">
                <a:solidFill>
                  <a:srgbClr val="008000"/>
                </a:solidFill>
              </a:rPr>
              <a:t>"</a:t>
            </a: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( </a:t>
            </a:r>
            <a:r>
              <a:rPr lang="en-US" dirty="0" smtClean="0"/>
              <a:t>d[</a:t>
            </a:r>
            <a:r>
              <a:rPr lang="en-US" dirty="0" smtClean="0">
                <a:solidFill>
                  <a:srgbClr val="008000"/>
                </a:solidFill>
              </a:rPr>
              <a:t>"age"</a:t>
            </a:r>
            <a:r>
              <a:rPr lang="en-US" dirty="0" smtClean="0"/>
              <a:t>]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File "&lt;</a:t>
            </a:r>
            <a:r>
              <a:rPr lang="en-US" dirty="0" err="1">
                <a:solidFill>
                  <a:srgbClr val="FF0000"/>
                </a:solidFill>
              </a:rPr>
              <a:t>pyshell</a:t>
            </a:r>
            <a:r>
              <a:rPr lang="en-US" dirty="0">
                <a:solidFill>
                  <a:srgbClr val="FF0000"/>
                </a:solidFill>
              </a:rPr>
              <a:t>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KeyError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'age'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6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Lesson Intended Learning Outcomes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Upon completion of this lesson, you should be able to:</a:t>
            </a:r>
          </a:p>
          <a:p>
            <a:pPr lvl="1"/>
            <a:r>
              <a:rPr lang="en-US" altLang="en-US" dirty="0" smtClean="0"/>
              <a:t>Understand </a:t>
            </a:r>
            <a:r>
              <a:rPr lang="en-US" altLang="en-US" b="1" dirty="0" smtClean="0"/>
              <a:t>Tuple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Dictionary</a:t>
            </a:r>
          </a:p>
          <a:p>
            <a:pPr lvl="1"/>
            <a:r>
              <a:rPr lang="en-US" altLang="en-US" dirty="0" smtClean="0"/>
              <a:t>Create, access, modify and remove item from Tuple and Dictionary</a:t>
            </a:r>
          </a:p>
          <a:p>
            <a:pPr lvl="1"/>
            <a:r>
              <a:rPr lang="en-US" altLang="en-US" dirty="0" smtClean="0"/>
              <a:t>Use tuple and dictionary related methods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no. of characters in a string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</a:t>
            </a:r>
            <a:r>
              <a:rPr lang="en-US" sz="2400" dirty="0" smtClean="0"/>
              <a:t>a </a:t>
            </a:r>
            <a:r>
              <a:rPr lang="en-US" sz="2400" dirty="0"/>
              <a:t>new character </a:t>
            </a:r>
            <a:r>
              <a:rPr lang="en-US" sz="2400" dirty="0" smtClean="0"/>
              <a:t>is encountered, a </a:t>
            </a:r>
            <a:r>
              <a:rPr lang="en-US" sz="2400" dirty="0"/>
              <a:t>new entry in the </a:t>
            </a:r>
            <a:r>
              <a:rPr lang="en-US" sz="2400" dirty="0" smtClean="0"/>
              <a:t>dictionary should be added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this </a:t>
            </a:r>
            <a:r>
              <a:rPr lang="en-US" sz="2400" dirty="0" smtClean="0"/>
              <a:t>is the </a:t>
            </a:r>
            <a:r>
              <a:rPr lang="en-US" sz="2400" dirty="0"/>
              <a:t>second or later time </a:t>
            </a:r>
            <a:r>
              <a:rPr lang="en-US" sz="2400" dirty="0" smtClean="0"/>
              <a:t>this character appears, add </a:t>
            </a:r>
            <a:r>
              <a:rPr lang="en-US" sz="2400" dirty="0"/>
              <a:t>one to the count in the dictionary under that </a:t>
            </a:r>
            <a:r>
              <a:rPr lang="en-US" sz="2400" dirty="0" smtClean="0"/>
              <a:t>character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128898"/>
            <a:ext cx="5791200" cy="3476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200" dirty="0"/>
              <a:t>a = </a:t>
            </a:r>
            <a:r>
              <a:rPr lang="en-US" sz="2200" dirty="0">
                <a:solidFill>
                  <a:srgbClr val="008000"/>
                </a:solidFill>
              </a:rPr>
              <a:t>"""This program is used to count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</a:rPr>
              <a:t>    the number of characters in a </a:t>
            </a:r>
            <a:r>
              <a:rPr lang="en-US" sz="2200" dirty="0" err="1">
                <a:solidFill>
                  <a:srgbClr val="008000"/>
                </a:solidFill>
              </a:rPr>
              <a:t>string"""</a:t>
            </a:r>
            <a:r>
              <a:rPr lang="en-US" sz="2200" dirty="0" err="1"/>
              <a:t>.</a:t>
            </a:r>
            <a:r>
              <a:rPr lang="en-US" sz="2200" dirty="0" err="1" smtClean="0"/>
              <a:t>lower</a:t>
            </a:r>
            <a:r>
              <a:rPr lang="en-US" sz="2200" dirty="0" smtClean="0"/>
              <a:t>()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counts = </a:t>
            </a:r>
            <a:r>
              <a:rPr lang="en-US" sz="2200" dirty="0" err="1" smtClean="0">
                <a:solidFill>
                  <a:srgbClr val="7030A0"/>
                </a:solidFill>
              </a:rPr>
              <a:t>dict</a:t>
            </a:r>
            <a:r>
              <a:rPr lang="en-US" sz="2200" dirty="0" smtClean="0"/>
              <a:t> (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200" dirty="0"/>
              <a:t> range ( </a:t>
            </a:r>
            <a:r>
              <a:rPr lang="en-US" sz="2200" dirty="0" err="1">
                <a:solidFill>
                  <a:srgbClr val="7030A0"/>
                </a:solidFill>
              </a:rPr>
              <a:t>len</a:t>
            </a:r>
            <a:r>
              <a:rPr lang="en-US" sz="2200" dirty="0"/>
              <a:t> ( a ) </a:t>
            </a:r>
            <a:r>
              <a:rPr lang="en-US" sz="2200" dirty="0" smtClean="0"/>
              <a:t>) 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200" dirty="0"/>
              <a:t> a[</a:t>
            </a:r>
            <a:r>
              <a:rPr lang="en-US" sz="2200" dirty="0" err="1"/>
              <a:t>i</a:t>
            </a:r>
            <a:r>
              <a:rPr lang="en-US" sz="2200" dirty="0"/>
              <a:t>]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not in</a:t>
            </a:r>
            <a:r>
              <a:rPr lang="en-US" sz="2200" dirty="0"/>
              <a:t> </a:t>
            </a:r>
            <a:r>
              <a:rPr lang="en-US" sz="2200" dirty="0" smtClean="0"/>
              <a:t>counts 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counts[ a[</a:t>
            </a:r>
            <a:r>
              <a:rPr lang="en-US" sz="2200" dirty="0" err="1"/>
              <a:t>i</a:t>
            </a:r>
            <a:r>
              <a:rPr lang="en-US" sz="2200" dirty="0"/>
              <a:t>] ] = 1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2200" dirty="0"/>
              <a:t> :</a:t>
            </a:r>
          </a:p>
          <a:p>
            <a:pPr marL="0" indent="0">
              <a:buNone/>
            </a:pPr>
            <a:r>
              <a:rPr lang="en-US" sz="2200" dirty="0"/>
              <a:t>        counts[ a[</a:t>
            </a:r>
            <a:r>
              <a:rPr lang="en-US" sz="2200" dirty="0" err="1"/>
              <a:t>i</a:t>
            </a:r>
            <a:r>
              <a:rPr lang="en-US" sz="2200" dirty="0"/>
              <a:t>] ] = counts[ a[</a:t>
            </a:r>
            <a:r>
              <a:rPr lang="en-US" sz="2200" dirty="0" err="1"/>
              <a:t>i</a:t>
            </a:r>
            <a:r>
              <a:rPr lang="en-US" sz="2200" dirty="0"/>
              <a:t>] ] + 1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(counts)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128898"/>
            <a:ext cx="2667000" cy="3476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{'t': 6, 'h': 3, '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': 4, </a:t>
            </a:r>
            <a:r>
              <a:rPr lang="en-US" sz="2400" dirty="0" smtClean="0">
                <a:solidFill>
                  <a:srgbClr val="0000FF"/>
                </a:solidFill>
              </a:rPr>
              <a:t>'s</a:t>
            </a:r>
            <a:r>
              <a:rPr lang="en-US" sz="2400" dirty="0">
                <a:solidFill>
                  <a:srgbClr val="0000FF"/>
                </a:solidFill>
              </a:rPr>
              <a:t>': 5, ' ': 15, 'p': 1, 'r': 6, 'o': 4, 'g': 2, 'a': 4, 'm': 2, 'u': 3, 'e': 4, 'd': 1, 'c': 3, 'n': 4, '\n': 1, 'b': 1, 'f': 1}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9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get ( ) </a:t>
            </a:r>
            <a:r>
              <a:rPr lang="en-US" dirty="0"/>
              <a:t>method for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get ( ) method in dictionary can be used to obtain value from the given key, and assuming a default return value if the key is absent in dictionary</a:t>
            </a:r>
          </a:p>
          <a:p>
            <a:r>
              <a:rPr lang="en-US" sz="2800" dirty="0" smtClean="0"/>
              <a:t>Using get method is better than obtaining value by using dictionary [ "key" ] since no </a:t>
            </a:r>
            <a:r>
              <a:rPr lang="en-US" sz="2800" dirty="0" err="1" smtClean="0"/>
              <a:t>Traceback</a:t>
            </a:r>
            <a:r>
              <a:rPr lang="en-US" sz="2800" dirty="0" smtClean="0"/>
              <a:t> would occur even if the key does not exist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343400"/>
            <a:ext cx="7162800" cy="2262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400" dirty="0"/>
              <a:t>fruits = </a:t>
            </a:r>
            <a:r>
              <a:rPr lang="en-US" sz="2400" dirty="0" smtClean="0"/>
              <a:t>{ </a:t>
            </a:r>
            <a:r>
              <a:rPr lang="en-US" sz="2400" dirty="0">
                <a:solidFill>
                  <a:srgbClr val="008000"/>
                </a:solidFill>
              </a:rPr>
              <a:t>"apple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 : 15, </a:t>
            </a:r>
            <a:r>
              <a:rPr lang="en-US" sz="2400" dirty="0">
                <a:solidFill>
                  <a:srgbClr val="008000"/>
                </a:solidFill>
              </a:rPr>
              <a:t>"banana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 : 20, </a:t>
            </a:r>
            <a:r>
              <a:rPr lang="en-US" sz="2400" dirty="0">
                <a:solidFill>
                  <a:srgbClr val="008000"/>
                </a:solidFill>
              </a:rPr>
              <a:t>"cherry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 : 30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fruit = </a:t>
            </a:r>
            <a:r>
              <a:rPr lang="en-US" sz="2400" dirty="0" err="1" smtClean="0"/>
              <a:t>fruits.</a:t>
            </a:r>
            <a:r>
              <a:rPr lang="en-US" sz="2400" b="1" dirty="0" err="1" smtClean="0"/>
              <a:t>get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apple"</a:t>
            </a:r>
            <a:r>
              <a:rPr lang="en-US" sz="2400" dirty="0"/>
              <a:t>, 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fruit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fruit = </a:t>
            </a:r>
            <a:r>
              <a:rPr lang="en-US" sz="2400" dirty="0" err="1" smtClean="0"/>
              <a:t>fruits.</a:t>
            </a:r>
            <a:r>
              <a:rPr lang="en-US" sz="2400" b="1" dirty="0" err="1" smtClean="0"/>
              <a:t>get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>
                <a:solidFill>
                  <a:srgbClr val="008000"/>
                </a:solidFill>
              </a:rPr>
              <a:t>orange"</a:t>
            </a:r>
            <a:r>
              <a:rPr lang="en-US" sz="2400" dirty="0"/>
              <a:t>, 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fruit 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4343400"/>
            <a:ext cx="1219199" cy="2262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267200" y="5181600"/>
            <a:ext cx="3048000" cy="838200"/>
          </a:xfrm>
          <a:prstGeom prst="wedgeRoundRectCallout">
            <a:avLst>
              <a:gd name="adj1" fmla="val -65498"/>
              <a:gd name="adj2" fmla="val -303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Corresponding value (15 in this case) of the key is printed if key is matched in dictionary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267200" y="6188029"/>
            <a:ext cx="3657601" cy="577729"/>
          </a:xfrm>
          <a:prstGeom prst="wedgeRoundRectCallout">
            <a:avLst>
              <a:gd name="adj1" fmla="val -60454"/>
              <a:gd name="adj2" fmla="val -553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value (5 in this case) is printed if key is absent in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6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counting with get ( ) method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previous counting example can be simplified by using get( ) method with a </a:t>
            </a:r>
            <a:r>
              <a:rPr lang="en-US" sz="2400" dirty="0"/>
              <a:t>default value of zero when the key is not yet in the </a:t>
            </a:r>
            <a:r>
              <a:rPr lang="en-US" sz="2400" dirty="0" smtClean="0"/>
              <a:t>dictionary</a:t>
            </a:r>
          </a:p>
          <a:p>
            <a:r>
              <a:rPr lang="en-US" sz="2400" dirty="0" smtClean="0"/>
              <a:t>The value of key will be returned if the key is in the dictionary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128898"/>
            <a:ext cx="5791200" cy="3476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2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200" dirty="0"/>
              <a:t>a = </a:t>
            </a:r>
            <a:r>
              <a:rPr lang="en-US" sz="2200" dirty="0">
                <a:solidFill>
                  <a:srgbClr val="008000"/>
                </a:solidFill>
              </a:rPr>
              <a:t>"""This program is used to count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</a:rPr>
              <a:t>    the number of characters in a </a:t>
            </a:r>
            <a:r>
              <a:rPr lang="en-US" sz="2200" dirty="0" err="1">
                <a:solidFill>
                  <a:srgbClr val="008000"/>
                </a:solidFill>
              </a:rPr>
              <a:t>string"""</a:t>
            </a:r>
            <a:r>
              <a:rPr lang="en-US" sz="2200" dirty="0" err="1"/>
              <a:t>.</a:t>
            </a:r>
            <a:r>
              <a:rPr lang="en-US" sz="2200" dirty="0" err="1" smtClean="0"/>
              <a:t>lower</a:t>
            </a:r>
            <a:r>
              <a:rPr lang="en-US" sz="2200" dirty="0" smtClean="0"/>
              <a:t>()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counts = </a:t>
            </a:r>
            <a:r>
              <a:rPr lang="en-US" sz="2200" dirty="0" err="1" smtClean="0">
                <a:solidFill>
                  <a:srgbClr val="7030A0"/>
                </a:solidFill>
              </a:rPr>
              <a:t>dict</a:t>
            </a:r>
            <a:r>
              <a:rPr lang="en-US" sz="2200" dirty="0" smtClean="0"/>
              <a:t> (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200" dirty="0"/>
              <a:t> range ( </a:t>
            </a:r>
            <a:r>
              <a:rPr lang="en-US" sz="2200" dirty="0" err="1">
                <a:solidFill>
                  <a:srgbClr val="7030A0"/>
                </a:solidFill>
              </a:rPr>
              <a:t>len</a:t>
            </a:r>
            <a:r>
              <a:rPr lang="en-US" sz="2200" dirty="0"/>
              <a:t> ( a ) </a:t>
            </a:r>
            <a:r>
              <a:rPr lang="en-US" sz="2200" dirty="0" smtClean="0"/>
              <a:t>) :</a:t>
            </a:r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b="1" dirty="0" smtClean="0"/>
              <a:t>counts[ a[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] ] </a:t>
            </a:r>
            <a:r>
              <a:rPr lang="en-US" sz="2200" b="1" dirty="0"/>
              <a:t>= </a:t>
            </a:r>
            <a:r>
              <a:rPr lang="en-US" sz="2200" b="1" dirty="0" err="1"/>
              <a:t>counts.get</a:t>
            </a:r>
            <a:r>
              <a:rPr lang="en-US" sz="2200" b="1" dirty="0"/>
              <a:t>( a[</a:t>
            </a:r>
            <a:r>
              <a:rPr lang="en-US" sz="2200" b="1" dirty="0" err="1"/>
              <a:t>i</a:t>
            </a:r>
            <a:r>
              <a:rPr lang="en-US" sz="2200" b="1" dirty="0" smtClean="0"/>
              <a:t>] , </a:t>
            </a:r>
            <a:r>
              <a:rPr lang="en-US" sz="2200" b="1" dirty="0"/>
              <a:t>0 ) + 1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print</a:t>
            </a:r>
            <a:r>
              <a:rPr lang="en-US" sz="2200" dirty="0" smtClean="0"/>
              <a:t> </a:t>
            </a:r>
            <a:r>
              <a:rPr lang="en-US" sz="2200" dirty="0"/>
              <a:t>(counts)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128898"/>
            <a:ext cx="2667000" cy="3476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{'t': 6, 'h': 3, '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': 4, </a:t>
            </a:r>
            <a:r>
              <a:rPr lang="en-US" sz="2400" dirty="0" smtClean="0">
                <a:solidFill>
                  <a:srgbClr val="0000FF"/>
                </a:solidFill>
              </a:rPr>
              <a:t>'s</a:t>
            </a:r>
            <a:r>
              <a:rPr lang="en-US" sz="2400" dirty="0">
                <a:solidFill>
                  <a:srgbClr val="0000FF"/>
                </a:solidFill>
              </a:rPr>
              <a:t>': 5, ' ': 15, 'p': 1, 'r': 6, 'o': 4, 'g': 2, 'a': 4, 'm': 2, 'u': 3, 'e': 4, 'd': 1, 'c': 3, 'n': 4, '\n': 1, 'b': 1, 'f': 1}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</a:t>
            </a:r>
            <a:r>
              <a:rPr lang="en-US" dirty="0" smtClean="0"/>
              <a:t>Keys </a:t>
            </a:r>
            <a:r>
              <a:rPr lang="en-US" dirty="0"/>
              <a:t>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Definite Loops can be used to loop through </a:t>
            </a:r>
            <a:r>
              <a:rPr lang="en-US" dirty="0"/>
              <a:t>all the entries in a </a:t>
            </a:r>
            <a:r>
              <a:rPr lang="en-US" dirty="0" smtClean="0"/>
              <a:t>dictionary</a:t>
            </a:r>
          </a:p>
          <a:p>
            <a:r>
              <a:rPr lang="en-US" dirty="0" smtClean="0"/>
              <a:t>It </a:t>
            </a:r>
            <a:r>
              <a:rPr lang="en-US" dirty="0"/>
              <a:t>goes through all of the keys in the dictionary and looks up the </a:t>
            </a:r>
            <a:r>
              <a:rPr lang="en-US" dirty="0" smtClean="0"/>
              <a:t>values, regardless of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699" y="3724276"/>
            <a:ext cx="7429501" cy="19145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800" dirty="0" err="1"/>
              <a:t>dict_class</a:t>
            </a:r>
            <a:r>
              <a:rPr lang="en-US" sz="2800" dirty="0"/>
              <a:t> = </a:t>
            </a:r>
            <a:r>
              <a:rPr lang="en-US" sz="2800" dirty="0" smtClean="0"/>
              <a:t>{ </a:t>
            </a:r>
            <a:r>
              <a:rPr lang="en-US" sz="2800" dirty="0" smtClean="0">
                <a:solidFill>
                  <a:srgbClr val="008000"/>
                </a:solidFill>
              </a:rPr>
              <a:t>"</a:t>
            </a:r>
            <a:r>
              <a:rPr lang="en-US" sz="2800" dirty="0">
                <a:solidFill>
                  <a:srgbClr val="008000"/>
                </a:solidFill>
              </a:rPr>
              <a:t>CS1A"</a:t>
            </a:r>
            <a:r>
              <a:rPr lang="en-US" sz="2800" dirty="0"/>
              <a:t>:35, </a:t>
            </a:r>
            <a:r>
              <a:rPr lang="en-US" sz="2800" dirty="0">
                <a:solidFill>
                  <a:srgbClr val="008000"/>
                </a:solidFill>
              </a:rPr>
              <a:t>"CS1B"</a:t>
            </a:r>
            <a:r>
              <a:rPr lang="en-US" sz="2800" dirty="0"/>
              <a:t>:25, </a:t>
            </a:r>
            <a:r>
              <a:rPr lang="en-US" sz="2800" dirty="0">
                <a:solidFill>
                  <a:srgbClr val="008000"/>
                </a:solidFill>
              </a:rPr>
              <a:t>"AIST1A"</a:t>
            </a:r>
            <a:r>
              <a:rPr lang="en-US" sz="2800" dirty="0"/>
              <a:t>:</a:t>
            </a:r>
            <a:r>
              <a:rPr lang="en-US" sz="2800" dirty="0" smtClean="0"/>
              <a:t>24 }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800" dirty="0"/>
              <a:t> key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dirty="0" err="1" smtClean="0"/>
              <a:t>dict_class</a:t>
            </a:r>
            <a:r>
              <a:rPr lang="en-US" sz="2800" dirty="0" smtClean="0"/>
              <a:t> 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(key, </a:t>
            </a:r>
            <a:r>
              <a:rPr lang="en-US" sz="2800" dirty="0" err="1" smtClean="0"/>
              <a:t>dict_class</a:t>
            </a:r>
            <a:r>
              <a:rPr lang="en-US" sz="2800" dirty="0" smtClean="0"/>
              <a:t> [ key ] 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316" y="4756188"/>
            <a:ext cx="1885948" cy="1849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CS1A 35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CS1B 25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AIST1A 24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</a:t>
            </a:r>
            <a:r>
              <a:rPr lang="en-US" dirty="0" smtClean="0"/>
              <a:t>Keys </a:t>
            </a:r>
            <a:r>
              <a:rPr lang="en-US" dirty="0"/>
              <a:t>and </a:t>
            </a:r>
            <a:r>
              <a:rPr lang="en-US" dirty="0" smtClean="0"/>
              <a:t>Values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key-value pairs in a dictionary </a:t>
            </a:r>
            <a:r>
              <a:rPr lang="en-US" sz="2800" dirty="0" smtClean="0"/>
              <a:t>can be looped through by using </a:t>
            </a:r>
            <a:r>
              <a:rPr lang="en-US" sz="2800" b="1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/>
              <a:t> </a:t>
            </a:r>
            <a:r>
              <a:rPr lang="en-US" sz="2800" dirty="0"/>
              <a:t>iteration variables</a:t>
            </a:r>
          </a:p>
          <a:p>
            <a:r>
              <a:rPr lang="en-US" sz="2800" dirty="0" smtClean="0"/>
              <a:t>In each </a:t>
            </a:r>
            <a:r>
              <a:rPr lang="en-US" sz="2800" dirty="0"/>
              <a:t>iteration, the first variable is the key and the second variable is the corresponding value for the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429000"/>
            <a:ext cx="7543800" cy="19145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800" dirty="0" err="1"/>
              <a:t>dict_class</a:t>
            </a:r>
            <a:r>
              <a:rPr lang="en-US" sz="2800" dirty="0"/>
              <a:t> = </a:t>
            </a:r>
            <a:r>
              <a:rPr lang="en-US" sz="2800" dirty="0" smtClean="0"/>
              <a:t>{ </a:t>
            </a:r>
            <a:r>
              <a:rPr lang="en-US" sz="2800" dirty="0" smtClean="0">
                <a:solidFill>
                  <a:srgbClr val="008000"/>
                </a:solidFill>
              </a:rPr>
              <a:t>"</a:t>
            </a:r>
            <a:r>
              <a:rPr lang="en-US" sz="2800" dirty="0">
                <a:solidFill>
                  <a:srgbClr val="008000"/>
                </a:solidFill>
              </a:rPr>
              <a:t>CS1A"</a:t>
            </a:r>
            <a:r>
              <a:rPr lang="en-US" sz="2800" dirty="0"/>
              <a:t>:35, </a:t>
            </a:r>
            <a:r>
              <a:rPr lang="en-US" sz="2800" dirty="0">
                <a:solidFill>
                  <a:srgbClr val="008000"/>
                </a:solidFill>
              </a:rPr>
              <a:t>"CS1B"</a:t>
            </a:r>
            <a:r>
              <a:rPr lang="en-US" sz="2800" dirty="0"/>
              <a:t>:25, </a:t>
            </a:r>
            <a:r>
              <a:rPr lang="en-US" sz="2800" dirty="0">
                <a:solidFill>
                  <a:srgbClr val="008000"/>
                </a:solidFill>
              </a:rPr>
              <a:t>"AIST1A"</a:t>
            </a:r>
            <a:r>
              <a:rPr lang="en-US" sz="2800" dirty="0"/>
              <a:t>:</a:t>
            </a:r>
            <a:r>
              <a:rPr lang="en-US" sz="2800" dirty="0" smtClean="0"/>
              <a:t>24 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800" dirty="0" smtClean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class_name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FF0000"/>
                </a:solidFill>
              </a:rPr>
              <a:t>class_size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dirty="0" err="1"/>
              <a:t>dict_class</a:t>
            </a:r>
            <a:r>
              <a:rPr lang="en-US" sz="2800" b="1" dirty="0" err="1">
                <a:solidFill>
                  <a:srgbClr val="FF0000"/>
                </a:solidFill>
              </a:rPr>
              <a:t>.items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( </a:t>
            </a:r>
            <a:r>
              <a:rPr lang="en-US" sz="2800" dirty="0" err="1"/>
              <a:t>class_name</a:t>
            </a:r>
            <a:r>
              <a:rPr lang="en-US" sz="2800" dirty="0"/>
              <a:t>, </a:t>
            </a:r>
            <a:r>
              <a:rPr lang="en-US" sz="2800" dirty="0" err="1"/>
              <a:t>class_size</a:t>
            </a:r>
            <a:r>
              <a:rPr lang="en-US" sz="2800" dirty="0"/>
              <a:t> 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1916" y="4800600"/>
            <a:ext cx="1885948" cy="18493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CS1A 35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CS1B 25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AIST1A 24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86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</a:t>
            </a:r>
            <a:r>
              <a:rPr lang="en-US" dirty="0"/>
              <a:t>lists of Keys and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list of keys, values or items (both) </a:t>
            </a:r>
            <a:r>
              <a:rPr lang="en-US" sz="2400" dirty="0" smtClean="0"/>
              <a:t>can be obtained from </a:t>
            </a:r>
            <a:r>
              <a:rPr lang="en-US" sz="2400" dirty="0"/>
              <a:t>a </a:t>
            </a:r>
            <a:r>
              <a:rPr lang="en-US" sz="2400" dirty="0" smtClean="0"/>
              <a:t>dictionary.</a:t>
            </a:r>
          </a:p>
          <a:p>
            <a:r>
              <a:rPr lang="en-US" sz="2400" dirty="0" smtClean="0"/>
              <a:t>When an item is added in the dictionary, these view objects also gets updated.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599" y="3263862"/>
            <a:ext cx="4419599" cy="34417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Program:</a:t>
            </a:r>
          </a:p>
          <a:p>
            <a:pPr marL="0" indent="0">
              <a:buNone/>
            </a:pPr>
            <a:r>
              <a:rPr lang="en-US" sz="2000" dirty="0" err="1"/>
              <a:t>dict_class</a:t>
            </a:r>
            <a:r>
              <a:rPr lang="en-US" sz="2000" dirty="0"/>
              <a:t> = {"CS1A":35, "CS1B":25, "AIST1A":24}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 ( </a:t>
            </a:r>
            <a:r>
              <a:rPr lang="en-US" sz="2000" dirty="0" err="1">
                <a:solidFill>
                  <a:srgbClr val="C00000"/>
                </a:solidFill>
              </a:rPr>
              <a:t>dict_class</a:t>
            </a:r>
            <a:r>
              <a:rPr lang="en-US" sz="2000" dirty="0">
                <a:solidFill>
                  <a:srgbClr val="C00000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print ( list ( </a:t>
            </a:r>
            <a:r>
              <a:rPr lang="en-US" sz="2000" dirty="0" err="1">
                <a:solidFill>
                  <a:srgbClr val="0000FF"/>
                </a:solidFill>
              </a:rPr>
              <a:t>dict_class</a:t>
            </a:r>
            <a:r>
              <a:rPr lang="en-US" sz="2000" dirty="0">
                <a:solidFill>
                  <a:srgbClr val="0000FF"/>
                </a:solidFill>
              </a:rPr>
              <a:t> ) 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print (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dict_class.keys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( )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print ( </a:t>
            </a:r>
            <a:r>
              <a:rPr lang="en-US" sz="2000" dirty="0" err="1">
                <a:solidFill>
                  <a:srgbClr val="008000"/>
                </a:solidFill>
              </a:rPr>
              <a:t>dict_class.values</a:t>
            </a:r>
            <a:r>
              <a:rPr lang="en-US" sz="2000" dirty="0">
                <a:solidFill>
                  <a:srgbClr val="008000"/>
                </a:solidFill>
              </a:rPr>
              <a:t> ( )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 ( </a:t>
            </a:r>
            <a:r>
              <a:rPr lang="en-US" sz="2000" dirty="0" err="1">
                <a:solidFill>
                  <a:srgbClr val="C00000"/>
                </a:solidFill>
              </a:rPr>
              <a:t>dict_class.items</a:t>
            </a:r>
            <a:r>
              <a:rPr lang="en-US" sz="2000" dirty="0">
                <a:solidFill>
                  <a:srgbClr val="C00000"/>
                </a:solidFill>
              </a:rPr>
              <a:t> ( ) )</a:t>
            </a:r>
          </a:p>
          <a:p>
            <a:pPr marL="0" indent="0">
              <a:buNone/>
            </a:pPr>
            <a:r>
              <a:rPr lang="en-US" sz="2000" dirty="0" err="1"/>
              <a:t>list_class</a:t>
            </a:r>
            <a:r>
              <a:rPr lang="en-US" sz="2000" dirty="0"/>
              <a:t> = </a:t>
            </a:r>
            <a:r>
              <a:rPr lang="en-US" sz="2000" dirty="0" err="1"/>
              <a:t>dict_class.items</a:t>
            </a:r>
            <a:r>
              <a:rPr lang="en-US" sz="2000" dirty="0"/>
              <a:t> ( )</a:t>
            </a:r>
          </a:p>
          <a:p>
            <a:pPr marL="0" indent="0">
              <a:buNone/>
            </a:pPr>
            <a:r>
              <a:rPr lang="en-US" sz="2000" dirty="0" err="1"/>
              <a:t>dict_class</a:t>
            </a:r>
            <a:r>
              <a:rPr lang="en-US" sz="2000" dirty="0"/>
              <a:t>["CS1B"] +=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print ( </a:t>
            </a:r>
            <a:r>
              <a:rPr lang="en-US" sz="2000" dirty="0" err="1">
                <a:solidFill>
                  <a:srgbClr val="0000FF"/>
                </a:solidFill>
              </a:rPr>
              <a:t>list_class</a:t>
            </a:r>
            <a:r>
              <a:rPr lang="en-US" sz="2000" dirty="0">
                <a:solidFill>
                  <a:srgbClr val="0000FF"/>
                </a:solidFill>
              </a:rPr>
              <a:t>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599" y="3273386"/>
            <a:ext cx="4038601" cy="343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000" b="1" u="sng" dirty="0" smtClean="0"/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{'CS1A': 35, 'CS1B': 25, 'AIST1A': 24}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['CS1A', 'CS1B', 'AIST1A']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dict_keys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(['CS1A', 'CS1B', 'AIST1A'])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8000"/>
                </a:solidFill>
              </a:rPr>
              <a:t>dict_values</a:t>
            </a:r>
            <a:r>
              <a:rPr lang="en-US" sz="2000" dirty="0" smtClean="0">
                <a:solidFill>
                  <a:srgbClr val="008000"/>
                </a:solidFill>
              </a:rPr>
              <a:t>([35, 25, 24])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</a:rPr>
              <a:t>dict_items</a:t>
            </a:r>
            <a:r>
              <a:rPr lang="en-US" sz="2000" dirty="0">
                <a:solidFill>
                  <a:srgbClr val="C00000"/>
                </a:solidFill>
              </a:rPr>
              <a:t>([('CS1A', 35), ('CS1B', 25), ('AIST1A', 24)])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dict_items</a:t>
            </a:r>
            <a:r>
              <a:rPr lang="en-US" sz="2000" dirty="0">
                <a:solidFill>
                  <a:srgbClr val="0000FF"/>
                </a:solidFill>
              </a:rPr>
              <a:t>([('CS1A', 35), ('CS1B', 27), ('AIST1A', 24)])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847973" y="3976650"/>
            <a:ext cx="1771650" cy="872631"/>
          </a:xfrm>
          <a:prstGeom prst="wedgeRoundRectCallout">
            <a:avLst>
              <a:gd name="adj1" fmla="val -33616"/>
              <a:gd name="adj2" fmla="val 8682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Dictionary key / value pairs stored in list of tuples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395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and </a:t>
            </a: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The items() method in dictionaries returns a list of (key, value) </a:t>
            </a:r>
            <a:r>
              <a:rPr lang="en-US" sz="2300" dirty="0" smtClean="0"/>
              <a:t>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" y="2057400"/>
            <a:ext cx="5715000" cy="434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Program: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modules = </a:t>
            </a:r>
            <a:r>
              <a:rPr lang="en-US" dirty="0" err="1" smtClean="0">
                <a:solidFill>
                  <a:srgbClr val="7030A0"/>
                </a:solidFill>
              </a:rPr>
              <a:t>dict</a:t>
            </a:r>
            <a:r>
              <a:rPr lang="en-US" dirty="0" smtClean="0">
                <a:solidFill>
                  <a:schemeClr val="tx1"/>
                </a:solidFill>
              </a:rPr>
              <a:t> ( 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modules[</a:t>
            </a:r>
            <a:r>
              <a:rPr lang="en-US" dirty="0">
                <a:solidFill>
                  <a:srgbClr val="008000"/>
                </a:solidFill>
              </a:rPr>
              <a:t>"ITP3915"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008000"/>
                </a:solidFill>
              </a:rPr>
              <a:t>"Programming Fundamentals"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modules[</a:t>
            </a:r>
            <a:r>
              <a:rPr lang="en-US" dirty="0">
                <a:solidFill>
                  <a:srgbClr val="008000"/>
                </a:solidFill>
              </a:rPr>
              <a:t>"ITE3102"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008000"/>
                </a:solidFill>
              </a:rPr>
              <a:t>"Network Fundamentals"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modules[</a:t>
            </a:r>
            <a:r>
              <a:rPr lang="en-US" dirty="0">
                <a:solidFill>
                  <a:srgbClr val="008000"/>
                </a:solidFill>
              </a:rPr>
              <a:t>"ITP4456"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008000"/>
                </a:solidFill>
              </a:rPr>
              <a:t>"Database Applications"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(code, name)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modules.items</a:t>
            </a:r>
            <a:r>
              <a:rPr lang="en-US" dirty="0" smtClean="0">
                <a:solidFill>
                  <a:schemeClr val="tx1"/>
                </a:solidFill>
              </a:rPr>
              <a:t> ( ): 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(code, name)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list_modules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modules.items</a:t>
            </a:r>
            <a:r>
              <a:rPr lang="en-US" dirty="0">
                <a:solidFill>
                  <a:schemeClr val="tx1"/>
                </a:solidFill>
              </a:rPr>
              <a:t> ( 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( </a:t>
            </a:r>
            <a:r>
              <a:rPr lang="en-US" dirty="0" err="1">
                <a:solidFill>
                  <a:schemeClr val="tx1"/>
                </a:solidFill>
              </a:rPr>
              <a:t>list_modules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sorted_list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7030A0"/>
                </a:solidFill>
              </a:rPr>
              <a:t>sorted</a:t>
            </a:r>
            <a:r>
              <a:rPr lang="en-US" dirty="0">
                <a:solidFill>
                  <a:schemeClr val="tx1"/>
                </a:solidFill>
              </a:rPr>
              <a:t> ( </a:t>
            </a:r>
            <a:r>
              <a:rPr lang="en-US" dirty="0" err="1">
                <a:solidFill>
                  <a:schemeClr val="tx1"/>
                </a:solidFill>
              </a:rPr>
              <a:t>list_modules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 </a:t>
            </a:r>
            <a:r>
              <a:rPr lang="en-US" dirty="0" err="1" smtClean="0">
                <a:solidFill>
                  <a:schemeClr val="tx1"/>
                </a:solidFill>
              </a:rPr>
              <a:t>sorted_list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5" y="3571875"/>
            <a:ext cx="4267200" cy="3200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Output: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</a:rPr>
              <a:t>ITP3915 Programming Fundamentals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</a:rPr>
              <a:t>ITE3102 Network Fundamentals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</a:rPr>
              <a:t>ITP4456 Database Applications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</a:rPr>
              <a:t>dict_items</a:t>
            </a:r>
            <a:r>
              <a:rPr lang="it-IT" dirty="0">
                <a:solidFill>
                  <a:srgbClr val="0000FF"/>
                </a:solidFill>
              </a:rPr>
              <a:t>([('ITP3915', 'Programming Fundamentals'), ('ITE3102', 'Network Fundamentals'), ('ITP4456', 'Database Applications</a:t>
            </a:r>
            <a:r>
              <a:rPr lang="it-IT" dirty="0" smtClean="0">
                <a:solidFill>
                  <a:srgbClr val="0000FF"/>
                </a:solidFill>
              </a:rPr>
              <a:t>')])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[(</a:t>
            </a:r>
            <a:r>
              <a:rPr lang="en-US" b="1" dirty="0">
                <a:solidFill>
                  <a:srgbClr val="0000FF"/>
                </a:solidFill>
              </a:rPr>
              <a:t>'ITE3102</a:t>
            </a:r>
            <a:r>
              <a:rPr lang="en-US" dirty="0">
                <a:solidFill>
                  <a:srgbClr val="0000FF"/>
                </a:solidFill>
              </a:rPr>
              <a:t>', 'Network Fundamentals'), (</a:t>
            </a:r>
            <a:r>
              <a:rPr lang="en-US" b="1" dirty="0">
                <a:solidFill>
                  <a:srgbClr val="0000FF"/>
                </a:solidFill>
              </a:rPr>
              <a:t>'ITP3915</a:t>
            </a:r>
            <a:r>
              <a:rPr lang="en-US" dirty="0">
                <a:solidFill>
                  <a:srgbClr val="0000FF"/>
                </a:solidFill>
              </a:rPr>
              <a:t>', 'Programming Fundamentals'), (</a:t>
            </a:r>
            <a:r>
              <a:rPr lang="en-US" b="1" dirty="0">
                <a:solidFill>
                  <a:srgbClr val="0000FF"/>
                </a:solidFill>
              </a:rPr>
              <a:t>'ITP4456</a:t>
            </a:r>
            <a:r>
              <a:rPr lang="en-US" dirty="0">
                <a:solidFill>
                  <a:srgbClr val="0000FF"/>
                </a:solidFill>
              </a:rPr>
              <a:t>', 'Database Applications')]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819775" y="2604294"/>
            <a:ext cx="1485900" cy="914400"/>
          </a:xfrm>
          <a:prstGeom prst="wedgeRoundRectCallout">
            <a:avLst>
              <a:gd name="adj1" fmla="val -165564"/>
              <a:gd name="adj2" fmla="val 641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list of tuples in a dictionary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981200" y="5410200"/>
            <a:ext cx="2314575" cy="914400"/>
          </a:xfrm>
          <a:prstGeom prst="wedgeRoundRectCallout">
            <a:avLst>
              <a:gd name="adj1" fmla="val -39040"/>
              <a:gd name="adj2" fmla="val -11171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list of tuples in a </a:t>
            </a:r>
            <a:r>
              <a:rPr lang="en-US" dirty="0" smtClean="0"/>
              <a:t>dictionary </a:t>
            </a:r>
            <a:r>
              <a:rPr lang="en-US" b="1" dirty="0" smtClean="0"/>
              <a:t>sorted by first item in tuple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51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Meaningful variable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47699"/>
            <a:ext cx="4038600" cy="2867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Program: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j = {</a:t>
            </a:r>
            <a:r>
              <a:rPr lang="en-US" dirty="0">
                <a:solidFill>
                  <a:srgbClr val="008000"/>
                </a:solidFill>
              </a:rPr>
              <a:t>"Microsoft Office"</a:t>
            </a:r>
            <a:r>
              <a:rPr lang="en-US" dirty="0">
                <a:solidFill>
                  <a:schemeClr val="tx1"/>
                </a:solidFill>
              </a:rPr>
              <a:t>:[16, 299],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>
                <a:solidFill>
                  <a:srgbClr val="008000"/>
                </a:solidFill>
              </a:rPr>
              <a:t>"Adobe Photoshop"</a:t>
            </a:r>
            <a:r>
              <a:rPr lang="en-US" dirty="0">
                <a:solidFill>
                  <a:schemeClr val="tx1"/>
                </a:solidFill>
              </a:rPr>
              <a:t>:[128, 199],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>
                <a:solidFill>
                  <a:srgbClr val="008000"/>
                </a:solidFill>
              </a:rPr>
              <a:t>"VMware Workstation"</a:t>
            </a:r>
            <a:r>
              <a:rPr lang="en-US" dirty="0">
                <a:solidFill>
                  <a:schemeClr val="tx1"/>
                </a:solidFill>
              </a:rPr>
              <a:t>:[236, 99]}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j: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a = </a:t>
            </a:r>
            <a:r>
              <a:rPr lang="en-US" dirty="0" err="1">
                <a:solidFill>
                  <a:schemeClr val="tx1"/>
                </a:solidFill>
              </a:rPr>
              <a:t>j.get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,(0))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b = a[0]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c = a[1]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008000"/>
                </a:solidFill>
              </a:rPr>
              <a:t>", </a:t>
            </a:r>
            <a:r>
              <a:rPr lang="en-US" dirty="0" err="1">
                <a:solidFill>
                  <a:srgbClr val="008000"/>
                </a:solidFill>
              </a:rPr>
              <a:t>Qty</a:t>
            </a:r>
            <a:r>
              <a:rPr lang="en-US" dirty="0">
                <a:solidFill>
                  <a:srgbClr val="008000"/>
                </a:solidFill>
              </a:rPr>
              <a:t>:"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(b)+</a:t>
            </a:r>
            <a:r>
              <a:rPr lang="en-US" dirty="0">
                <a:solidFill>
                  <a:srgbClr val="008000"/>
                </a:solidFill>
              </a:rPr>
              <a:t>", Price:"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(c))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0043" y="1242217"/>
            <a:ext cx="4419600" cy="28725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Program: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dict_software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008000"/>
                </a:solidFill>
              </a:rPr>
              <a:t>"Microsoft Office"</a:t>
            </a:r>
            <a:r>
              <a:rPr lang="en-US" dirty="0">
                <a:solidFill>
                  <a:schemeClr val="tx1"/>
                </a:solidFill>
              </a:rPr>
              <a:t>:[16, 299],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</a:t>
            </a:r>
            <a:r>
              <a:rPr lang="en-US" dirty="0">
                <a:solidFill>
                  <a:srgbClr val="008000"/>
                </a:solidFill>
              </a:rPr>
              <a:t>"Adobe Photoshop"</a:t>
            </a:r>
            <a:r>
              <a:rPr lang="en-US" dirty="0">
                <a:solidFill>
                  <a:schemeClr val="tx1"/>
                </a:solidFill>
              </a:rPr>
              <a:t>:[128, 199],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</a:t>
            </a:r>
            <a:r>
              <a:rPr lang="en-US" dirty="0">
                <a:solidFill>
                  <a:srgbClr val="008000"/>
                </a:solidFill>
              </a:rPr>
              <a:t>"VMware Workstation"</a:t>
            </a:r>
            <a:r>
              <a:rPr lang="en-US" dirty="0">
                <a:solidFill>
                  <a:schemeClr val="tx1"/>
                </a:solidFill>
              </a:rPr>
              <a:t>:[236, 99]}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name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dict_software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details = </a:t>
            </a:r>
            <a:r>
              <a:rPr lang="en-US" dirty="0" err="1">
                <a:solidFill>
                  <a:schemeClr val="tx1"/>
                </a:solidFill>
              </a:rPr>
              <a:t>dict_software</a:t>
            </a:r>
            <a:r>
              <a:rPr lang="en-US" dirty="0">
                <a:solidFill>
                  <a:schemeClr val="tx1"/>
                </a:solidFill>
              </a:rPr>
              <a:t>[name]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qty</a:t>
            </a:r>
            <a:r>
              <a:rPr lang="en-US" dirty="0">
                <a:solidFill>
                  <a:schemeClr val="tx1"/>
                </a:solidFill>
              </a:rPr>
              <a:t> = details[0]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price = details[1]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(name+</a:t>
            </a:r>
            <a:r>
              <a:rPr lang="en-US" dirty="0">
                <a:solidFill>
                  <a:srgbClr val="008000"/>
                </a:solidFill>
              </a:rPr>
              <a:t>", </a:t>
            </a:r>
            <a:r>
              <a:rPr lang="en-US" dirty="0" err="1">
                <a:solidFill>
                  <a:srgbClr val="008000"/>
                </a:solidFill>
              </a:rPr>
              <a:t>Qty</a:t>
            </a:r>
            <a:r>
              <a:rPr lang="en-US" dirty="0">
                <a:solidFill>
                  <a:srgbClr val="008000"/>
                </a:solidFill>
              </a:rPr>
              <a:t>:"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qty</a:t>
            </a:r>
            <a:r>
              <a:rPr lang="en-US" dirty="0">
                <a:solidFill>
                  <a:schemeClr val="tx1"/>
                </a:solidFill>
              </a:rPr>
              <a:t>)+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rgbClr val="008000"/>
                </a:solidFill>
              </a:rPr>
              <a:t>", Price:"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(price))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221776"/>
            <a:ext cx="4922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>
                <a:latin typeface="+mn-lt"/>
              </a:rPr>
              <a:t>What's the output of the above code</a:t>
            </a:r>
            <a:r>
              <a:rPr lang="en-HK" sz="2400" dirty="0" smtClean="0">
                <a:latin typeface="+mn-lt"/>
              </a:rPr>
              <a:t>?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620" y="4683441"/>
            <a:ext cx="2773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 smtClean="0">
                <a:latin typeface="+mn-lt"/>
              </a:rPr>
              <a:t>Which one is better?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620" y="5145106"/>
            <a:ext cx="4448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 smtClean="0">
                <a:latin typeface="+mn-lt"/>
              </a:rPr>
              <a:t>It is important to use </a:t>
            </a:r>
            <a:r>
              <a:rPr lang="en-HK" sz="2400" b="1" dirty="0" smtClean="0">
                <a:latin typeface="+mn-lt"/>
              </a:rPr>
              <a:t>meaningful variable name</a:t>
            </a:r>
            <a:r>
              <a:rPr lang="en-HK" sz="2400" dirty="0" smtClean="0">
                <a:latin typeface="+mn-lt"/>
              </a:rPr>
              <a:t> to represent the actual content stored instead of using a, b, c, </a:t>
            </a:r>
            <a:r>
              <a:rPr lang="en-HK" sz="2400" dirty="0" err="1" smtClean="0">
                <a:latin typeface="+mn-lt"/>
              </a:rPr>
              <a:t>i</a:t>
            </a:r>
            <a:r>
              <a:rPr lang="en-HK" sz="2400" dirty="0" smtClean="0">
                <a:latin typeface="+mn-lt"/>
              </a:rPr>
              <a:t>, j, etc.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0043" y="4705848"/>
            <a:ext cx="4419600" cy="1355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000" b="1" u="sng" dirty="0" smtClean="0"/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Microsoft Office, Qty:16, Price:299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Adobe Photoshop, Qty:128, Price:199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VMware Workstation, Qty:236, Price:99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7030A0"/>
                </a:solidFill>
              </a:rPr>
              <a:t>sorted ( 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built-in function </a:t>
            </a:r>
            <a:r>
              <a:rPr lang="en-US" sz="2400" dirty="0">
                <a:solidFill>
                  <a:srgbClr val="7030A0"/>
                </a:solidFill>
              </a:rPr>
              <a:t>sorted ( )  </a:t>
            </a:r>
            <a:r>
              <a:rPr lang="en-US" sz="2400" dirty="0"/>
              <a:t>can take a sequence as a parameter and returns a sorted sequence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can take advantage of the ability to sort a list of tuples to get a sorted version of a dictionary</a:t>
            </a:r>
          </a:p>
          <a:p>
            <a:r>
              <a:rPr lang="en-US" sz="2400" dirty="0" smtClean="0"/>
              <a:t>Note: Tuples cannot be sorted, but list of tuples can be sorted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6312"/>
            <a:ext cx="6665769" cy="2719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fruits = { </a:t>
            </a:r>
            <a:r>
              <a:rPr lang="fr-FR" sz="2400" dirty="0">
                <a:solidFill>
                  <a:srgbClr val="008000"/>
                </a:solidFill>
              </a:rPr>
              <a:t>"</a:t>
            </a:r>
            <a:r>
              <a:rPr lang="fr-FR" sz="2400" dirty="0" err="1">
                <a:solidFill>
                  <a:srgbClr val="008000"/>
                </a:solidFill>
              </a:rPr>
              <a:t>apple</a:t>
            </a:r>
            <a:r>
              <a:rPr lang="fr-FR" sz="2400" dirty="0">
                <a:solidFill>
                  <a:srgbClr val="008000"/>
                </a:solidFill>
              </a:rPr>
              <a:t>"</a:t>
            </a:r>
            <a:r>
              <a:rPr lang="fr-FR" sz="2400" dirty="0">
                <a:solidFill>
                  <a:schemeClr val="tx1"/>
                </a:solidFill>
              </a:rPr>
              <a:t> : 15, </a:t>
            </a:r>
            <a:r>
              <a:rPr lang="fr-FR" sz="2400" dirty="0">
                <a:solidFill>
                  <a:srgbClr val="008000"/>
                </a:solidFill>
              </a:rPr>
              <a:t>"banana"</a:t>
            </a:r>
            <a:r>
              <a:rPr lang="fr-FR" sz="2400" dirty="0">
                <a:solidFill>
                  <a:schemeClr val="tx1"/>
                </a:solidFill>
              </a:rPr>
              <a:t> : 20, </a:t>
            </a:r>
            <a:r>
              <a:rPr lang="fr-FR" sz="2400" dirty="0">
                <a:solidFill>
                  <a:srgbClr val="008000"/>
                </a:solidFill>
              </a:rPr>
              <a:t>"cherry"</a:t>
            </a:r>
            <a:r>
              <a:rPr lang="fr-FR" sz="2400" dirty="0">
                <a:solidFill>
                  <a:schemeClr val="tx1"/>
                </a:solidFill>
              </a:rPr>
              <a:t> : 30 }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7030A0"/>
                </a:solidFill>
              </a:rPr>
              <a:t>print</a:t>
            </a:r>
            <a:r>
              <a:rPr lang="fr-FR" sz="2400" dirty="0">
                <a:solidFill>
                  <a:schemeClr val="tx1"/>
                </a:solidFill>
              </a:rPr>
              <a:t> ( fruits )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l = </a:t>
            </a:r>
            <a:r>
              <a:rPr lang="fr-FR" sz="2400" dirty="0" err="1">
                <a:solidFill>
                  <a:schemeClr val="tx1"/>
                </a:solidFill>
              </a:rPr>
              <a:t>fruits.items</a:t>
            </a:r>
            <a:r>
              <a:rPr lang="fr-FR" sz="2400" dirty="0">
                <a:solidFill>
                  <a:schemeClr val="tx1"/>
                </a:solidFill>
              </a:rPr>
              <a:t> ( )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7030A0"/>
                </a:solidFill>
              </a:rPr>
              <a:t>print</a:t>
            </a:r>
            <a:r>
              <a:rPr lang="fr-FR" sz="2400" dirty="0">
                <a:solidFill>
                  <a:schemeClr val="tx1"/>
                </a:solidFill>
              </a:rPr>
              <a:t> ( l )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l = </a:t>
            </a:r>
            <a:r>
              <a:rPr lang="fr-FR" sz="2400" dirty="0" err="1">
                <a:solidFill>
                  <a:srgbClr val="7030A0"/>
                </a:solidFill>
              </a:rPr>
              <a:t>sorted</a:t>
            </a:r>
            <a:r>
              <a:rPr lang="fr-FR" sz="2400" dirty="0">
                <a:solidFill>
                  <a:schemeClr val="tx1"/>
                </a:solidFill>
              </a:rPr>
              <a:t> ( l )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7030A0"/>
                </a:solidFill>
              </a:rPr>
              <a:t>print</a:t>
            </a:r>
            <a:r>
              <a:rPr lang="fr-FR" sz="2400" dirty="0">
                <a:solidFill>
                  <a:schemeClr val="tx1"/>
                </a:solidFill>
              </a:rPr>
              <a:t> ( l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6102" y="4746361"/>
            <a:ext cx="5867400" cy="1355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000" b="1" u="sng" dirty="0" smtClean="0"/>
              <a:t>Output: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FF"/>
                </a:solidFill>
              </a:rPr>
              <a:t>{'apple': 15, 'banana': 20, 'cherry': 30}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FF"/>
                </a:solidFill>
              </a:rPr>
              <a:t>dict_items([('apple', 15), ('banana', 20), ('cherry', 30)])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FF"/>
                </a:solidFill>
              </a:rPr>
              <a:t>[('apple', 15), ('banana', 20), ('cherry', 30)]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18692" y="3709950"/>
            <a:ext cx="838200" cy="381000"/>
          </a:xfrm>
          <a:prstGeom prst="wedgeRoundRectCallout">
            <a:avLst>
              <a:gd name="adj1" fmla="val -109"/>
              <a:gd name="adj2" fmla="val 9776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980276" y="3709950"/>
            <a:ext cx="838200" cy="381000"/>
          </a:xfrm>
          <a:prstGeom prst="wedgeRoundRectCallout">
            <a:avLst>
              <a:gd name="adj1" fmla="val -55223"/>
              <a:gd name="adj2" fmla="val 10151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by values instead of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Construct </a:t>
            </a:r>
            <a:r>
              <a:rPr lang="en-US" sz="2400" dirty="0"/>
              <a:t>a list of tuples of the form (value, key) </a:t>
            </a:r>
            <a:r>
              <a:rPr lang="en-US" sz="2400" dirty="0" smtClean="0"/>
              <a:t>to sort by value using for loop</a:t>
            </a:r>
          </a:p>
          <a:p>
            <a:r>
              <a:rPr lang="en-HK" sz="2400" dirty="0" smtClean="0"/>
              <a:t>A parameter reverse=True can be used to sort the items in reversing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327" y="3205270"/>
            <a:ext cx="6477000" cy="304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fruits = { </a:t>
            </a:r>
            <a:r>
              <a:rPr lang="fr-FR" sz="2400" dirty="0">
                <a:solidFill>
                  <a:srgbClr val="008000"/>
                </a:solidFill>
              </a:rPr>
              <a:t>"</a:t>
            </a:r>
            <a:r>
              <a:rPr lang="fr-FR" sz="2400" dirty="0" err="1">
                <a:solidFill>
                  <a:srgbClr val="008000"/>
                </a:solidFill>
              </a:rPr>
              <a:t>apple</a:t>
            </a:r>
            <a:r>
              <a:rPr lang="fr-FR" sz="2400" dirty="0">
                <a:solidFill>
                  <a:srgbClr val="008000"/>
                </a:solidFill>
              </a:rPr>
              <a:t>"</a:t>
            </a:r>
            <a:r>
              <a:rPr lang="fr-FR" sz="2400" dirty="0">
                <a:solidFill>
                  <a:schemeClr val="tx1"/>
                </a:solidFill>
              </a:rPr>
              <a:t> : 15, </a:t>
            </a:r>
            <a:r>
              <a:rPr lang="fr-FR" sz="2400" dirty="0">
                <a:solidFill>
                  <a:srgbClr val="008000"/>
                </a:solidFill>
              </a:rPr>
              <a:t>"banana"</a:t>
            </a:r>
            <a:r>
              <a:rPr lang="fr-FR" sz="2400" dirty="0">
                <a:solidFill>
                  <a:schemeClr val="tx1"/>
                </a:solidFill>
              </a:rPr>
              <a:t> : 20, </a:t>
            </a:r>
            <a:r>
              <a:rPr lang="fr-FR" sz="2400" dirty="0">
                <a:solidFill>
                  <a:srgbClr val="008000"/>
                </a:solidFill>
              </a:rPr>
              <a:t>"cherry"</a:t>
            </a:r>
            <a:r>
              <a:rPr lang="fr-FR" sz="2400" dirty="0">
                <a:solidFill>
                  <a:schemeClr val="tx1"/>
                </a:solidFill>
              </a:rPr>
              <a:t> : 30 }</a:t>
            </a:r>
          </a:p>
          <a:p>
            <a:pPr marL="0" indent="0">
              <a:buNone/>
            </a:pPr>
            <a:r>
              <a:rPr lang="fr-FR" sz="2400" dirty="0" err="1">
                <a:solidFill>
                  <a:schemeClr val="tx1"/>
                </a:solidFill>
              </a:rPr>
              <a:t>list_fruit</a:t>
            </a:r>
            <a:r>
              <a:rPr lang="fr-FR" sz="2400" dirty="0">
                <a:solidFill>
                  <a:schemeClr val="tx1"/>
                </a:solidFill>
              </a:rPr>
              <a:t> = </a:t>
            </a:r>
            <a:r>
              <a:rPr lang="fr-FR" sz="2400" dirty="0" err="1" smtClean="0">
                <a:solidFill>
                  <a:srgbClr val="7030A0"/>
                </a:solidFill>
              </a:rPr>
              <a:t>list</a:t>
            </a:r>
            <a:r>
              <a:rPr lang="fr-FR" sz="2400" dirty="0" smtClean="0">
                <a:solidFill>
                  <a:schemeClr val="tx1"/>
                </a:solidFill>
              </a:rPr>
              <a:t> ( )</a:t>
            </a: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name</a:t>
            </a:r>
            <a:r>
              <a:rPr lang="fr-FR" sz="2400" dirty="0">
                <a:solidFill>
                  <a:schemeClr val="tx1"/>
                </a:solidFill>
              </a:rPr>
              <a:t>, </a:t>
            </a:r>
            <a:r>
              <a:rPr lang="fr-FR" sz="2400" dirty="0" err="1">
                <a:solidFill>
                  <a:schemeClr val="tx1"/>
                </a:solidFill>
              </a:rPr>
              <a:t>number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fruits.items</a:t>
            </a:r>
            <a:r>
              <a:rPr lang="fr-FR" sz="2400" dirty="0">
                <a:solidFill>
                  <a:schemeClr val="tx1"/>
                </a:solidFill>
              </a:rPr>
              <a:t>() 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    </a:t>
            </a:r>
            <a:r>
              <a:rPr lang="fr-FR" sz="2400" dirty="0" err="1">
                <a:solidFill>
                  <a:schemeClr val="tx1"/>
                </a:solidFill>
              </a:rPr>
              <a:t>list_fruit.append</a:t>
            </a:r>
            <a:r>
              <a:rPr lang="fr-FR" sz="2400" dirty="0">
                <a:solidFill>
                  <a:schemeClr val="tx1"/>
                </a:solidFill>
              </a:rPr>
              <a:t>( (</a:t>
            </a:r>
            <a:r>
              <a:rPr lang="fr-FR" sz="2400" dirty="0" err="1">
                <a:solidFill>
                  <a:schemeClr val="tx1"/>
                </a:solidFill>
              </a:rPr>
              <a:t>number</a:t>
            </a:r>
            <a:r>
              <a:rPr lang="fr-FR" sz="2400" dirty="0">
                <a:solidFill>
                  <a:schemeClr val="tx1"/>
                </a:solidFill>
              </a:rPr>
              <a:t>, </a:t>
            </a:r>
            <a:r>
              <a:rPr lang="fr-FR" sz="2400" dirty="0" err="1">
                <a:solidFill>
                  <a:schemeClr val="tx1"/>
                </a:solidFill>
              </a:rPr>
              <a:t>name</a:t>
            </a:r>
            <a:r>
              <a:rPr lang="fr-FR" sz="2400" dirty="0">
                <a:solidFill>
                  <a:schemeClr val="tx1"/>
                </a:solidFill>
              </a:rPr>
              <a:t>) )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7030A0"/>
                </a:solidFill>
              </a:rPr>
              <a:t>print</a:t>
            </a:r>
            <a:r>
              <a:rPr lang="fr-FR" sz="2400" dirty="0">
                <a:solidFill>
                  <a:schemeClr val="tx1"/>
                </a:solidFill>
              </a:rPr>
              <a:t> (</a:t>
            </a:r>
            <a:r>
              <a:rPr lang="fr-FR" sz="2400" dirty="0" err="1">
                <a:solidFill>
                  <a:schemeClr val="tx1"/>
                </a:solidFill>
              </a:rPr>
              <a:t>list_fruit</a:t>
            </a:r>
            <a:r>
              <a:rPr lang="fr-FR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 err="1" smtClean="0">
                <a:solidFill>
                  <a:schemeClr val="tx1"/>
                </a:solidFill>
              </a:rPr>
              <a:t>list_fruit.sort</a:t>
            </a:r>
            <a:r>
              <a:rPr lang="fr-FR" sz="2400" dirty="0" smtClean="0">
                <a:solidFill>
                  <a:schemeClr val="tx1"/>
                </a:solidFill>
              </a:rPr>
              <a:t> ( reverse = </a:t>
            </a:r>
            <a:r>
              <a:rPr lang="fr-FR" sz="2400" dirty="0" err="1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fr-FR" sz="2400" dirty="0" smtClean="0">
                <a:solidFill>
                  <a:schemeClr val="tx1"/>
                </a:solidFill>
              </a:rPr>
              <a:t> )</a:t>
            </a: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rgbClr val="7030A0"/>
                </a:solidFill>
              </a:rPr>
              <a:t>print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( </a:t>
            </a:r>
            <a:r>
              <a:rPr lang="fr-FR" sz="2400" dirty="0" err="1" smtClean="0">
                <a:solidFill>
                  <a:schemeClr val="tx1"/>
                </a:solidFill>
              </a:rPr>
              <a:t>list_fruit</a:t>
            </a:r>
            <a:r>
              <a:rPr lang="fr-FR" sz="2400" dirty="0" smtClean="0">
                <a:solidFill>
                  <a:schemeClr val="tx1"/>
                </a:solidFill>
              </a:rPr>
              <a:t> 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1268" y="4454632"/>
            <a:ext cx="3965864" cy="19461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[(15, 'apple'), (20, 'banana'), (30, 'cherry')]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FF"/>
                </a:solidFill>
              </a:rPr>
              <a:t>[(30, 'cherry'), (20, 'banana'), (15, 'apple')]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8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tuple is a collection which is ordered and </a:t>
            </a:r>
            <a:r>
              <a:rPr lang="en-US" b="1" dirty="0" smtClean="0"/>
              <a:t>unchangeable </a:t>
            </a:r>
            <a:r>
              <a:rPr lang="en-US" dirty="0" smtClean="0"/>
              <a:t>(immutable). In Python tuples are written with round brackets ( )</a:t>
            </a:r>
          </a:p>
          <a:p>
            <a:r>
              <a:rPr lang="en-US" dirty="0" smtClean="0"/>
              <a:t>Example: Create a Tuple: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71064"/>
            <a:ext cx="6705600" cy="211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Program:</a:t>
            </a:r>
          </a:p>
          <a:p>
            <a:pPr marL="0" indent="0">
              <a:buNone/>
            </a:pPr>
            <a:r>
              <a:rPr lang="fr-FR" sz="3200" dirty="0"/>
              <a:t>fruits = ( </a:t>
            </a:r>
            <a:r>
              <a:rPr lang="fr-FR" sz="3200" dirty="0">
                <a:solidFill>
                  <a:srgbClr val="008000"/>
                </a:solidFill>
              </a:rPr>
              <a:t>"</a:t>
            </a:r>
            <a:r>
              <a:rPr lang="fr-FR" sz="3200" dirty="0" err="1">
                <a:solidFill>
                  <a:srgbClr val="008000"/>
                </a:solidFill>
              </a:rPr>
              <a:t>apple</a:t>
            </a:r>
            <a:r>
              <a:rPr lang="fr-FR" sz="3200" dirty="0">
                <a:solidFill>
                  <a:srgbClr val="008000"/>
                </a:solidFill>
              </a:rPr>
              <a:t>"</a:t>
            </a:r>
            <a:r>
              <a:rPr lang="fr-FR" sz="3200" dirty="0"/>
              <a:t>, </a:t>
            </a:r>
            <a:r>
              <a:rPr lang="fr-FR" sz="3200" dirty="0">
                <a:solidFill>
                  <a:srgbClr val="008000"/>
                </a:solidFill>
              </a:rPr>
              <a:t>"banana"</a:t>
            </a:r>
            <a:r>
              <a:rPr lang="fr-FR" sz="3200" dirty="0"/>
              <a:t>, </a:t>
            </a:r>
            <a:r>
              <a:rPr lang="fr-FR" sz="3200" dirty="0">
                <a:solidFill>
                  <a:srgbClr val="008000"/>
                </a:solidFill>
              </a:rPr>
              <a:t>"cherry"</a:t>
            </a:r>
            <a:r>
              <a:rPr lang="fr-FR" sz="3200" dirty="0"/>
              <a:t> )</a:t>
            </a:r>
          </a:p>
          <a:p>
            <a:pPr marL="0" indent="0">
              <a:buNone/>
            </a:pPr>
            <a:r>
              <a:rPr lang="fr-FR" sz="3200" dirty="0" err="1">
                <a:solidFill>
                  <a:srgbClr val="7030A0"/>
                </a:solidFill>
              </a:rPr>
              <a:t>print</a:t>
            </a:r>
            <a:r>
              <a:rPr lang="fr-FR" sz="3200" dirty="0"/>
              <a:t> ( type ( fruits ) )</a:t>
            </a:r>
          </a:p>
          <a:p>
            <a:pPr marL="0" indent="0">
              <a:buNone/>
            </a:pPr>
            <a:r>
              <a:rPr lang="fr-FR" sz="3200" dirty="0" err="1">
                <a:solidFill>
                  <a:srgbClr val="7030A0"/>
                </a:solidFill>
              </a:rPr>
              <a:t>print</a:t>
            </a:r>
            <a:r>
              <a:rPr lang="fr-FR" sz="3200" dirty="0"/>
              <a:t> ( fruits 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192732" y="4831140"/>
            <a:ext cx="47244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u="sng" dirty="0" smtClean="0"/>
              <a:t>Output: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&lt;class 'tuple'&gt;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('apple', 'banana', 'cherry')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5221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by values </a:t>
            </a:r>
            <a:r>
              <a:rPr lang="en-US" dirty="0" smtClean="0"/>
              <a:t>(Advanced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this case,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n-US" sz="2400" dirty="0" smtClean="0"/>
              <a:t> function (Higher Order Function) is passed into the parameter named "key" of the </a:t>
            </a:r>
            <a:r>
              <a:rPr lang="en-US" sz="2400" b="1" dirty="0" smtClean="0">
                <a:solidFill>
                  <a:srgbClr val="7030A0"/>
                </a:solidFill>
              </a:rPr>
              <a:t>sorted</a:t>
            </a:r>
            <a:r>
              <a:rPr lang="en-US" sz="2400" dirty="0" smtClean="0"/>
              <a:t> function</a:t>
            </a:r>
          </a:p>
          <a:p>
            <a:r>
              <a:rPr lang="en-HK" sz="2400" dirty="0"/>
              <a:t>The reverse parameter can be used in both </a:t>
            </a:r>
            <a:r>
              <a:rPr lang="en-HK" sz="2400" dirty="0" err="1"/>
              <a:t>list.sort</a:t>
            </a:r>
            <a:r>
              <a:rPr lang="en-HK" sz="2400" dirty="0"/>
              <a:t> ( ) method or the sorted ( ) function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00400"/>
            <a:ext cx="8459932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1900" b="1" u="sng" dirty="0" smtClean="0"/>
              <a:t>Program: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fruits = { </a:t>
            </a:r>
            <a:r>
              <a:rPr lang="en-US" sz="1900" dirty="0">
                <a:solidFill>
                  <a:srgbClr val="00B050"/>
                </a:solidFill>
              </a:rPr>
              <a:t>"apple"</a:t>
            </a:r>
            <a:r>
              <a:rPr lang="en-US" sz="1900" dirty="0">
                <a:solidFill>
                  <a:schemeClr val="tx1"/>
                </a:solidFill>
              </a:rPr>
              <a:t> : 15, </a:t>
            </a:r>
            <a:r>
              <a:rPr lang="en-US" sz="1900" dirty="0">
                <a:solidFill>
                  <a:srgbClr val="00B050"/>
                </a:solidFill>
              </a:rPr>
              <a:t>"banana"</a:t>
            </a:r>
            <a:r>
              <a:rPr lang="en-US" sz="1900" dirty="0">
                <a:solidFill>
                  <a:schemeClr val="tx1"/>
                </a:solidFill>
              </a:rPr>
              <a:t> : 20, </a:t>
            </a:r>
            <a:r>
              <a:rPr lang="en-US" sz="1900" dirty="0">
                <a:solidFill>
                  <a:srgbClr val="00B050"/>
                </a:solidFill>
              </a:rPr>
              <a:t>"cherry"</a:t>
            </a:r>
            <a:r>
              <a:rPr lang="en-US" sz="1900" dirty="0">
                <a:solidFill>
                  <a:schemeClr val="tx1"/>
                </a:solidFill>
              </a:rPr>
              <a:t> : 30 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1900" dirty="0">
                <a:solidFill>
                  <a:schemeClr val="tx1"/>
                </a:solidFill>
              </a:rPr>
              <a:t> name, number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rgbClr val="7030A0"/>
                </a:solidFill>
              </a:rPr>
              <a:t>sorted</a:t>
            </a:r>
            <a:r>
              <a:rPr lang="en-US" sz="1900" dirty="0">
                <a:solidFill>
                  <a:schemeClr val="tx1"/>
                </a:solidFill>
              </a:rPr>
              <a:t> (</a:t>
            </a:r>
            <a:r>
              <a:rPr lang="en-US" sz="1900" dirty="0" err="1">
                <a:solidFill>
                  <a:schemeClr val="tx1"/>
                </a:solidFill>
              </a:rPr>
              <a:t>fruits.items</a:t>
            </a:r>
            <a:r>
              <a:rPr lang="en-US" sz="1900" dirty="0">
                <a:solidFill>
                  <a:schemeClr val="tx1"/>
                </a:solidFill>
              </a:rPr>
              <a:t>(), key=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item:item</a:t>
            </a:r>
            <a:r>
              <a:rPr lang="en-US" sz="1900" dirty="0">
                <a:solidFill>
                  <a:schemeClr val="tx1"/>
                </a:solidFill>
              </a:rPr>
              <a:t>[1], reverse=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sz="1900" dirty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  </a:t>
            </a:r>
            <a:r>
              <a:rPr lang="en-US" sz="1900" dirty="0" smtClean="0">
                <a:solidFill>
                  <a:schemeClr val="tx1"/>
                </a:solidFill>
              </a:rPr>
              <a:t>    </a:t>
            </a:r>
            <a:r>
              <a:rPr lang="en-US" sz="1900" dirty="0" smtClean="0">
                <a:solidFill>
                  <a:srgbClr val="7030A0"/>
                </a:solidFill>
              </a:rPr>
              <a:t>print</a:t>
            </a:r>
            <a:r>
              <a:rPr lang="en-US" sz="1900" dirty="0" smtClean="0">
                <a:solidFill>
                  <a:schemeClr val="tx1"/>
                </a:solidFill>
              </a:rPr>
              <a:t>(number</a:t>
            </a:r>
            <a:r>
              <a:rPr lang="en-US" sz="1900" dirty="0">
                <a:solidFill>
                  <a:schemeClr val="tx1"/>
                </a:solidFill>
              </a:rPr>
              <a:t>, 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811" y="4693017"/>
            <a:ext cx="8455921" cy="12765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1900" b="1" u="sng" dirty="0" smtClean="0"/>
              <a:t>Output:</a:t>
            </a:r>
          </a:p>
          <a:p>
            <a:pPr marL="0" indent="0">
              <a:buNone/>
            </a:pPr>
            <a:r>
              <a:rPr lang="it-IT" sz="1900" dirty="0">
                <a:solidFill>
                  <a:srgbClr val="0000FF"/>
                </a:solidFill>
              </a:rPr>
              <a:t>30 cherry</a:t>
            </a:r>
          </a:p>
          <a:p>
            <a:pPr marL="0" indent="0">
              <a:buNone/>
            </a:pPr>
            <a:r>
              <a:rPr lang="it-IT" sz="1900" dirty="0">
                <a:solidFill>
                  <a:srgbClr val="0000FF"/>
                </a:solidFill>
              </a:rPr>
              <a:t>20 banana</a:t>
            </a:r>
          </a:p>
          <a:p>
            <a:pPr marL="0" indent="0">
              <a:buNone/>
            </a:pPr>
            <a:r>
              <a:rPr lang="it-IT" sz="1900" dirty="0">
                <a:solidFill>
                  <a:srgbClr val="0000FF"/>
                </a:solidFill>
              </a:rPr>
              <a:t>15 apple</a:t>
            </a:r>
            <a:endParaRPr lang="en-US" sz="1900" dirty="0">
              <a:solidFill>
                <a:srgbClr val="0000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211166" y="3352800"/>
            <a:ext cx="1953924" cy="353291"/>
          </a:xfrm>
          <a:prstGeom prst="wedgeRoundRectCallout">
            <a:avLst>
              <a:gd name="adj1" fmla="val -51939"/>
              <a:gd name="adj2" fmla="val 992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lambda parameter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077566" y="4379052"/>
            <a:ext cx="3505200" cy="627929"/>
          </a:xfrm>
          <a:prstGeom prst="wedgeRoundRectCallout">
            <a:avLst>
              <a:gd name="adj1" fmla="val -42087"/>
              <a:gd name="adj2" fmla="val -869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dict.items</a:t>
            </a:r>
            <a:r>
              <a:rPr lang="en-US" dirty="0" smtClean="0"/>
              <a:t>() returns a list of dictionary's (key, value) tuple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Tuple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Tuples are another kind of sequence that function much like a </a:t>
            </a:r>
            <a:r>
              <a:rPr lang="en-US" sz="2800" dirty="0" smtClean="0"/>
              <a:t>list</a:t>
            </a:r>
          </a:p>
          <a:p>
            <a:r>
              <a:rPr lang="en-US" sz="2800" dirty="0" smtClean="0"/>
              <a:t>They can be constructed and accessed similar to list</a:t>
            </a:r>
          </a:p>
          <a:p>
            <a:r>
              <a:rPr lang="en-US" sz="2800" dirty="0" smtClean="0"/>
              <a:t>They </a:t>
            </a:r>
            <a:r>
              <a:rPr lang="en-US" sz="2800" dirty="0"/>
              <a:t>have elements which are indexed starting at 0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713044"/>
            <a:ext cx="5105400" cy="2687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/>
              <a:t>fruits = ( </a:t>
            </a:r>
            <a:r>
              <a:rPr lang="en-US" sz="2400" dirty="0">
                <a:solidFill>
                  <a:srgbClr val="008000"/>
                </a:solidFill>
              </a:rPr>
              <a:t>"apple"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8000"/>
                </a:solidFill>
              </a:rPr>
              <a:t>"banana"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8000"/>
                </a:solidFill>
              </a:rPr>
              <a:t>"cherry"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fruits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008000"/>
                </a:solidFill>
              </a:rPr>
              <a:t>"The 2nd item is "</a:t>
            </a:r>
            <a:r>
              <a:rPr lang="en-US" sz="2400" dirty="0"/>
              <a:t> + fruits[1]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008000"/>
                </a:solidFill>
              </a:rPr>
              <a:t>"The </a:t>
            </a:r>
            <a:r>
              <a:rPr lang="en-US" sz="2400" dirty="0" smtClean="0">
                <a:solidFill>
                  <a:srgbClr val="008000"/>
                </a:solidFill>
              </a:rPr>
              <a:t>last </a:t>
            </a:r>
            <a:r>
              <a:rPr lang="en-US" sz="2400" dirty="0">
                <a:solidFill>
                  <a:srgbClr val="008000"/>
                </a:solidFill>
              </a:rPr>
              <a:t>item is "</a:t>
            </a:r>
            <a:r>
              <a:rPr lang="en-US" sz="2400" dirty="0"/>
              <a:t> + fruits</a:t>
            </a:r>
            <a:r>
              <a:rPr lang="en-US" sz="2400" dirty="0" smtClean="0"/>
              <a:t>[-1] 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/>
              <a:t> fruit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fruits 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fruit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3713044"/>
            <a:ext cx="3505200" cy="26877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</a:rPr>
              <a:t>('apple', 'banana', 'cherry')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The 2nd item is </a:t>
            </a:r>
            <a:r>
              <a:rPr lang="en-US" sz="2400" dirty="0" smtClean="0">
                <a:solidFill>
                  <a:srgbClr val="0000FF"/>
                </a:solidFill>
              </a:rPr>
              <a:t>banana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The last item is cherry</a:t>
            </a:r>
            <a:endParaRPr lang="it-IT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</a:rPr>
              <a:t>apple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</a:rPr>
              <a:t>banana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</a:rPr>
              <a:t>cherry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</a:t>
            </a:r>
            <a:r>
              <a:rPr lang="en-US" sz="2600" dirty="0"/>
              <a:t>tuple of variables on the left of an assignment </a:t>
            </a:r>
            <a:r>
              <a:rPr lang="en-US" sz="2600" dirty="0" smtClean="0"/>
              <a:t>can </a:t>
            </a:r>
            <a:r>
              <a:rPr lang="en-US" sz="2600" dirty="0"/>
              <a:t>be assigned values from a tuple on the right of the </a:t>
            </a:r>
            <a:r>
              <a:rPr lang="en-US" sz="2600" dirty="0" smtClean="0"/>
              <a:t>assignment</a:t>
            </a:r>
          </a:p>
          <a:p>
            <a:r>
              <a:rPr lang="en-US" sz="2600" dirty="0" smtClean="0"/>
              <a:t>The parenthesis can be omitted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048000"/>
            <a:ext cx="8080664" cy="3000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Program:</a:t>
            </a:r>
          </a:p>
          <a:p>
            <a:pPr marL="0" indent="0">
              <a:buNone/>
            </a:pPr>
            <a:r>
              <a:rPr lang="en-US" sz="2600" dirty="0"/>
              <a:t>person = ( </a:t>
            </a:r>
            <a:r>
              <a:rPr lang="en-US" sz="2600" dirty="0">
                <a:solidFill>
                  <a:srgbClr val="008000"/>
                </a:solidFill>
              </a:rPr>
              <a:t>"Kelvin"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008000"/>
                </a:solidFill>
              </a:rPr>
              <a:t>"kelvinyip@vtc.edu.hk"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008000"/>
                </a:solidFill>
              </a:rPr>
              <a:t>"2595 2537"</a:t>
            </a:r>
            <a:r>
              <a:rPr lang="en-US" sz="2600" dirty="0"/>
              <a:t> 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 person )</a:t>
            </a:r>
          </a:p>
          <a:p>
            <a:pPr marL="0" indent="0">
              <a:buNone/>
            </a:pPr>
            <a:r>
              <a:rPr lang="en-US" sz="2600" dirty="0"/>
              <a:t>name, email, </a:t>
            </a:r>
            <a:r>
              <a:rPr lang="en-US" sz="2600" dirty="0" err="1"/>
              <a:t>tel</a:t>
            </a:r>
            <a:r>
              <a:rPr lang="en-US" sz="2600" dirty="0"/>
              <a:t> = person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(name)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(email)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030A0"/>
                </a:solidFill>
              </a:rPr>
              <a:t>print</a:t>
            </a:r>
            <a:r>
              <a:rPr lang="en-US" sz="2600" dirty="0"/>
              <a:t> (</a:t>
            </a:r>
            <a:r>
              <a:rPr lang="en-US" sz="2600" dirty="0" err="1"/>
              <a:t>tel</a:t>
            </a:r>
            <a:r>
              <a:rPr lang="en-US" sz="2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4813092"/>
            <a:ext cx="5792932" cy="19687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fi-FI" sz="2400" dirty="0">
                <a:solidFill>
                  <a:srgbClr val="0000FF"/>
                </a:solidFill>
              </a:rPr>
              <a:t>('Kelvin', 'kelvinyip@vtc.edu.hk', '2595 2537')</a:t>
            </a:r>
          </a:p>
          <a:p>
            <a:pPr marL="0" indent="0">
              <a:buNone/>
            </a:pPr>
            <a:r>
              <a:rPr lang="fi-FI" sz="2400" dirty="0">
                <a:solidFill>
                  <a:srgbClr val="0000FF"/>
                </a:solidFill>
              </a:rPr>
              <a:t>Kelvin</a:t>
            </a:r>
          </a:p>
          <a:p>
            <a:pPr marL="0" indent="0">
              <a:buNone/>
            </a:pPr>
            <a:r>
              <a:rPr lang="fi-FI" sz="2400" dirty="0">
                <a:solidFill>
                  <a:srgbClr val="0000FF"/>
                </a:solidFill>
              </a:rPr>
              <a:t>kelvinyip@vtc.edu.hk</a:t>
            </a:r>
          </a:p>
          <a:p>
            <a:pPr marL="0" indent="0">
              <a:buNone/>
            </a:pPr>
            <a:r>
              <a:rPr lang="fi-FI" sz="2400" dirty="0">
                <a:solidFill>
                  <a:srgbClr val="0000FF"/>
                </a:solidFill>
              </a:rPr>
              <a:t>2595 2537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657953" y="4041465"/>
            <a:ext cx="2667000" cy="460248"/>
          </a:xfrm>
          <a:prstGeom prst="wedgeRoundRectCallout">
            <a:avLst>
              <a:gd name="adj1" fmla="val -64442"/>
              <a:gd name="adj2" fmla="val 450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Tuple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169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Functions and </a:t>
            </a:r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Built-in functions works for lists still also works for tuples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530" y="5526351"/>
            <a:ext cx="8627362" cy="31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25" dirty="0">
                <a:solidFill>
                  <a:schemeClr val="tx1"/>
                </a:solidFill>
              </a:rPr>
              <a:t>Reference: Built in Functions: http://docs.python.org/3/library/functions.html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270" y="2057400"/>
            <a:ext cx="6783530" cy="24988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200" b="1" u="sng" dirty="0" smtClean="0"/>
              <a:t>Program:</a:t>
            </a:r>
          </a:p>
          <a:p>
            <a:pPr marL="0" indent="0">
              <a:buNone/>
            </a:pPr>
            <a:r>
              <a:rPr lang="en-US" sz="2200" dirty="0" err="1"/>
              <a:t>nums</a:t>
            </a:r>
            <a:r>
              <a:rPr lang="en-US" sz="2200" dirty="0"/>
              <a:t> = </a:t>
            </a:r>
            <a:r>
              <a:rPr lang="en-US" sz="2200" dirty="0" smtClean="0"/>
              <a:t>( 3</a:t>
            </a:r>
            <a:r>
              <a:rPr lang="en-US" sz="2200" dirty="0"/>
              <a:t>, 41, 12, 9, 74, </a:t>
            </a:r>
            <a:r>
              <a:rPr lang="en-US" sz="2200" dirty="0" smtClean="0"/>
              <a:t>17 )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print</a:t>
            </a:r>
            <a:r>
              <a:rPr lang="en-US" sz="2200" dirty="0" smtClean="0"/>
              <a:t> 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8000"/>
                </a:solidFill>
              </a:rPr>
              <a:t>"No. of items in list is:"</a:t>
            </a:r>
            <a:r>
              <a:rPr lang="en-US" sz="2200" dirty="0"/>
              <a:t>, </a:t>
            </a:r>
            <a:r>
              <a:rPr lang="en-US" sz="2200" dirty="0" err="1" smtClean="0">
                <a:solidFill>
                  <a:srgbClr val="7030A0"/>
                </a:solidFill>
              </a:rPr>
              <a:t>len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"Max no. of all items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max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"Min no. of all items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min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"Sum of all items in list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sum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"Average of no. in list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sum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)/ </a:t>
            </a:r>
            <a:r>
              <a:rPr lang="en-US" sz="2200" dirty="0" err="1" smtClean="0">
                <a:solidFill>
                  <a:srgbClr val="7030A0"/>
                </a:solidFill>
              </a:rPr>
              <a:t>len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057400"/>
            <a:ext cx="1447800" cy="24988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200" b="1" u="sng" dirty="0" smtClean="0"/>
              <a:t>Output: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6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74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3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156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26.0</a:t>
            </a:r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</a:t>
            </a:r>
            <a:r>
              <a:rPr lang="en-US" dirty="0"/>
              <a:t>are "immutable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a list, once </a:t>
            </a:r>
            <a:r>
              <a:rPr lang="en-US" dirty="0" smtClean="0"/>
              <a:t>a tuple is created, it's contents cannot be changed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650" y="2924100"/>
            <a:ext cx="2743200" cy="3505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Shell: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x = [9, 8, 7]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x[2] = 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(x)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[9, 8, 6]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267450" y="2924100"/>
            <a:ext cx="2743200" cy="3505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Shell: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z = (5, 4, 3)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z[2] = 0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Traceback</a:t>
            </a:r>
            <a:r>
              <a:rPr lang="en-US" sz="2800" dirty="0">
                <a:solidFill>
                  <a:srgbClr val="FF0000"/>
                </a:solidFill>
              </a:rPr>
              <a:t>:'tuple'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object does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not support item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assignment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57550" y="2924100"/>
            <a:ext cx="2743200" cy="3505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Shell: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y = </a:t>
            </a:r>
            <a:r>
              <a:rPr lang="en-US" sz="2800" dirty="0">
                <a:solidFill>
                  <a:srgbClr val="008000"/>
                </a:solidFill>
              </a:rPr>
              <a:t>"ABC"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y[2] =</a:t>
            </a:r>
            <a:r>
              <a:rPr lang="en-US" sz="2800" dirty="0">
                <a:solidFill>
                  <a:srgbClr val="008000"/>
                </a:solidFill>
              </a:rPr>
              <a:t>"D"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FF0000"/>
                </a:solidFill>
              </a:rPr>
              <a:t>Traceback</a:t>
            </a:r>
            <a:r>
              <a:rPr lang="en-US" sz="2800" dirty="0">
                <a:solidFill>
                  <a:srgbClr val="FF0000"/>
                </a:solidFill>
              </a:rPr>
              <a:t>:'</a:t>
            </a:r>
            <a:r>
              <a:rPr lang="en-US" sz="2800" dirty="0" err="1">
                <a:solidFill>
                  <a:srgbClr val="FF0000"/>
                </a:solidFill>
              </a:rPr>
              <a:t>str</a:t>
            </a:r>
            <a:r>
              <a:rPr lang="en-US" sz="2800" dirty="0">
                <a:solidFill>
                  <a:srgbClr val="FF0000"/>
                </a:solidFill>
              </a:rPr>
              <a:t>' object does not support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</a:rPr>
              <a:t>item assignment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</a:rPr>
              <a:t>&gt;&gt;&gt;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69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not to do with </a:t>
            </a:r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39794"/>
            <a:ext cx="5715000" cy="52737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Shell: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x = (3, 2, 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 err="1"/>
              <a:t>x.sort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Traceback:AttributeError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'tuple' object has no attribute 'sort'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 err="1"/>
              <a:t>x.append</a:t>
            </a:r>
            <a:r>
              <a:rPr lang="en-US" sz="2400" dirty="0"/>
              <a:t>(5)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Traceback:AttributeError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'tuple' object has no attribute 'append'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 err="1"/>
              <a:t>x.reverse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Traceback:AttributeError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'tuple' object has no attribute 'reverse'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del</a:t>
            </a:r>
            <a:r>
              <a:rPr lang="en-US" sz="2400" dirty="0"/>
              <a:t> x[1]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Traceback:TypeError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'tuple' object doesn't support item deletion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172200" y="1339794"/>
            <a:ext cx="2743200" cy="1263594"/>
          </a:xfrm>
          <a:prstGeom prst="wedgeRoundRectCallout">
            <a:avLst>
              <a:gd name="adj1" fmla="val -206602"/>
              <a:gd name="adj2" fmla="val 2719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Tuple do not have a method (function) called sort ( )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2751978"/>
            <a:ext cx="2743200" cy="1263594"/>
          </a:xfrm>
          <a:prstGeom prst="wedgeRoundRectCallout">
            <a:avLst>
              <a:gd name="adj1" fmla="val -182041"/>
              <a:gd name="adj2" fmla="val 11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Tuple do not have a method called </a:t>
            </a:r>
          </a:p>
          <a:p>
            <a:pPr algn="ctr"/>
            <a:r>
              <a:rPr lang="en-US" sz="2400" dirty="0" smtClean="0"/>
              <a:t>append ( )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172200" y="4140099"/>
            <a:ext cx="2743200" cy="1263594"/>
          </a:xfrm>
          <a:prstGeom prst="wedgeRoundRectCallout">
            <a:avLst>
              <a:gd name="adj1" fmla="val -186426"/>
              <a:gd name="adj2" fmla="val -210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Tuple do not have a method called </a:t>
            </a:r>
          </a:p>
          <a:p>
            <a:pPr algn="ctr"/>
            <a:r>
              <a:rPr lang="en-US" sz="2400" dirty="0" smtClean="0"/>
              <a:t>reverse ( )</a:t>
            </a:r>
            <a:endParaRPr 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172200" y="5518206"/>
            <a:ext cx="2743200" cy="1263594"/>
          </a:xfrm>
          <a:prstGeom prst="wedgeRoundRectCallout">
            <a:avLst>
              <a:gd name="adj1" fmla="val -195490"/>
              <a:gd name="adj2" fmla="val -4326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Cannot delete an item in tuple by using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del</a:t>
            </a:r>
            <a:r>
              <a:rPr lang="en-US" sz="2400" dirty="0" smtClean="0"/>
              <a:t> keyword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7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Tuple with One Item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tuple with only one item, a comma must be added after the item, otherwise Python will not recognize it as a tuple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579" y="3200400"/>
            <a:ext cx="4427621" cy="3505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Program:</a:t>
            </a:r>
          </a:p>
          <a:p>
            <a:pPr marL="0" indent="0">
              <a:buNone/>
            </a:pPr>
            <a:r>
              <a:rPr lang="en-US" sz="3200" dirty="0"/>
              <a:t>fruits = </a:t>
            </a:r>
            <a:r>
              <a:rPr lang="en-US" sz="3200" dirty="0" smtClean="0"/>
              <a:t>( </a:t>
            </a:r>
            <a:r>
              <a:rPr lang="en-US" sz="3200" dirty="0" smtClean="0">
                <a:solidFill>
                  <a:srgbClr val="00B050"/>
                </a:solidFill>
              </a:rPr>
              <a:t>"</a:t>
            </a:r>
            <a:r>
              <a:rPr lang="en-US" sz="3200" dirty="0">
                <a:solidFill>
                  <a:srgbClr val="00B050"/>
                </a:solidFill>
              </a:rPr>
              <a:t>apple</a:t>
            </a:r>
            <a:r>
              <a:rPr lang="en-US" sz="3200" dirty="0" smtClean="0">
                <a:solidFill>
                  <a:srgbClr val="00B050"/>
                </a:solidFill>
              </a:rPr>
              <a:t>"</a:t>
            </a:r>
            <a:r>
              <a:rPr lang="en-US" sz="3200" b="1" dirty="0" smtClean="0"/>
              <a:t>,</a:t>
            </a:r>
            <a:r>
              <a:rPr lang="en-US" sz="3200" dirty="0" smtClean="0"/>
              <a:t> )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print</a:t>
            </a:r>
            <a:r>
              <a:rPr lang="en-US" sz="3200" dirty="0" smtClean="0"/>
              <a:t> ( </a:t>
            </a:r>
            <a:r>
              <a:rPr lang="en-US" sz="3200" dirty="0" smtClean="0">
                <a:solidFill>
                  <a:srgbClr val="7030A0"/>
                </a:solidFill>
              </a:rPr>
              <a:t>type</a:t>
            </a:r>
            <a:r>
              <a:rPr lang="en-US" sz="3200" dirty="0" smtClean="0"/>
              <a:t> ( fruits ) 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#</a:t>
            </a:r>
            <a:r>
              <a:rPr lang="en-US" sz="3200" dirty="0">
                <a:solidFill>
                  <a:srgbClr val="C00000"/>
                </a:solidFill>
              </a:rPr>
              <a:t>NOT a tuple</a:t>
            </a:r>
          </a:p>
          <a:p>
            <a:pPr marL="0" indent="0">
              <a:buNone/>
            </a:pPr>
            <a:r>
              <a:rPr lang="en-US" sz="3200" dirty="0"/>
              <a:t>fruits = </a:t>
            </a:r>
            <a:r>
              <a:rPr lang="en-US" sz="3200" dirty="0" smtClean="0"/>
              <a:t>( </a:t>
            </a:r>
            <a:r>
              <a:rPr lang="en-US" sz="3200" dirty="0" smtClean="0">
                <a:solidFill>
                  <a:srgbClr val="008000"/>
                </a:solidFill>
              </a:rPr>
              <a:t>"</a:t>
            </a:r>
            <a:r>
              <a:rPr lang="en-US" sz="3200" dirty="0">
                <a:solidFill>
                  <a:srgbClr val="008000"/>
                </a:solidFill>
              </a:rPr>
              <a:t>apple</a:t>
            </a:r>
            <a:r>
              <a:rPr lang="en-US" sz="3200" dirty="0" smtClean="0">
                <a:solidFill>
                  <a:srgbClr val="008000"/>
                </a:solidFill>
              </a:rPr>
              <a:t>"</a:t>
            </a:r>
            <a:r>
              <a:rPr lang="en-US" sz="3200" dirty="0" smtClean="0"/>
              <a:t> )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print</a:t>
            </a:r>
            <a:r>
              <a:rPr lang="en-US" sz="3200" dirty="0" smtClean="0"/>
              <a:t> ( </a:t>
            </a:r>
            <a:r>
              <a:rPr lang="en-US" sz="3200" dirty="0" smtClean="0">
                <a:solidFill>
                  <a:srgbClr val="7030A0"/>
                </a:solidFill>
              </a:rPr>
              <a:t>type</a:t>
            </a:r>
            <a:r>
              <a:rPr lang="en-US" sz="3200" dirty="0" smtClean="0"/>
              <a:t> ( fruits ) 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200400"/>
            <a:ext cx="3657600" cy="350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Output:</a:t>
            </a:r>
          </a:p>
          <a:p>
            <a:pPr marL="0" indent="0">
              <a:buNone/>
            </a:pPr>
            <a:endParaRPr lang="it-IT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t-IT" sz="3200" dirty="0" smtClean="0">
                <a:solidFill>
                  <a:srgbClr val="0000FF"/>
                </a:solidFill>
              </a:rPr>
              <a:t>&lt;</a:t>
            </a:r>
            <a:r>
              <a:rPr lang="it-IT" sz="3200" dirty="0">
                <a:solidFill>
                  <a:srgbClr val="0000FF"/>
                </a:solidFill>
              </a:rPr>
              <a:t>class 'tuple'&gt;</a:t>
            </a:r>
          </a:p>
          <a:p>
            <a:pPr marL="0" indent="0">
              <a:buNone/>
            </a:pPr>
            <a:endParaRPr lang="it-IT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t-IT" sz="3200" dirty="0" smtClean="0">
                <a:solidFill>
                  <a:srgbClr val="0000FF"/>
                </a:solidFill>
              </a:rPr>
              <a:t>&lt;</a:t>
            </a:r>
            <a:r>
              <a:rPr lang="it-IT" sz="3200" dirty="0">
                <a:solidFill>
                  <a:srgbClr val="0000FF"/>
                </a:solidFill>
              </a:rPr>
              <a:t>class 'str'&gt;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048001" y="2971800"/>
            <a:ext cx="1828800" cy="658686"/>
          </a:xfrm>
          <a:prstGeom prst="wedgeRoundRectCallout">
            <a:avLst>
              <a:gd name="adj1" fmla="val -25008"/>
              <a:gd name="adj2" fmla="val 858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comma must be added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700944"/>
      </p:ext>
    </p:extLst>
  </p:cSld>
  <p:clrMapOvr>
    <a:masterClrMapping/>
  </p:clrMapOvr>
</p:sld>
</file>

<file path=ppt/theme/theme1.xml><?xml version="1.0" encoding="utf-8"?>
<a:theme xmlns:a="http://schemas.openxmlformats.org/drawingml/2006/main" name="Kelvin'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48194</TotalTime>
  <Words>3362</Words>
  <Application>Microsoft Office PowerPoint</Application>
  <PresentationFormat>On-screen Show (4:3)</PresentationFormat>
  <Paragraphs>471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Gill Sans</vt:lpstr>
      <vt:lpstr>新細明體</vt:lpstr>
      <vt:lpstr>ヒラギノ角ゴ ProN W3</vt:lpstr>
      <vt:lpstr>Arial</vt:lpstr>
      <vt:lpstr>Calibri</vt:lpstr>
      <vt:lpstr>Comic Sans MS</vt:lpstr>
      <vt:lpstr>Times New Roman</vt:lpstr>
      <vt:lpstr>Kelvin's Design</vt:lpstr>
      <vt:lpstr>Tuple and Dictionary</vt:lpstr>
      <vt:lpstr>Lesson Intended Learning Outcomes</vt:lpstr>
      <vt:lpstr>Tuple</vt:lpstr>
      <vt:lpstr>Access Tuple Items</vt:lpstr>
      <vt:lpstr>Tuples assignment</vt:lpstr>
      <vt:lpstr>Built-in Functions and Tuples</vt:lpstr>
      <vt:lpstr>Tuples are "immutable"</vt:lpstr>
      <vt:lpstr>Things not to do with tuples</vt:lpstr>
      <vt:lpstr>Create Tuple with One Item</vt:lpstr>
      <vt:lpstr>Tuples vs List</vt:lpstr>
      <vt:lpstr>Use cases between List and Tuple</vt:lpstr>
      <vt:lpstr>Use cases between List and Tuple</vt:lpstr>
      <vt:lpstr>Tuples are Comparable</vt:lpstr>
      <vt:lpstr>Dictionary</vt:lpstr>
      <vt:lpstr>Dictionary</vt:lpstr>
      <vt:lpstr>Constructing a dictionary</vt:lpstr>
      <vt:lpstr>Dictionary Constants</vt:lpstr>
      <vt:lpstr>Comparing Lists and Dictionaries</vt:lpstr>
      <vt:lpstr>Dictionary Tracebacks</vt:lpstr>
      <vt:lpstr>Counting no. of characters in a string</vt:lpstr>
      <vt:lpstr>The get ( ) method for dictionary</vt:lpstr>
      <vt:lpstr>Simplified counting with get ( ) method</vt:lpstr>
      <vt:lpstr>Retrieve Keys and Values</vt:lpstr>
      <vt:lpstr>Retrieve Keys and Values 2</vt:lpstr>
      <vt:lpstr>Retrieve lists of Keys and Values</vt:lpstr>
      <vt:lpstr>Tuples and Dictionaries</vt:lpstr>
      <vt:lpstr>Meaningful variable name</vt:lpstr>
      <vt:lpstr>Using sorted ( ) function</vt:lpstr>
      <vt:lpstr>Sort by values instead of key</vt:lpstr>
      <vt:lpstr>Sort by values (Advanced Version)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Output</dc:title>
  <dc:creator>vtc</dc:creator>
  <cp:lastModifiedBy>Administrator</cp:lastModifiedBy>
  <cp:revision>447</cp:revision>
  <dcterms:created xsi:type="dcterms:W3CDTF">2007-08-16T02:12:36Z</dcterms:created>
  <dcterms:modified xsi:type="dcterms:W3CDTF">2022-08-31T07:53:26Z</dcterms:modified>
</cp:coreProperties>
</file>