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6" r:id="rId9"/>
    <p:sldId id="267" r:id="rId10"/>
    <p:sldId id="263" r:id="rId11"/>
    <p:sldId id="264" r:id="rId12"/>
    <p:sldId id="26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3"/>
  </p:normalViewPr>
  <p:slideViewPr>
    <p:cSldViewPr snapToGrid="0" snapToObjects="1">
      <p:cViewPr varScale="1">
        <p:scale>
          <a:sx n="100" d="100"/>
          <a:sy n="100" d="100"/>
        </p:scale>
        <p:origin x="10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BE2B8-5334-0740-A1E1-2C4D9E25B703}"/>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F4580720-04AE-6B40-9B40-E8F2967FA2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2AF99DCE-2C6C-4746-B047-FE0F7A9A0A28}"/>
              </a:ext>
            </a:extLst>
          </p:cNvPr>
          <p:cNvSpPr>
            <a:spLocks noGrp="1"/>
          </p:cNvSpPr>
          <p:nvPr>
            <p:ph type="dt" sz="half" idx="10"/>
          </p:nvPr>
        </p:nvSpPr>
        <p:spPr/>
        <p:txBody>
          <a:bodyPr/>
          <a:lstStyle/>
          <a:p>
            <a:fld id="{1B3EF4B7-04B5-9C4C-8785-F42646C5D897}" type="datetimeFigureOut">
              <a:rPr kumimoji="1" lang="zh-CN" altLang="en-US" smtClean="0"/>
              <a:t>2021/3/24</a:t>
            </a:fld>
            <a:endParaRPr kumimoji="1" lang="zh-CN" altLang="en-US"/>
          </a:p>
        </p:txBody>
      </p:sp>
      <p:sp>
        <p:nvSpPr>
          <p:cNvPr id="5" name="页脚占位符 4">
            <a:extLst>
              <a:ext uri="{FF2B5EF4-FFF2-40B4-BE49-F238E27FC236}">
                <a16:creationId xmlns:a16="http://schemas.microsoft.com/office/drawing/2014/main" id="{BED01A74-C7F0-7D40-AD97-5D924956501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6C9AFC2-2525-D547-8AB6-4364CAA3BE1F}"/>
              </a:ext>
            </a:extLst>
          </p:cNvPr>
          <p:cNvSpPr>
            <a:spLocks noGrp="1"/>
          </p:cNvSpPr>
          <p:nvPr>
            <p:ph type="sldNum" sz="quarter" idx="12"/>
          </p:nvPr>
        </p:nvSpPr>
        <p:spPr/>
        <p:txBody>
          <a:bodyPr/>
          <a:lstStyle/>
          <a:p>
            <a:fld id="{B56579C6-128C-5F4E-B115-3E8BAFB4C049}" type="slidenum">
              <a:rPr kumimoji="1" lang="zh-CN" altLang="en-US" smtClean="0"/>
              <a:t>‹#›</a:t>
            </a:fld>
            <a:endParaRPr kumimoji="1" lang="zh-CN" altLang="en-US"/>
          </a:p>
        </p:txBody>
      </p:sp>
    </p:spTree>
    <p:extLst>
      <p:ext uri="{BB962C8B-B14F-4D97-AF65-F5344CB8AC3E}">
        <p14:creationId xmlns:p14="http://schemas.microsoft.com/office/powerpoint/2010/main" val="2644763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E845BC-C6AC-2A41-B823-C03BCEE145EC}"/>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755B210-67AE-094C-9C6B-8929C16A5EF2}"/>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095EA2D-577E-AD40-B22B-8405E7989EFF}"/>
              </a:ext>
            </a:extLst>
          </p:cNvPr>
          <p:cNvSpPr>
            <a:spLocks noGrp="1"/>
          </p:cNvSpPr>
          <p:nvPr>
            <p:ph type="dt" sz="half" idx="10"/>
          </p:nvPr>
        </p:nvSpPr>
        <p:spPr/>
        <p:txBody>
          <a:bodyPr/>
          <a:lstStyle/>
          <a:p>
            <a:fld id="{1B3EF4B7-04B5-9C4C-8785-F42646C5D897}" type="datetimeFigureOut">
              <a:rPr kumimoji="1" lang="zh-CN" altLang="en-US" smtClean="0"/>
              <a:t>2021/3/24</a:t>
            </a:fld>
            <a:endParaRPr kumimoji="1" lang="zh-CN" altLang="en-US"/>
          </a:p>
        </p:txBody>
      </p:sp>
      <p:sp>
        <p:nvSpPr>
          <p:cNvPr id="5" name="页脚占位符 4">
            <a:extLst>
              <a:ext uri="{FF2B5EF4-FFF2-40B4-BE49-F238E27FC236}">
                <a16:creationId xmlns:a16="http://schemas.microsoft.com/office/drawing/2014/main" id="{76C40EBD-3C70-9249-8DA8-00CA2FAF778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C358EDC-C9FC-C347-8747-1B915DD65307}"/>
              </a:ext>
            </a:extLst>
          </p:cNvPr>
          <p:cNvSpPr>
            <a:spLocks noGrp="1"/>
          </p:cNvSpPr>
          <p:nvPr>
            <p:ph type="sldNum" sz="quarter" idx="12"/>
          </p:nvPr>
        </p:nvSpPr>
        <p:spPr/>
        <p:txBody>
          <a:bodyPr/>
          <a:lstStyle/>
          <a:p>
            <a:fld id="{B56579C6-128C-5F4E-B115-3E8BAFB4C049}" type="slidenum">
              <a:rPr kumimoji="1" lang="zh-CN" altLang="en-US" smtClean="0"/>
              <a:t>‹#›</a:t>
            </a:fld>
            <a:endParaRPr kumimoji="1" lang="zh-CN" altLang="en-US"/>
          </a:p>
        </p:txBody>
      </p:sp>
    </p:spTree>
    <p:extLst>
      <p:ext uri="{BB962C8B-B14F-4D97-AF65-F5344CB8AC3E}">
        <p14:creationId xmlns:p14="http://schemas.microsoft.com/office/powerpoint/2010/main" val="4092335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47738EC-2469-8B40-BB1D-36887924BBE4}"/>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4DCA558-2FE9-2348-A760-3FC037A98E92}"/>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E194E71-F77E-044C-BE6F-013AFD40C4DA}"/>
              </a:ext>
            </a:extLst>
          </p:cNvPr>
          <p:cNvSpPr>
            <a:spLocks noGrp="1"/>
          </p:cNvSpPr>
          <p:nvPr>
            <p:ph type="dt" sz="half" idx="10"/>
          </p:nvPr>
        </p:nvSpPr>
        <p:spPr/>
        <p:txBody>
          <a:bodyPr/>
          <a:lstStyle/>
          <a:p>
            <a:fld id="{1B3EF4B7-04B5-9C4C-8785-F42646C5D897}" type="datetimeFigureOut">
              <a:rPr kumimoji="1" lang="zh-CN" altLang="en-US" smtClean="0"/>
              <a:t>2021/3/24</a:t>
            </a:fld>
            <a:endParaRPr kumimoji="1" lang="zh-CN" altLang="en-US"/>
          </a:p>
        </p:txBody>
      </p:sp>
      <p:sp>
        <p:nvSpPr>
          <p:cNvPr id="5" name="页脚占位符 4">
            <a:extLst>
              <a:ext uri="{FF2B5EF4-FFF2-40B4-BE49-F238E27FC236}">
                <a16:creationId xmlns:a16="http://schemas.microsoft.com/office/drawing/2014/main" id="{7BDD66DE-FB46-2941-A19C-1074E366721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7A1BD01-CF04-FD4E-A203-2300F05A4CC1}"/>
              </a:ext>
            </a:extLst>
          </p:cNvPr>
          <p:cNvSpPr>
            <a:spLocks noGrp="1"/>
          </p:cNvSpPr>
          <p:nvPr>
            <p:ph type="sldNum" sz="quarter" idx="12"/>
          </p:nvPr>
        </p:nvSpPr>
        <p:spPr/>
        <p:txBody>
          <a:bodyPr/>
          <a:lstStyle/>
          <a:p>
            <a:fld id="{B56579C6-128C-5F4E-B115-3E8BAFB4C049}" type="slidenum">
              <a:rPr kumimoji="1" lang="zh-CN" altLang="en-US" smtClean="0"/>
              <a:t>‹#›</a:t>
            </a:fld>
            <a:endParaRPr kumimoji="1" lang="zh-CN" altLang="en-US"/>
          </a:p>
        </p:txBody>
      </p:sp>
    </p:spTree>
    <p:extLst>
      <p:ext uri="{BB962C8B-B14F-4D97-AF65-F5344CB8AC3E}">
        <p14:creationId xmlns:p14="http://schemas.microsoft.com/office/powerpoint/2010/main" val="381645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82E852-352B-0D41-9DC0-8F6FFC0033B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EAA4D50-5168-C342-B350-652DEC1B8326}"/>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81F226D-88A9-4C42-922E-B2B08D54112D}"/>
              </a:ext>
            </a:extLst>
          </p:cNvPr>
          <p:cNvSpPr>
            <a:spLocks noGrp="1"/>
          </p:cNvSpPr>
          <p:nvPr>
            <p:ph type="dt" sz="half" idx="10"/>
          </p:nvPr>
        </p:nvSpPr>
        <p:spPr/>
        <p:txBody>
          <a:bodyPr/>
          <a:lstStyle/>
          <a:p>
            <a:fld id="{1B3EF4B7-04B5-9C4C-8785-F42646C5D897}" type="datetimeFigureOut">
              <a:rPr kumimoji="1" lang="zh-CN" altLang="en-US" smtClean="0"/>
              <a:t>2021/3/24</a:t>
            </a:fld>
            <a:endParaRPr kumimoji="1" lang="zh-CN" altLang="en-US"/>
          </a:p>
        </p:txBody>
      </p:sp>
      <p:sp>
        <p:nvSpPr>
          <p:cNvPr id="5" name="页脚占位符 4">
            <a:extLst>
              <a:ext uri="{FF2B5EF4-FFF2-40B4-BE49-F238E27FC236}">
                <a16:creationId xmlns:a16="http://schemas.microsoft.com/office/drawing/2014/main" id="{8E1CDCA6-A981-0942-B72C-D2E57322E5B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252DF7D-681E-3F46-9979-40E7AE1DF1C7}"/>
              </a:ext>
            </a:extLst>
          </p:cNvPr>
          <p:cNvSpPr>
            <a:spLocks noGrp="1"/>
          </p:cNvSpPr>
          <p:nvPr>
            <p:ph type="sldNum" sz="quarter" idx="12"/>
          </p:nvPr>
        </p:nvSpPr>
        <p:spPr/>
        <p:txBody>
          <a:bodyPr/>
          <a:lstStyle/>
          <a:p>
            <a:fld id="{B56579C6-128C-5F4E-B115-3E8BAFB4C049}" type="slidenum">
              <a:rPr kumimoji="1" lang="zh-CN" altLang="en-US" smtClean="0"/>
              <a:t>‹#›</a:t>
            </a:fld>
            <a:endParaRPr kumimoji="1" lang="zh-CN" altLang="en-US"/>
          </a:p>
        </p:txBody>
      </p:sp>
    </p:spTree>
    <p:extLst>
      <p:ext uri="{BB962C8B-B14F-4D97-AF65-F5344CB8AC3E}">
        <p14:creationId xmlns:p14="http://schemas.microsoft.com/office/powerpoint/2010/main" val="4008597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BBBC02-D535-4049-ADEB-A219CF69C31C}"/>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AE7980DB-2398-0E4D-8D75-3FC0A5255A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827F9B36-10A8-1047-A96E-64AFBD5438A4}"/>
              </a:ext>
            </a:extLst>
          </p:cNvPr>
          <p:cNvSpPr>
            <a:spLocks noGrp="1"/>
          </p:cNvSpPr>
          <p:nvPr>
            <p:ph type="dt" sz="half" idx="10"/>
          </p:nvPr>
        </p:nvSpPr>
        <p:spPr/>
        <p:txBody>
          <a:bodyPr/>
          <a:lstStyle/>
          <a:p>
            <a:fld id="{1B3EF4B7-04B5-9C4C-8785-F42646C5D897}" type="datetimeFigureOut">
              <a:rPr kumimoji="1" lang="zh-CN" altLang="en-US" smtClean="0"/>
              <a:t>2021/3/24</a:t>
            </a:fld>
            <a:endParaRPr kumimoji="1" lang="zh-CN" altLang="en-US"/>
          </a:p>
        </p:txBody>
      </p:sp>
      <p:sp>
        <p:nvSpPr>
          <p:cNvPr id="5" name="页脚占位符 4">
            <a:extLst>
              <a:ext uri="{FF2B5EF4-FFF2-40B4-BE49-F238E27FC236}">
                <a16:creationId xmlns:a16="http://schemas.microsoft.com/office/drawing/2014/main" id="{B5E07E8A-9A28-2C44-82F7-CB86A4B7124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E3336D9-C5A2-A142-B2E6-D9DC7EA7C948}"/>
              </a:ext>
            </a:extLst>
          </p:cNvPr>
          <p:cNvSpPr>
            <a:spLocks noGrp="1"/>
          </p:cNvSpPr>
          <p:nvPr>
            <p:ph type="sldNum" sz="quarter" idx="12"/>
          </p:nvPr>
        </p:nvSpPr>
        <p:spPr/>
        <p:txBody>
          <a:bodyPr/>
          <a:lstStyle/>
          <a:p>
            <a:fld id="{B56579C6-128C-5F4E-B115-3E8BAFB4C049}" type="slidenum">
              <a:rPr kumimoji="1" lang="zh-CN" altLang="en-US" smtClean="0"/>
              <a:t>‹#›</a:t>
            </a:fld>
            <a:endParaRPr kumimoji="1" lang="zh-CN" altLang="en-US"/>
          </a:p>
        </p:txBody>
      </p:sp>
    </p:spTree>
    <p:extLst>
      <p:ext uri="{BB962C8B-B14F-4D97-AF65-F5344CB8AC3E}">
        <p14:creationId xmlns:p14="http://schemas.microsoft.com/office/powerpoint/2010/main" val="254161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AE7C0E-DAB5-7047-8B4F-9477FDC6464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8AA5D75-DC49-2E47-97CF-56742D27CD4D}"/>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35C70BA6-8A8D-4A45-9562-64F5F455F72F}"/>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ABD972B2-ABA9-1F4B-BE48-655A6B27B6CF}"/>
              </a:ext>
            </a:extLst>
          </p:cNvPr>
          <p:cNvSpPr>
            <a:spLocks noGrp="1"/>
          </p:cNvSpPr>
          <p:nvPr>
            <p:ph type="dt" sz="half" idx="10"/>
          </p:nvPr>
        </p:nvSpPr>
        <p:spPr/>
        <p:txBody>
          <a:bodyPr/>
          <a:lstStyle/>
          <a:p>
            <a:fld id="{1B3EF4B7-04B5-9C4C-8785-F42646C5D897}" type="datetimeFigureOut">
              <a:rPr kumimoji="1" lang="zh-CN" altLang="en-US" smtClean="0"/>
              <a:t>2021/3/24</a:t>
            </a:fld>
            <a:endParaRPr kumimoji="1" lang="zh-CN" altLang="en-US"/>
          </a:p>
        </p:txBody>
      </p:sp>
      <p:sp>
        <p:nvSpPr>
          <p:cNvPr id="6" name="页脚占位符 5">
            <a:extLst>
              <a:ext uri="{FF2B5EF4-FFF2-40B4-BE49-F238E27FC236}">
                <a16:creationId xmlns:a16="http://schemas.microsoft.com/office/drawing/2014/main" id="{C931B2C3-67D3-3E44-AB0D-E286709522C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7871418-41A0-7141-A8F5-2A5A47A446F3}"/>
              </a:ext>
            </a:extLst>
          </p:cNvPr>
          <p:cNvSpPr>
            <a:spLocks noGrp="1"/>
          </p:cNvSpPr>
          <p:nvPr>
            <p:ph type="sldNum" sz="quarter" idx="12"/>
          </p:nvPr>
        </p:nvSpPr>
        <p:spPr/>
        <p:txBody>
          <a:bodyPr/>
          <a:lstStyle/>
          <a:p>
            <a:fld id="{B56579C6-128C-5F4E-B115-3E8BAFB4C049}" type="slidenum">
              <a:rPr kumimoji="1" lang="zh-CN" altLang="en-US" smtClean="0"/>
              <a:t>‹#›</a:t>
            </a:fld>
            <a:endParaRPr kumimoji="1" lang="zh-CN" altLang="en-US"/>
          </a:p>
        </p:txBody>
      </p:sp>
    </p:spTree>
    <p:extLst>
      <p:ext uri="{BB962C8B-B14F-4D97-AF65-F5344CB8AC3E}">
        <p14:creationId xmlns:p14="http://schemas.microsoft.com/office/powerpoint/2010/main" val="2464954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133B10-F1E9-F344-A90C-EADD8F696D60}"/>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B4634E2-B45D-FE41-BB3A-508477B59A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A9B16CE-46F8-6F48-8184-420EA7545061}"/>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1FA5F46E-41B7-2F40-94A7-F71DBCDA1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0E45FF31-50E4-314D-9FF4-51FF1157E879}"/>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FE87BACB-A494-1A40-8E60-F31AC2EC1198}"/>
              </a:ext>
            </a:extLst>
          </p:cNvPr>
          <p:cNvSpPr>
            <a:spLocks noGrp="1"/>
          </p:cNvSpPr>
          <p:nvPr>
            <p:ph type="dt" sz="half" idx="10"/>
          </p:nvPr>
        </p:nvSpPr>
        <p:spPr/>
        <p:txBody>
          <a:bodyPr/>
          <a:lstStyle/>
          <a:p>
            <a:fld id="{1B3EF4B7-04B5-9C4C-8785-F42646C5D897}" type="datetimeFigureOut">
              <a:rPr kumimoji="1" lang="zh-CN" altLang="en-US" smtClean="0"/>
              <a:t>2021/3/24</a:t>
            </a:fld>
            <a:endParaRPr kumimoji="1" lang="zh-CN" altLang="en-US"/>
          </a:p>
        </p:txBody>
      </p:sp>
      <p:sp>
        <p:nvSpPr>
          <p:cNvPr id="8" name="页脚占位符 7">
            <a:extLst>
              <a:ext uri="{FF2B5EF4-FFF2-40B4-BE49-F238E27FC236}">
                <a16:creationId xmlns:a16="http://schemas.microsoft.com/office/drawing/2014/main" id="{CBA9FFB7-51A8-0244-95AA-7EB984EBE53C}"/>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E7AC486-C0F6-E741-A511-9741C1E2B18B}"/>
              </a:ext>
            </a:extLst>
          </p:cNvPr>
          <p:cNvSpPr>
            <a:spLocks noGrp="1"/>
          </p:cNvSpPr>
          <p:nvPr>
            <p:ph type="sldNum" sz="quarter" idx="12"/>
          </p:nvPr>
        </p:nvSpPr>
        <p:spPr/>
        <p:txBody>
          <a:bodyPr/>
          <a:lstStyle/>
          <a:p>
            <a:fld id="{B56579C6-128C-5F4E-B115-3E8BAFB4C049}" type="slidenum">
              <a:rPr kumimoji="1" lang="zh-CN" altLang="en-US" smtClean="0"/>
              <a:t>‹#›</a:t>
            </a:fld>
            <a:endParaRPr kumimoji="1" lang="zh-CN" altLang="en-US"/>
          </a:p>
        </p:txBody>
      </p:sp>
    </p:spTree>
    <p:extLst>
      <p:ext uri="{BB962C8B-B14F-4D97-AF65-F5344CB8AC3E}">
        <p14:creationId xmlns:p14="http://schemas.microsoft.com/office/powerpoint/2010/main" val="272812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1F2A50-7C22-474B-9985-008650F6A64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E360CF75-AD3C-144F-A8F1-0FC1C735DC4F}"/>
              </a:ext>
            </a:extLst>
          </p:cNvPr>
          <p:cNvSpPr>
            <a:spLocks noGrp="1"/>
          </p:cNvSpPr>
          <p:nvPr>
            <p:ph type="dt" sz="half" idx="10"/>
          </p:nvPr>
        </p:nvSpPr>
        <p:spPr/>
        <p:txBody>
          <a:bodyPr/>
          <a:lstStyle/>
          <a:p>
            <a:fld id="{1B3EF4B7-04B5-9C4C-8785-F42646C5D897}" type="datetimeFigureOut">
              <a:rPr kumimoji="1" lang="zh-CN" altLang="en-US" smtClean="0"/>
              <a:t>2021/3/24</a:t>
            </a:fld>
            <a:endParaRPr kumimoji="1" lang="zh-CN" altLang="en-US"/>
          </a:p>
        </p:txBody>
      </p:sp>
      <p:sp>
        <p:nvSpPr>
          <p:cNvPr id="4" name="页脚占位符 3">
            <a:extLst>
              <a:ext uri="{FF2B5EF4-FFF2-40B4-BE49-F238E27FC236}">
                <a16:creationId xmlns:a16="http://schemas.microsoft.com/office/drawing/2014/main" id="{38BCC6E8-7F8C-BD4B-B7AC-6F7BCB8A8A29}"/>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9625CF5D-7961-D547-9DEC-76971EF367CE}"/>
              </a:ext>
            </a:extLst>
          </p:cNvPr>
          <p:cNvSpPr>
            <a:spLocks noGrp="1"/>
          </p:cNvSpPr>
          <p:nvPr>
            <p:ph type="sldNum" sz="quarter" idx="12"/>
          </p:nvPr>
        </p:nvSpPr>
        <p:spPr/>
        <p:txBody>
          <a:bodyPr/>
          <a:lstStyle/>
          <a:p>
            <a:fld id="{B56579C6-128C-5F4E-B115-3E8BAFB4C049}" type="slidenum">
              <a:rPr kumimoji="1" lang="zh-CN" altLang="en-US" smtClean="0"/>
              <a:t>‹#›</a:t>
            </a:fld>
            <a:endParaRPr kumimoji="1" lang="zh-CN" altLang="en-US"/>
          </a:p>
        </p:txBody>
      </p:sp>
    </p:spTree>
    <p:extLst>
      <p:ext uri="{BB962C8B-B14F-4D97-AF65-F5344CB8AC3E}">
        <p14:creationId xmlns:p14="http://schemas.microsoft.com/office/powerpoint/2010/main" val="1069170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8C66730-F967-194F-A877-60BFC2313F7C}"/>
              </a:ext>
            </a:extLst>
          </p:cNvPr>
          <p:cNvSpPr>
            <a:spLocks noGrp="1"/>
          </p:cNvSpPr>
          <p:nvPr>
            <p:ph type="dt" sz="half" idx="10"/>
          </p:nvPr>
        </p:nvSpPr>
        <p:spPr/>
        <p:txBody>
          <a:bodyPr/>
          <a:lstStyle/>
          <a:p>
            <a:fld id="{1B3EF4B7-04B5-9C4C-8785-F42646C5D897}" type="datetimeFigureOut">
              <a:rPr kumimoji="1" lang="zh-CN" altLang="en-US" smtClean="0"/>
              <a:t>2021/3/24</a:t>
            </a:fld>
            <a:endParaRPr kumimoji="1" lang="zh-CN" altLang="en-US"/>
          </a:p>
        </p:txBody>
      </p:sp>
      <p:sp>
        <p:nvSpPr>
          <p:cNvPr id="3" name="页脚占位符 2">
            <a:extLst>
              <a:ext uri="{FF2B5EF4-FFF2-40B4-BE49-F238E27FC236}">
                <a16:creationId xmlns:a16="http://schemas.microsoft.com/office/drawing/2014/main" id="{FA23B9D6-9483-654B-B22B-D54F26D9D13E}"/>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E1D5E935-302D-7E42-A895-F6BF85CE274A}"/>
              </a:ext>
            </a:extLst>
          </p:cNvPr>
          <p:cNvSpPr>
            <a:spLocks noGrp="1"/>
          </p:cNvSpPr>
          <p:nvPr>
            <p:ph type="sldNum" sz="quarter" idx="12"/>
          </p:nvPr>
        </p:nvSpPr>
        <p:spPr/>
        <p:txBody>
          <a:bodyPr/>
          <a:lstStyle/>
          <a:p>
            <a:fld id="{B56579C6-128C-5F4E-B115-3E8BAFB4C049}" type="slidenum">
              <a:rPr kumimoji="1" lang="zh-CN" altLang="en-US" smtClean="0"/>
              <a:t>‹#›</a:t>
            </a:fld>
            <a:endParaRPr kumimoji="1" lang="zh-CN" altLang="en-US"/>
          </a:p>
        </p:txBody>
      </p:sp>
    </p:spTree>
    <p:extLst>
      <p:ext uri="{BB962C8B-B14F-4D97-AF65-F5344CB8AC3E}">
        <p14:creationId xmlns:p14="http://schemas.microsoft.com/office/powerpoint/2010/main" val="1369391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93881D-75A8-1E46-AD9B-E2BE1B2F52D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37ACE645-59C7-C54E-9BC9-678370F2BF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B4343395-F8FE-9E40-AD0C-920D6619E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EF456E7-3846-BB4E-A929-1802D7EE8801}"/>
              </a:ext>
            </a:extLst>
          </p:cNvPr>
          <p:cNvSpPr>
            <a:spLocks noGrp="1"/>
          </p:cNvSpPr>
          <p:nvPr>
            <p:ph type="dt" sz="half" idx="10"/>
          </p:nvPr>
        </p:nvSpPr>
        <p:spPr/>
        <p:txBody>
          <a:bodyPr/>
          <a:lstStyle/>
          <a:p>
            <a:fld id="{1B3EF4B7-04B5-9C4C-8785-F42646C5D897}" type="datetimeFigureOut">
              <a:rPr kumimoji="1" lang="zh-CN" altLang="en-US" smtClean="0"/>
              <a:t>2021/3/24</a:t>
            </a:fld>
            <a:endParaRPr kumimoji="1" lang="zh-CN" altLang="en-US"/>
          </a:p>
        </p:txBody>
      </p:sp>
      <p:sp>
        <p:nvSpPr>
          <p:cNvPr id="6" name="页脚占位符 5">
            <a:extLst>
              <a:ext uri="{FF2B5EF4-FFF2-40B4-BE49-F238E27FC236}">
                <a16:creationId xmlns:a16="http://schemas.microsoft.com/office/drawing/2014/main" id="{87639C49-96EB-1044-835E-20B35A371A2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6E1C744-EF7F-7547-99FE-11B18D4EF256}"/>
              </a:ext>
            </a:extLst>
          </p:cNvPr>
          <p:cNvSpPr>
            <a:spLocks noGrp="1"/>
          </p:cNvSpPr>
          <p:nvPr>
            <p:ph type="sldNum" sz="quarter" idx="12"/>
          </p:nvPr>
        </p:nvSpPr>
        <p:spPr/>
        <p:txBody>
          <a:bodyPr/>
          <a:lstStyle/>
          <a:p>
            <a:fld id="{B56579C6-128C-5F4E-B115-3E8BAFB4C049}" type="slidenum">
              <a:rPr kumimoji="1" lang="zh-CN" altLang="en-US" smtClean="0"/>
              <a:t>‹#›</a:t>
            </a:fld>
            <a:endParaRPr kumimoji="1" lang="zh-CN" altLang="en-US"/>
          </a:p>
        </p:txBody>
      </p:sp>
    </p:spTree>
    <p:extLst>
      <p:ext uri="{BB962C8B-B14F-4D97-AF65-F5344CB8AC3E}">
        <p14:creationId xmlns:p14="http://schemas.microsoft.com/office/powerpoint/2010/main" val="1646638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4DA2BC-5983-1A4B-A587-20392B9FA3C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CA02DAC-F8BE-854A-ABD4-E70E4D7539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82CE5EB0-E8B3-2444-842E-CBDFF51D0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947A5FC-F3F7-114E-AC45-C1A62503A483}"/>
              </a:ext>
            </a:extLst>
          </p:cNvPr>
          <p:cNvSpPr>
            <a:spLocks noGrp="1"/>
          </p:cNvSpPr>
          <p:nvPr>
            <p:ph type="dt" sz="half" idx="10"/>
          </p:nvPr>
        </p:nvSpPr>
        <p:spPr/>
        <p:txBody>
          <a:bodyPr/>
          <a:lstStyle/>
          <a:p>
            <a:fld id="{1B3EF4B7-04B5-9C4C-8785-F42646C5D897}" type="datetimeFigureOut">
              <a:rPr kumimoji="1" lang="zh-CN" altLang="en-US" smtClean="0"/>
              <a:t>2021/3/24</a:t>
            </a:fld>
            <a:endParaRPr kumimoji="1" lang="zh-CN" altLang="en-US"/>
          </a:p>
        </p:txBody>
      </p:sp>
      <p:sp>
        <p:nvSpPr>
          <p:cNvPr id="6" name="页脚占位符 5">
            <a:extLst>
              <a:ext uri="{FF2B5EF4-FFF2-40B4-BE49-F238E27FC236}">
                <a16:creationId xmlns:a16="http://schemas.microsoft.com/office/drawing/2014/main" id="{56BBC750-04DF-5B49-92FF-D84C10C5022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8DF58FE-5B2B-2248-B4C6-8421D5970571}"/>
              </a:ext>
            </a:extLst>
          </p:cNvPr>
          <p:cNvSpPr>
            <a:spLocks noGrp="1"/>
          </p:cNvSpPr>
          <p:nvPr>
            <p:ph type="sldNum" sz="quarter" idx="12"/>
          </p:nvPr>
        </p:nvSpPr>
        <p:spPr/>
        <p:txBody>
          <a:bodyPr/>
          <a:lstStyle/>
          <a:p>
            <a:fld id="{B56579C6-128C-5F4E-B115-3E8BAFB4C049}" type="slidenum">
              <a:rPr kumimoji="1" lang="zh-CN" altLang="en-US" smtClean="0"/>
              <a:t>‹#›</a:t>
            </a:fld>
            <a:endParaRPr kumimoji="1" lang="zh-CN" altLang="en-US"/>
          </a:p>
        </p:txBody>
      </p:sp>
    </p:spTree>
    <p:extLst>
      <p:ext uri="{BB962C8B-B14F-4D97-AF65-F5344CB8AC3E}">
        <p14:creationId xmlns:p14="http://schemas.microsoft.com/office/powerpoint/2010/main" val="1358592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E4AB649-204E-F843-A7AC-654919865B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335DC43-E05D-294E-8AEC-C8B9EB6C3A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23B5A9C-9DB3-E94F-80F8-D9EE256C56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EF4B7-04B5-9C4C-8785-F42646C5D897}" type="datetimeFigureOut">
              <a:rPr kumimoji="1" lang="zh-CN" altLang="en-US" smtClean="0"/>
              <a:t>2021/3/24</a:t>
            </a:fld>
            <a:endParaRPr kumimoji="1" lang="zh-CN" altLang="en-US"/>
          </a:p>
        </p:txBody>
      </p:sp>
      <p:sp>
        <p:nvSpPr>
          <p:cNvPr id="5" name="页脚占位符 4">
            <a:extLst>
              <a:ext uri="{FF2B5EF4-FFF2-40B4-BE49-F238E27FC236}">
                <a16:creationId xmlns:a16="http://schemas.microsoft.com/office/drawing/2014/main" id="{23267E77-63E2-3341-80F9-73937DF247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2E3E5CD4-536D-AE4A-B4E5-38670FF934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579C6-128C-5F4E-B115-3E8BAFB4C049}" type="slidenum">
              <a:rPr kumimoji="1" lang="zh-CN" altLang="en-US" smtClean="0"/>
              <a:t>‹#›</a:t>
            </a:fld>
            <a:endParaRPr kumimoji="1" lang="zh-CN" altLang="en-US"/>
          </a:p>
        </p:txBody>
      </p:sp>
    </p:spTree>
    <p:extLst>
      <p:ext uri="{BB962C8B-B14F-4D97-AF65-F5344CB8AC3E}">
        <p14:creationId xmlns:p14="http://schemas.microsoft.com/office/powerpoint/2010/main" val="2942124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4">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36">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标题 1">
            <a:extLst>
              <a:ext uri="{FF2B5EF4-FFF2-40B4-BE49-F238E27FC236}">
                <a16:creationId xmlns:a16="http://schemas.microsoft.com/office/drawing/2014/main" id="{E0D89386-C107-E14B-B6EF-E0F04A30B476}"/>
              </a:ext>
            </a:extLst>
          </p:cNvPr>
          <p:cNvSpPr>
            <a:spLocks noGrp="1"/>
          </p:cNvSpPr>
          <p:nvPr>
            <p:ph type="ctrTitle"/>
          </p:nvPr>
        </p:nvSpPr>
        <p:spPr>
          <a:xfrm>
            <a:off x="1804988" y="1442172"/>
            <a:ext cx="8582025" cy="2177328"/>
          </a:xfrm>
        </p:spPr>
        <p:txBody>
          <a:bodyPr anchor="ctr">
            <a:normAutofit/>
          </a:bodyPr>
          <a:lstStyle/>
          <a:p>
            <a:r>
              <a:rPr kumimoji="1" lang="en-US" altLang="zh-CN" sz="6100"/>
              <a:t>A guide for </a:t>
            </a:r>
            <a:br>
              <a:rPr kumimoji="1" lang="en-US" altLang="zh-CN" sz="6100"/>
            </a:br>
            <a:r>
              <a:rPr kumimoji="1" lang="en-US" altLang="zh-CN" sz="6100"/>
              <a:t>new-to-London student</a:t>
            </a:r>
            <a:endParaRPr kumimoji="1" lang="zh-CN" altLang="en-US" sz="6100"/>
          </a:p>
        </p:txBody>
      </p:sp>
      <p:sp>
        <p:nvSpPr>
          <p:cNvPr id="45" name="Rectangle: Rounded Corners 38">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副标题 2">
            <a:extLst>
              <a:ext uri="{FF2B5EF4-FFF2-40B4-BE49-F238E27FC236}">
                <a16:creationId xmlns:a16="http://schemas.microsoft.com/office/drawing/2014/main" id="{CD263A7B-37C9-E54C-9A38-69090AF47067}"/>
              </a:ext>
            </a:extLst>
          </p:cNvPr>
          <p:cNvSpPr>
            <a:spLocks noGrp="1"/>
          </p:cNvSpPr>
          <p:nvPr>
            <p:ph type="subTitle" idx="1"/>
          </p:nvPr>
        </p:nvSpPr>
        <p:spPr>
          <a:xfrm>
            <a:off x="2566988" y="3962400"/>
            <a:ext cx="7058025" cy="581025"/>
          </a:xfrm>
        </p:spPr>
        <p:txBody>
          <a:bodyPr anchor="ctr">
            <a:normAutofit/>
          </a:bodyPr>
          <a:lstStyle/>
          <a:p>
            <a:r>
              <a:rPr kumimoji="1" lang="en-US" altLang="zh-CN" sz="2800" dirty="0">
                <a:solidFill>
                  <a:srgbClr val="FFFFFF"/>
                </a:solidFill>
              </a:rPr>
              <a:t>Louise Huang     03.24.2021</a:t>
            </a:r>
          </a:p>
        </p:txBody>
      </p:sp>
    </p:spTree>
    <p:extLst>
      <p:ext uri="{BB962C8B-B14F-4D97-AF65-F5344CB8AC3E}">
        <p14:creationId xmlns:p14="http://schemas.microsoft.com/office/powerpoint/2010/main" val="4206904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164147-D6B9-C846-8EF6-B057D4D70495}"/>
              </a:ext>
            </a:extLst>
          </p:cNvPr>
          <p:cNvSpPr>
            <a:spLocks noGrp="1"/>
          </p:cNvSpPr>
          <p:nvPr>
            <p:ph type="title"/>
          </p:nvPr>
        </p:nvSpPr>
        <p:spPr/>
        <p:txBody>
          <a:bodyPr>
            <a:normAutofit/>
          </a:bodyPr>
          <a:lstStyle/>
          <a:p>
            <a:r>
              <a:rPr lang="en" altLang="zh-CN" b="1" dirty="0"/>
              <a:t>Performing K-means clustering algorithm to segment neighborhoods </a:t>
            </a:r>
            <a:endParaRPr kumimoji="1" lang="zh-CN" altLang="en-US" dirty="0"/>
          </a:p>
        </p:txBody>
      </p:sp>
      <p:sp>
        <p:nvSpPr>
          <p:cNvPr id="3" name="内容占位符 2">
            <a:extLst>
              <a:ext uri="{FF2B5EF4-FFF2-40B4-BE49-F238E27FC236}">
                <a16:creationId xmlns:a16="http://schemas.microsoft.com/office/drawing/2014/main" id="{1E734481-F8E5-9246-B28F-BD7565139CD4}"/>
              </a:ext>
            </a:extLst>
          </p:cNvPr>
          <p:cNvSpPr>
            <a:spLocks noGrp="1"/>
          </p:cNvSpPr>
          <p:nvPr>
            <p:ph idx="1"/>
          </p:nvPr>
        </p:nvSpPr>
        <p:spPr>
          <a:xfrm>
            <a:off x="838200" y="1690688"/>
            <a:ext cx="10515600" cy="4351338"/>
          </a:xfrm>
        </p:spPr>
        <p:txBody>
          <a:bodyPr/>
          <a:lstStyle/>
          <a:p>
            <a:pPr marL="0" indent="0">
              <a:buNone/>
            </a:pPr>
            <a:r>
              <a:rPr lang="en" altLang="zh-CN" dirty="0"/>
              <a:t>1. Determine the optimal number of clusters </a:t>
            </a:r>
            <a:endParaRPr lang="en" altLang="zh-CN" dirty="0">
              <a:effectLst/>
            </a:endParaRPr>
          </a:p>
          <a:p>
            <a:endParaRPr kumimoji="1" lang="zh-CN" altLang="en-US" dirty="0"/>
          </a:p>
        </p:txBody>
      </p:sp>
      <p:pic>
        <p:nvPicPr>
          <p:cNvPr id="2049" name="Picture 1" descr="page7image8593536">
            <a:extLst>
              <a:ext uri="{FF2B5EF4-FFF2-40B4-BE49-F238E27FC236}">
                <a16:creationId xmlns:a16="http://schemas.microsoft.com/office/drawing/2014/main" id="{0874277D-D1C3-BC47-B2B9-121743347B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8" y="2130426"/>
            <a:ext cx="5943600" cy="391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664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page8image25536576">
            <a:extLst>
              <a:ext uri="{FF2B5EF4-FFF2-40B4-BE49-F238E27FC236}">
                <a16:creationId xmlns:a16="http://schemas.microsoft.com/office/drawing/2014/main" id="{605ECB9B-DA3D-034E-9225-F0B9641348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6806"/>
          <a:stretch/>
        </p:blipFill>
        <p:spPr bwMode="auto">
          <a:xfrm>
            <a:off x="0" y="229394"/>
            <a:ext cx="5943600" cy="520065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page9image25188368">
            <a:extLst>
              <a:ext uri="{FF2B5EF4-FFF2-40B4-BE49-F238E27FC236}">
                <a16:creationId xmlns:a16="http://schemas.microsoft.com/office/drawing/2014/main" id="{C36B5D8A-F989-0144-909D-405BD58DB0D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1028"/>
          <a:stretch/>
        </p:blipFill>
        <p:spPr bwMode="auto">
          <a:xfrm>
            <a:off x="6248400" y="2214562"/>
            <a:ext cx="5943600" cy="4643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044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03BC5-0D66-EF43-9877-7726F172E523}"/>
              </a:ext>
            </a:extLst>
          </p:cNvPr>
          <p:cNvSpPr>
            <a:spLocks noGrp="1"/>
          </p:cNvSpPr>
          <p:nvPr>
            <p:ph type="title"/>
          </p:nvPr>
        </p:nvSpPr>
        <p:spPr/>
        <p:txBody>
          <a:bodyPr/>
          <a:lstStyle/>
          <a:p>
            <a:r>
              <a:rPr kumimoji="1" lang="en-US" altLang="zh-CN" dirty="0"/>
              <a:t>Conclusion:</a:t>
            </a:r>
            <a:endParaRPr kumimoji="1" lang="zh-CN" altLang="en-US" dirty="0"/>
          </a:p>
        </p:txBody>
      </p:sp>
      <p:sp>
        <p:nvSpPr>
          <p:cNvPr id="3" name="内容占位符 2">
            <a:extLst>
              <a:ext uri="{FF2B5EF4-FFF2-40B4-BE49-F238E27FC236}">
                <a16:creationId xmlns:a16="http://schemas.microsoft.com/office/drawing/2014/main" id="{5DEB9199-F836-504A-A677-CC5CA45CA23C}"/>
              </a:ext>
            </a:extLst>
          </p:cNvPr>
          <p:cNvSpPr>
            <a:spLocks noGrp="1"/>
          </p:cNvSpPr>
          <p:nvPr>
            <p:ph idx="1"/>
          </p:nvPr>
        </p:nvSpPr>
        <p:spPr/>
        <p:txBody>
          <a:bodyPr/>
          <a:lstStyle/>
          <a:p>
            <a:r>
              <a:rPr lang="en" altLang="zh-CN" dirty="0"/>
              <a:t>Combine the Box Plot and the map, we could see that Cluster 0 Blue points) apparently has more fun and entertainment places that are full of restaurants, cute shops and theatres. Cluster 1 Grey points) has less shops but more companies. Cluster 3 (green points) has less fun stuff but acting more as the transportation center in London. </a:t>
            </a:r>
            <a:endParaRPr lang="en" altLang="zh-CN" dirty="0">
              <a:effectLst/>
            </a:endParaRPr>
          </a:p>
          <a:p>
            <a:endParaRPr kumimoji="1" lang="zh-CN" altLang="en-US" dirty="0"/>
          </a:p>
        </p:txBody>
      </p:sp>
    </p:spTree>
    <p:extLst>
      <p:ext uri="{BB962C8B-B14F-4D97-AF65-F5344CB8AC3E}">
        <p14:creationId xmlns:p14="http://schemas.microsoft.com/office/powerpoint/2010/main" val="3475489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EEA44-3DF6-BC41-9509-C374E15D3F62}"/>
              </a:ext>
            </a:extLst>
          </p:cNvPr>
          <p:cNvSpPr>
            <a:spLocks noGrp="1"/>
          </p:cNvSpPr>
          <p:nvPr>
            <p:ph type="title"/>
          </p:nvPr>
        </p:nvSpPr>
        <p:spPr/>
        <p:txBody>
          <a:bodyPr/>
          <a:lstStyle/>
          <a:p>
            <a:r>
              <a:rPr kumimoji="1" lang="en-US" altLang="zh-CN" dirty="0"/>
              <a:t>Content</a:t>
            </a:r>
            <a:endParaRPr kumimoji="1" lang="zh-CN" altLang="en-US" dirty="0"/>
          </a:p>
        </p:txBody>
      </p:sp>
      <p:sp>
        <p:nvSpPr>
          <p:cNvPr id="3" name="内容占位符 2">
            <a:extLst>
              <a:ext uri="{FF2B5EF4-FFF2-40B4-BE49-F238E27FC236}">
                <a16:creationId xmlns:a16="http://schemas.microsoft.com/office/drawing/2014/main" id="{8E97F9F5-AA83-3F4A-9975-5EF7DF611FF8}"/>
              </a:ext>
            </a:extLst>
          </p:cNvPr>
          <p:cNvSpPr>
            <a:spLocks noGrp="1"/>
          </p:cNvSpPr>
          <p:nvPr>
            <p:ph idx="1"/>
          </p:nvPr>
        </p:nvSpPr>
        <p:spPr/>
        <p:txBody>
          <a:bodyPr/>
          <a:lstStyle/>
          <a:p>
            <a:r>
              <a:rPr kumimoji="1" lang="en-US" altLang="zh-CN" dirty="0"/>
              <a:t>Introduction</a:t>
            </a:r>
          </a:p>
          <a:p>
            <a:r>
              <a:rPr kumimoji="1" lang="en-US" altLang="zh-CN" dirty="0"/>
              <a:t>Problem which tried to solve </a:t>
            </a:r>
          </a:p>
          <a:p>
            <a:r>
              <a:rPr kumimoji="1" lang="en-US" altLang="zh-CN" dirty="0"/>
              <a:t>Data &amp; Methodology</a:t>
            </a:r>
          </a:p>
          <a:p>
            <a:r>
              <a:rPr kumimoji="1" lang="en-US" altLang="zh-CN" dirty="0"/>
              <a:t>Conclusion</a:t>
            </a:r>
            <a:endParaRPr kumimoji="1" lang="zh-CN" altLang="en-US" dirty="0"/>
          </a:p>
        </p:txBody>
      </p:sp>
    </p:spTree>
    <p:extLst>
      <p:ext uri="{BB962C8B-B14F-4D97-AF65-F5344CB8AC3E}">
        <p14:creationId xmlns:p14="http://schemas.microsoft.com/office/powerpoint/2010/main" val="3215052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DFCBD1-FCF2-A44F-9301-AFFC51AE8230}"/>
              </a:ext>
            </a:extLst>
          </p:cNvPr>
          <p:cNvSpPr>
            <a:spLocks noGrp="1"/>
          </p:cNvSpPr>
          <p:nvPr>
            <p:ph type="title"/>
          </p:nvPr>
        </p:nvSpPr>
        <p:spPr/>
        <p:txBody>
          <a:bodyPr/>
          <a:lstStyle/>
          <a:p>
            <a:r>
              <a:rPr kumimoji="1" lang="en-US" altLang="zh-CN" dirty="0"/>
              <a:t>Introduction</a:t>
            </a:r>
            <a:endParaRPr kumimoji="1" lang="zh-CN" altLang="en-US" dirty="0"/>
          </a:p>
        </p:txBody>
      </p:sp>
      <p:sp>
        <p:nvSpPr>
          <p:cNvPr id="3" name="内容占位符 2">
            <a:extLst>
              <a:ext uri="{FF2B5EF4-FFF2-40B4-BE49-F238E27FC236}">
                <a16:creationId xmlns:a16="http://schemas.microsoft.com/office/drawing/2014/main" id="{63A378C0-4ECB-8542-A71C-D2A8EDDD9E42}"/>
              </a:ext>
            </a:extLst>
          </p:cNvPr>
          <p:cNvSpPr>
            <a:spLocks noGrp="1"/>
          </p:cNvSpPr>
          <p:nvPr>
            <p:ph idx="1"/>
          </p:nvPr>
        </p:nvSpPr>
        <p:spPr/>
        <p:txBody>
          <a:bodyPr/>
          <a:lstStyle/>
          <a:p>
            <a:r>
              <a:rPr lang="en" altLang="zh-CN" dirty="0"/>
              <a:t>This project aims to provide a guide for new-to-London college students, especially international students, to explore better facilities around their campus. This guide could help them make smart and efficient decisions on deciding neighborhood our of all the districts in London, UK. The first part of the guide is specifically for UCL/LSE/KCL students as their campus is located in central London. By utilizing this guide, students could find best area to try exotic cuisine, find home food or seek that niche bookshop area full of cute cafes. </a:t>
            </a:r>
            <a:endParaRPr lang="en" altLang="zh-CN" dirty="0">
              <a:effectLst/>
            </a:endParaRPr>
          </a:p>
        </p:txBody>
      </p:sp>
    </p:spTree>
    <p:extLst>
      <p:ext uri="{BB962C8B-B14F-4D97-AF65-F5344CB8AC3E}">
        <p14:creationId xmlns:p14="http://schemas.microsoft.com/office/powerpoint/2010/main" val="1691882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E2DA0-A7FF-004E-BB3C-D16C7915EED7}"/>
              </a:ext>
            </a:extLst>
          </p:cNvPr>
          <p:cNvSpPr>
            <a:spLocks noGrp="1"/>
          </p:cNvSpPr>
          <p:nvPr>
            <p:ph type="title"/>
          </p:nvPr>
        </p:nvSpPr>
        <p:spPr/>
        <p:txBody>
          <a:bodyPr/>
          <a:lstStyle/>
          <a:p>
            <a:r>
              <a:rPr kumimoji="1" lang="en-US" altLang="zh-CN" dirty="0"/>
              <a:t>Problem which tried to solve </a:t>
            </a:r>
            <a:endParaRPr kumimoji="1" lang="zh-CN" altLang="en-US" dirty="0"/>
          </a:p>
        </p:txBody>
      </p:sp>
      <p:sp>
        <p:nvSpPr>
          <p:cNvPr id="3" name="内容占位符 2">
            <a:extLst>
              <a:ext uri="{FF2B5EF4-FFF2-40B4-BE49-F238E27FC236}">
                <a16:creationId xmlns:a16="http://schemas.microsoft.com/office/drawing/2014/main" id="{14EB0E15-7022-F84C-B73E-7114AD2A4296}"/>
              </a:ext>
            </a:extLst>
          </p:cNvPr>
          <p:cNvSpPr>
            <a:spLocks noGrp="1"/>
          </p:cNvSpPr>
          <p:nvPr>
            <p:ph idx="1"/>
          </p:nvPr>
        </p:nvSpPr>
        <p:spPr/>
        <p:txBody>
          <a:bodyPr/>
          <a:lstStyle/>
          <a:p>
            <a:r>
              <a:rPr lang="en" altLang="zh-CN" dirty="0"/>
              <a:t>List and visualize Central London district with specific facilities </a:t>
            </a:r>
          </a:p>
          <a:p>
            <a:r>
              <a:rPr lang="en" altLang="zh-CN" dirty="0"/>
              <a:t>Which is the best neighborhood for you to find your home food when you get homesick? </a:t>
            </a:r>
          </a:p>
          <a:p>
            <a:r>
              <a:rPr lang="en" altLang="zh-CN" dirty="0"/>
              <a:t>Where would you go for an experience of theatre-going and book-shopping, aka art and cultural stuff? </a:t>
            </a:r>
            <a:endParaRPr lang="en" altLang="zh-CN" dirty="0">
              <a:effectLst/>
            </a:endParaRPr>
          </a:p>
          <a:p>
            <a:endParaRPr kumimoji="1" lang="zh-CN" altLang="en-US" dirty="0"/>
          </a:p>
        </p:txBody>
      </p:sp>
    </p:spTree>
    <p:extLst>
      <p:ext uri="{BB962C8B-B14F-4D97-AF65-F5344CB8AC3E}">
        <p14:creationId xmlns:p14="http://schemas.microsoft.com/office/powerpoint/2010/main" val="1685921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8CCF03-1919-2A4F-AA25-46432AB04BC5}"/>
              </a:ext>
            </a:extLst>
          </p:cNvPr>
          <p:cNvSpPr>
            <a:spLocks noGrp="1"/>
          </p:cNvSpPr>
          <p:nvPr>
            <p:ph type="title"/>
          </p:nvPr>
        </p:nvSpPr>
        <p:spPr/>
        <p:txBody>
          <a:bodyPr/>
          <a:lstStyle/>
          <a:p>
            <a:r>
              <a:rPr lang="en" altLang="zh-CN" b="1" dirty="0"/>
              <a:t>Data used in this guide: </a:t>
            </a:r>
            <a:endParaRPr kumimoji="1" lang="zh-CN" altLang="en-US" dirty="0"/>
          </a:p>
        </p:txBody>
      </p:sp>
      <p:sp>
        <p:nvSpPr>
          <p:cNvPr id="3" name="内容占位符 2">
            <a:extLst>
              <a:ext uri="{FF2B5EF4-FFF2-40B4-BE49-F238E27FC236}">
                <a16:creationId xmlns:a16="http://schemas.microsoft.com/office/drawing/2014/main" id="{23B655A4-FBA2-1241-AB4E-E9C5FDC13A8A}"/>
              </a:ext>
            </a:extLst>
          </p:cNvPr>
          <p:cNvSpPr>
            <a:spLocks noGrp="1"/>
          </p:cNvSpPr>
          <p:nvPr>
            <p:ph idx="1"/>
          </p:nvPr>
        </p:nvSpPr>
        <p:spPr/>
        <p:txBody>
          <a:bodyPr/>
          <a:lstStyle/>
          <a:p>
            <a:r>
              <a:rPr lang="en" altLang="zh-CN" dirty="0"/>
              <a:t>Foursquare API is used as the primary data source for this project. As a database of millions of places around the world, this project utilized Foursquare places API to provides location search, sharing and details. </a:t>
            </a:r>
            <a:endParaRPr lang="en" altLang="zh-CN" dirty="0">
              <a:effectLst/>
            </a:endParaRPr>
          </a:p>
          <a:p>
            <a:r>
              <a:rPr lang="en" altLang="zh-CN" dirty="0"/>
              <a:t>List of London District Name and Post code is scrapped from Wikipedia. Latitude and the longitude coordinates of each district come from Geocoder package in Python. </a:t>
            </a:r>
            <a:endParaRPr lang="en" altLang="zh-CN" dirty="0">
              <a:effectLst/>
            </a:endParaRPr>
          </a:p>
          <a:p>
            <a:r>
              <a:rPr lang="en" altLang="zh-CN" dirty="0"/>
              <a:t>After data cleaning and wrangling, I performed K-means clustering algorithm to segment neighborhoods for better understanding and solving our problems mentioned above. </a:t>
            </a:r>
            <a:endParaRPr lang="en" altLang="zh-CN" dirty="0">
              <a:effectLst/>
            </a:endParaRPr>
          </a:p>
          <a:p>
            <a:endParaRPr lang="en" altLang="zh-CN" dirty="0">
              <a:effectLst/>
            </a:endParaRPr>
          </a:p>
          <a:p>
            <a:endParaRPr kumimoji="1" lang="zh-CN" altLang="en-US" dirty="0"/>
          </a:p>
        </p:txBody>
      </p:sp>
    </p:spTree>
    <p:extLst>
      <p:ext uri="{BB962C8B-B14F-4D97-AF65-F5344CB8AC3E}">
        <p14:creationId xmlns:p14="http://schemas.microsoft.com/office/powerpoint/2010/main" val="1522955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E98CE-7DE5-604E-9CDD-8CC867D4A7D1}"/>
              </a:ext>
            </a:extLst>
          </p:cNvPr>
          <p:cNvSpPr>
            <a:spLocks noGrp="1"/>
          </p:cNvSpPr>
          <p:nvPr>
            <p:ph type="title"/>
          </p:nvPr>
        </p:nvSpPr>
        <p:spPr/>
        <p:txBody>
          <a:bodyPr>
            <a:normAutofit/>
          </a:bodyPr>
          <a:lstStyle/>
          <a:p>
            <a:r>
              <a:rPr lang="en" altLang="zh-CN" b="1" dirty="0"/>
              <a:t>Methodology: </a:t>
            </a:r>
            <a:endParaRPr kumimoji="1" lang="zh-CN" altLang="en-US" dirty="0"/>
          </a:p>
        </p:txBody>
      </p:sp>
      <p:sp>
        <p:nvSpPr>
          <p:cNvPr id="3" name="内容占位符 2">
            <a:extLst>
              <a:ext uri="{FF2B5EF4-FFF2-40B4-BE49-F238E27FC236}">
                <a16:creationId xmlns:a16="http://schemas.microsoft.com/office/drawing/2014/main" id="{B2BF91BE-DDEC-1641-A892-98DA3C141B4F}"/>
              </a:ext>
            </a:extLst>
          </p:cNvPr>
          <p:cNvSpPr>
            <a:spLocks noGrp="1"/>
          </p:cNvSpPr>
          <p:nvPr>
            <p:ph idx="1"/>
          </p:nvPr>
        </p:nvSpPr>
        <p:spPr/>
        <p:txBody>
          <a:bodyPr/>
          <a:lstStyle/>
          <a:p>
            <a:r>
              <a:rPr lang="en" altLang="zh-CN" dirty="0"/>
              <a:t>Data retrieval, exploration and wrangling </a:t>
            </a:r>
          </a:p>
          <a:p>
            <a:r>
              <a:rPr lang="en" altLang="zh-CN" dirty="0"/>
              <a:t>Performing K-means clustering algorithm to segment neighborhoods </a:t>
            </a:r>
            <a:br>
              <a:rPr lang="en" altLang="zh-CN" dirty="0">
                <a:effectLst/>
              </a:rPr>
            </a:br>
            <a:endParaRPr kumimoji="1" lang="zh-CN" altLang="en-US" dirty="0"/>
          </a:p>
        </p:txBody>
      </p:sp>
    </p:spTree>
    <p:extLst>
      <p:ext uri="{BB962C8B-B14F-4D97-AF65-F5344CB8AC3E}">
        <p14:creationId xmlns:p14="http://schemas.microsoft.com/office/powerpoint/2010/main" val="2742317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B915E3-3BAA-0949-8461-8BEEFEE3540D}"/>
              </a:ext>
            </a:extLst>
          </p:cNvPr>
          <p:cNvSpPr>
            <a:spLocks noGrp="1"/>
          </p:cNvSpPr>
          <p:nvPr>
            <p:ph type="title"/>
          </p:nvPr>
        </p:nvSpPr>
        <p:spPr/>
        <p:txBody>
          <a:bodyPr/>
          <a:lstStyle/>
          <a:p>
            <a:r>
              <a:rPr lang="en" altLang="zh-CN" b="1" dirty="0"/>
              <a:t>Data retrieval, exploration and wrangling </a:t>
            </a:r>
            <a:endParaRPr kumimoji="1" lang="zh-CN" altLang="en-US" dirty="0"/>
          </a:p>
        </p:txBody>
      </p:sp>
      <p:pic>
        <p:nvPicPr>
          <p:cNvPr id="1025" name="Picture 1" descr="page3image25646224">
            <a:extLst>
              <a:ext uri="{FF2B5EF4-FFF2-40B4-BE49-F238E27FC236}">
                <a16:creationId xmlns:a16="http://schemas.microsoft.com/office/drawing/2014/main" id="{1DCBB74C-0BCF-8743-8C7D-032976E160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44059" y="1602086"/>
            <a:ext cx="3733800" cy="5169877"/>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D5A6BF7D-1F62-0244-805D-84530A714C06}"/>
              </a:ext>
            </a:extLst>
          </p:cNvPr>
          <p:cNvSpPr/>
          <p:nvPr/>
        </p:nvSpPr>
        <p:spPr>
          <a:xfrm>
            <a:off x="838200" y="1602086"/>
            <a:ext cx="6096000" cy="2246769"/>
          </a:xfrm>
          <a:prstGeom prst="rect">
            <a:avLst/>
          </a:prstGeom>
        </p:spPr>
        <p:txBody>
          <a:bodyPr>
            <a:spAutoFit/>
          </a:bodyPr>
          <a:lstStyle/>
          <a:p>
            <a:r>
              <a:rPr lang="en" altLang="zh-CN" sz="2800" dirty="0"/>
              <a:t>List of postal code and district name is scrapped from Wikipedia. Latitude and Longitude of each neighborhood is retrieved using Geocoder from </a:t>
            </a:r>
            <a:r>
              <a:rPr lang="en" altLang="zh-CN" sz="2800" dirty="0" err="1"/>
              <a:t>Geopy</a:t>
            </a:r>
            <a:r>
              <a:rPr lang="en" altLang="zh-CN" sz="2800" dirty="0"/>
              <a:t> Library of Python. </a:t>
            </a:r>
            <a:endParaRPr lang="en" altLang="zh-CN" sz="2800" dirty="0">
              <a:effectLst/>
            </a:endParaRPr>
          </a:p>
        </p:txBody>
      </p:sp>
    </p:spTree>
    <p:extLst>
      <p:ext uri="{BB962C8B-B14F-4D97-AF65-F5344CB8AC3E}">
        <p14:creationId xmlns:p14="http://schemas.microsoft.com/office/powerpoint/2010/main" val="2584143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DB436-E51C-6B4F-BABF-F68DBFE0A8F6}"/>
              </a:ext>
            </a:extLst>
          </p:cNvPr>
          <p:cNvSpPr>
            <a:spLocks noGrp="1"/>
          </p:cNvSpPr>
          <p:nvPr>
            <p:ph type="title"/>
          </p:nvPr>
        </p:nvSpPr>
        <p:spPr>
          <a:xfrm>
            <a:off x="565544" y="303211"/>
            <a:ext cx="10927956" cy="1009651"/>
          </a:xfrm>
        </p:spPr>
        <p:txBody>
          <a:bodyPr>
            <a:normAutofit/>
          </a:bodyPr>
          <a:lstStyle/>
          <a:p>
            <a:r>
              <a:rPr lang="en" altLang="zh-CN" sz="2800" dirty="0">
                <a:latin typeface="+mn-lt"/>
              </a:rPr>
              <a:t>Use folium library to visualize the district in central London area </a:t>
            </a:r>
            <a:endParaRPr kumimoji="1" lang="zh-CN" altLang="en-US" sz="2800" dirty="0">
              <a:latin typeface="+mn-lt"/>
            </a:endParaRPr>
          </a:p>
        </p:txBody>
      </p:sp>
      <p:pic>
        <p:nvPicPr>
          <p:cNvPr id="4" name="Picture 2" descr="page4image25392928">
            <a:extLst>
              <a:ext uri="{FF2B5EF4-FFF2-40B4-BE49-F238E27FC236}">
                <a16:creationId xmlns:a16="http://schemas.microsoft.com/office/drawing/2014/main" id="{C27AD9E3-383F-3B45-86E5-F474E6C850B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5382" b="39159"/>
          <a:stretch/>
        </p:blipFill>
        <p:spPr bwMode="auto">
          <a:xfrm>
            <a:off x="4424756" y="1177131"/>
            <a:ext cx="7201700" cy="5530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828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ED55F9EE-E836-734A-A74D-313A739CB604}"/>
              </a:ext>
            </a:extLst>
          </p:cNvPr>
          <p:cNvSpPr>
            <a:spLocks noGrp="1"/>
          </p:cNvSpPr>
          <p:nvPr>
            <p:ph type="title"/>
          </p:nvPr>
        </p:nvSpPr>
        <p:spPr>
          <a:xfrm>
            <a:off x="1051560" y="586822"/>
            <a:ext cx="3657600" cy="1645920"/>
          </a:xfrm>
        </p:spPr>
        <p:txBody>
          <a:bodyPr>
            <a:normAutofit/>
          </a:bodyPr>
          <a:lstStyle/>
          <a:p>
            <a:r>
              <a:rPr lang="en" altLang="zh-CN" sz="2200">
                <a:latin typeface="+mn-lt"/>
              </a:rPr>
              <a:t>Foursquare API is used to explore types of venues in each area and 10 top level categories are identified: </a:t>
            </a:r>
            <a:endParaRPr kumimoji="1" lang="zh-CN" altLang="en-US" sz="2200">
              <a:latin typeface="+mn-lt"/>
            </a:endParaRPr>
          </a:p>
        </p:txBody>
      </p:sp>
      <p:sp>
        <p:nvSpPr>
          <p:cNvPr id="75" name="Rectangle 7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7" name="Rectangle 7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内容占位符 2">
            <a:extLst>
              <a:ext uri="{FF2B5EF4-FFF2-40B4-BE49-F238E27FC236}">
                <a16:creationId xmlns:a16="http://schemas.microsoft.com/office/drawing/2014/main" id="{3A6F6822-3740-E44C-A0DF-6B99039E52F9}"/>
              </a:ext>
            </a:extLst>
          </p:cNvPr>
          <p:cNvSpPr>
            <a:spLocks noGrp="1"/>
          </p:cNvSpPr>
          <p:nvPr>
            <p:ph idx="1"/>
          </p:nvPr>
        </p:nvSpPr>
        <p:spPr>
          <a:xfrm>
            <a:off x="5250106" y="586822"/>
            <a:ext cx="6106742" cy="1645920"/>
          </a:xfrm>
        </p:spPr>
        <p:txBody>
          <a:bodyPr numCol="2" anchor="ctr">
            <a:normAutofit fontScale="92500" lnSpcReduction="10000"/>
          </a:bodyPr>
          <a:lstStyle/>
          <a:p>
            <a:r>
              <a:rPr lang="en" altLang="zh-CN" sz="1800" dirty="0"/>
              <a:t>Arts &amp; Entertainment </a:t>
            </a:r>
          </a:p>
          <a:p>
            <a:r>
              <a:rPr lang="en" altLang="zh-CN" sz="1800" dirty="0"/>
              <a:t>College &amp; University</a:t>
            </a:r>
          </a:p>
          <a:p>
            <a:r>
              <a:rPr lang="en" altLang="zh-CN" sz="1800" dirty="0"/>
              <a:t>Food</a:t>
            </a:r>
          </a:p>
          <a:p>
            <a:r>
              <a:rPr lang="en" altLang="zh-CN" sz="1800" dirty="0"/>
              <a:t>Nightlife Spot</a:t>
            </a:r>
          </a:p>
          <a:p>
            <a:r>
              <a:rPr lang="en" altLang="zh-CN" sz="1800" dirty="0"/>
              <a:t>Outdoors &amp; Recreation </a:t>
            </a:r>
          </a:p>
          <a:p>
            <a:r>
              <a:rPr lang="en" altLang="zh-CN" sz="1800" dirty="0"/>
              <a:t>Professional &amp; Other Places </a:t>
            </a:r>
          </a:p>
          <a:p>
            <a:r>
              <a:rPr lang="en" altLang="zh-CN" sz="1800" dirty="0"/>
              <a:t>Residence </a:t>
            </a:r>
            <a:endParaRPr lang="en" altLang="zh-CN" sz="1800" dirty="0">
              <a:effectLst/>
            </a:endParaRPr>
          </a:p>
          <a:p>
            <a:r>
              <a:rPr lang="en" altLang="zh-CN" sz="1800" dirty="0"/>
              <a:t>Shop &amp; Service </a:t>
            </a:r>
          </a:p>
          <a:p>
            <a:r>
              <a:rPr lang="en" altLang="zh-CN" sz="1800" dirty="0"/>
              <a:t>Travel &amp; Transport </a:t>
            </a:r>
            <a:endParaRPr lang="en" altLang="zh-CN" sz="1800" dirty="0">
              <a:effectLst/>
            </a:endParaRPr>
          </a:p>
          <a:p>
            <a:endParaRPr lang="en" altLang="zh-CN" sz="1100" dirty="0">
              <a:effectLst/>
            </a:endParaRPr>
          </a:p>
          <a:p>
            <a:endParaRPr kumimoji="1" lang="zh-CN" altLang="en-US" sz="1100" dirty="0"/>
          </a:p>
        </p:txBody>
      </p:sp>
      <p:pic>
        <p:nvPicPr>
          <p:cNvPr id="5122" name="Picture 2" descr="page6image8484464">
            <a:extLst>
              <a:ext uri="{FF2B5EF4-FFF2-40B4-BE49-F238E27FC236}">
                <a16:creationId xmlns:a16="http://schemas.microsoft.com/office/drawing/2014/main" id="{12BFF80B-963F-C64E-B1FD-5EBFED24FE0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3112" y="2729397"/>
            <a:ext cx="5030850" cy="3483864"/>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1" descr="page5image8588960">
            <a:extLst>
              <a:ext uri="{FF2B5EF4-FFF2-40B4-BE49-F238E27FC236}">
                <a16:creationId xmlns:a16="http://schemas.microsoft.com/office/drawing/2014/main" id="{C084B43E-281D-0649-BBB6-56E98C5964E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98781" y="3007712"/>
            <a:ext cx="5523082" cy="2927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1723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457</Words>
  <Application>Microsoft Macintosh PowerPoint</Application>
  <PresentationFormat>宽屏</PresentationFormat>
  <Paragraphs>37</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等线 Light</vt:lpstr>
      <vt:lpstr>Arial</vt:lpstr>
      <vt:lpstr>Calibri</vt:lpstr>
      <vt:lpstr>Office 主题​​</vt:lpstr>
      <vt:lpstr>A guide for  new-to-London student</vt:lpstr>
      <vt:lpstr>Content</vt:lpstr>
      <vt:lpstr>Introduction</vt:lpstr>
      <vt:lpstr>Problem which tried to solve </vt:lpstr>
      <vt:lpstr>Data used in this guide: </vt:lpstr>
      <vt:lpstr>Methodology: </vt:lpstr>
      <vt:lpstr>Data retrieval, exploration and wrangling </vt:lpstr>
      <vt:lpstr>Use folium library to visualize the district in central London area </vt:lpstr>
      <vt:lpstr>Foursquare API is used to explore types of venues in each area and 10 top level categories are identified: </vt:lpstr>
      <vt:lpstr>Performing K-means clustering algorithm to segment neighborhoods </vt:lpstr>
      <vt:lpstr>PowerPoint 演示文稿</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guide for  new-to-London student</dc:title>
  <dc:creator>Louise Huang</dc:creator>
  <cp:lastModifiedBy>Louise Huang</cp:lastModifiedBy>
  <cp:revision>2</cp:revision>
  <dcterms:created xsi:type="dcterms:W3CDTF">2021-03-24T06:53:07Z</dcterms:created>
  <dcterms:modified xsi:type="dcterms:W3CDTF">2021-03-24T07:08:32Z</dcterms:modified>
</cp:coreProperties>
</file>