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38" r:id="rId3"/>
    <p:sldId id="339" r:id="rId4"/>
    <p:sldId id="341" r:id="rId5"/>
    <p:sldId id="340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3" r:id="rId37"/>
    <p:sldId id="374" r:id="rId38"/>
    <p:sldId id="375" r:id="rId39"/>
    <p:sldId id="372" r:id="rId40"/>
    <p:sldId id="376" r:id="rId41"/>
    <p:sldId id="337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78417" autoAdjust="0"/>
  </p:normalViewPr>
  <p:slideViewPr>
    <p:cSldViewPr>
      <p:cViewPr varScale="1">
        <p:scale>
          <a:sx n="58" d="100"/>
          <a:sy n="58" d="100"/>
        </p:scale>
        <p:origin x="187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86A19-9ECB-4E74-9F2B-19D2A747A362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526D1-5A41-482B-BE16-C718C54D28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51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526D1-5A41-482B-BE16-C718C54D28E8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18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526D1-5A41-482B-BE16-C718C54D28E8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68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C5C4-AB8C-42D6-B2BF-72BACE1EBA33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C98D-4181-4400-8D24-E440DAB55F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C5C4-AB8C-42D6-B2BF-72BACE1EBA33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C98D-4181-4400-8D24-E440DAB55F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C5C4-AB8C-42D6-B2BF-72BACE1EBA33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C98D-4181-4400-8D24-E440DAB55F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C5C4-AB8C-42D6-B2BF-72BACE1EBA33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C98D-4181-4400-8D24-E440DAB55F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C5C4-AB8C-42D6-B2BF-72BACE1EBA33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C98D-4181-4400-8D24-E440DAB55F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C5C4-AB8C-42D6-B2BF-72BACE1EBA33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C98D-4181-4400-8D24-E440DAB55F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C5C4-AB8C-42D6-B2BF-72BACE1EBA33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C98D-4181-4400-8D24-E440DAB55F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C5C4-AB8C-42D6-B2BF-72BACE1EBA33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C98D-4181-4400-8D24-E440DAB55F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C5C4-AB8C-42D6-B2BF-72BACE1EBA33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C98D-4181-4400-8D24-E440DAB55F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C5C4-AB8C-42D6-B2BF-72BACE1EBA33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C98D-4181-4400-8D24-E440DAB55F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C5C4-AB8C-42D6-B2BF-72BACE1EBA33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C98D-4181-4400-8D24-E440DAB55F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C5C4-AB8C-42D6-B2BF-72BACE1EBA33}" type="datetimeFigureOut">
              <a:rPr lang="pt-BR" smtClean="0"/>
              <a:pPr/>
              <a:t>22/07/2015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7C98D-4181-4400-8D24-E440DAB55FE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43625" y="3981450"/>
            <a:ext cx="30003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43875" y="2348880"/>
            <a:ext cx="10001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Redes de </a:t>
            </a:r>
            <a:r>
              <a:rPr lang="pt-BR" dirty="0"/>
              <a:t>C</a:t>
            </a:r>
            <a:r>
              <a:rPr lang="pt-BR" dirty="0" smtClean="0"/>
              <a:t>omputadores e Aplicações – Camada de Rede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IGOR ALVES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de circuitos virtuais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Caminho da origem ao destino se comporta como um circuito telefônico</a:t>
            </a:r>
          </a:p>
          <a:p>
            <a:pPr lvl="1"/>
            <a:r>
              <a:rPr lang="pt-BR" dirty="0" smtClean="0"/>
              <a:t>Em termos de desempenho</a:t>
            </a:r>
          </a:p>
          <a:p>
            <a:pPr lvl="1"/>
            <a:r>
              <a:rPr lang="pt-BR" dirty="0" smtClean="0"/>
              <a:t>Em ações da rede ao longo do caminho da origem ao destino</a:t>
            </a:r>
          </a:p>
          <a:p>
            <a:endParaRPr lang="pt-BR" dirty="0"/>
          </a:p>
          <a:p>
            <a:r>
              <a:rPr lang="pt-BR" dirty="0" smtClean="0"/>
              <a:t>Estabelecimento de cada chamada antes do envio dos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25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pacote precisa identificar o CV</a:t>
            </a:r>
          </a:p>
          <a:p>
            <a:r>
              <a:rPr lang="pt-BR" dirty="0" smtClean="0"/>
              <a:t>Cada roteador no caminho mantem “estado para cada conexão que o atravessa</a:t>
            </a:r>
          </a:p>
          <a:p>
            <a:r>
              <a:rPr lang="pt-BR" dirty="0" smtClean="0"/>
              <a:t>Recursos de enlace podem ser alocados ao CV</a:t>
            </a:r>
          </a:p>
          <a:p>
            <a:pPr lvl="1"/>
            <a:r>
              <a:rPr lang="pt-BR" dirty="0" smtClean="0"/>
              <a:t>Recursos dedicados = serviço previsível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7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de CV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 CV consiste de:</a:t>
            </a:r>
          </a:p>
          <a:p>
            <a:pPr lvl="1"/>
            <a:r>
              <a:rPr lang="pt-BR" dirty="0" smtClean="0"/>
              <a:t>Caminho da origem para o destino</a:t>
            </a:r>
          </a:p>
          <a:p>
            <a:pPr lvl="1"/>
            <a:r>
              <a:rPr lang="pt-BR" dirty="0" smtClean="0"/>
              <a:t>Números (identificadores) de CV</a:t>
            </a:r>
          </a:p>
          <a:p>
            <a:pPr lvl="1"/>
            <a:r>
              <a:rPr lang="pt-BR" dirty="0" smtClean="0"/>
              <a:t>Entradas nas tabelas de repasse</a:t>
            </a:r>
          </a:p>
          <a:p>
            <a:pPr lvl="1"/>
            <a:endParaRPr lang="pt-BR" dirty="0"/>
          </a:p>
          <a:p>
            <a:r>
              <a:rPr lang="pt-BR" dirty="0" smtClean="0"/>
              <a:t>Pacote que pertence a um CV carrega o número do CV ( ao invés do endereço de destino)</a:t>
            </a:r>
          </a:p>
          <a:p>
            <a:r>
              <a:rPr lang="pt-BR" dirty="0" smtClean="0"/>
              <a:t>Número do CV deve ser trocado a cada enlace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repasse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470400" y="866775"/>
            <a:ext cx="4457700" cy="2420938"/>
            <a:chOff x="235" y="1147"/>
            <a:chExt cx="2808" cy="1525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879" y="1529"/>
              <a:ext cx="1794" cy="933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141" y="1750"/>
              <a:ext cx="316" cy="147"/>
              <a:chOff x="3600" y="219"/>
              <a:chExt cx="360" cy="175"/>
            </a:xfrm>
          </p:grpSpPr>
          <p:sp>
            <p:nvSpPr>
              <p:cNvPr id="72" name="Oval 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3" name="Line 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4" name="Line 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5" name="Rectangle 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76" name="Oval 1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77" name="Group 1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" name="Line 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4" name="Line 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78" name="Group 1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0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1128" y="2135"/>
              <a:ext cx="316" cy="147"/>
              <a:chOff x="3600" y="219"/>
              <a:chExt cx="360" cy="175"/>
            </a:xfrm>
          </p:grpSpPr>
          <p:sp>
            <p:nvSpPr>
              <p:cNvPr id="59" name="Oval 2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0" name="Line 2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" name="Line 2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" name="Rectangle 2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63" name="Oval 2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64" name="Group 2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70" name="Line 2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71" name="Line 2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65" name="Group 2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7" name="Line 3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8" name="Line 3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1966" y="1761"/>
              <a:ext cx="316" cy="147"/>
              <a:chOff x="3600" y="219"/>
              <a:chExt cx="360" cy="175"/>
            </a:xfrm>
          </p:grpSpPr>
          <p:sp>
            <p:nvSpPr>
              <p:cNvPr id="46" name="Oval 3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7" name="Line 3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8" name="Line 3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9" name="Rectangle 3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50" name="Oval 3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51" name="Group 3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7" name="Line 4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8" name="Line 4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52" name="Group 4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3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4" name="Line 4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5" name="Line 4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9" name="Group 47"/>
            <p:cNvGrpSpPr>
              <a:grpSpLocks/>
            </p:cNvGrpSpPr>
            <p:nvPr/>
          </p:nvGrpSpPr>
          <p:grpSpPr bwMode="auto">
            <a:xfrm>
              <a:off x="1920" y="2115"/>
              <a:ext cx="316" cy="147"/>
              <a:chOff x="3600" y="219"/>
              <a:chExt cx="360" cy="175"/>
            </a:xfrm>
          </p:grpSpPr>
          <p:sp>
            <p:nvSpPr>
              <p:cNvPr id="33" name="Oval 4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4" name="Line 4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" name="Line 5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6" name="Rectangle 5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37" name="Oval 5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38" name="Group 5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3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4" name="Line 5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5" name="Line 5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9" name="Group 5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10" name="Line 61"/>
            <p:cNvSpPr>
              <a:spLocks noChangeShapeType="1"/>
            </p:cNvSpPr>
            <p:nvPr/>
          </p:nvSpPr>
          <p:spPr bwMode="auto">
            <a:xfrm>
              <a:off x="1282" y="1906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1" name="Line 62"/>
            <p:cNvSpPr>
              <a:spLocks noChangeShapeType="1"/>
            </p:cNvSpPr>
            <p:nvPr/>
          </p:nvSpPr>
          <p:spPr bwMode="auto">
            <a:xfrm>
              <a:off x="1468" y="1825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2" name="Line 63"/>
            <p:cNvSpPr>
              <a:spLocks noChangeShapeType="1"/>
            </p:cNvSpPr>
            <p:nvPr/>
          </p:nvSpPr>
          <p:spPr bwMode="auto">
            <a:xfrm>
              <a:off x="1428" y="2223"/>
              <a:ext cx="5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3" name="Line 64"/>
            <p:cNvSpPr>
              <a:spLocks noChangeShapeType="1"/>
            </p:cNvSpPr>
            <p:nvPr/>
          </p:nvSpPr>
          <p:spPr bwMode="auto">
            <a:xfrm>
              <a:off x="2109" y="1898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4" name="Line 65"/>
            <p:cNvSpPr>
              <a:spLocks noChangeShapeType="1"/>
            </p:cNvSpPr>
            <p:nvPr/>
          </p:nvSpPr>
          <p:spPr bwMode="auto">
            <a:xfrm>
              <a:off x="779" y="1833"/>
              <a:ext cx="3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5" name="Line 66"/>
            <p:cNvSpPr>
              <a:spLocks noChangeShapeType="1"/>
            </p:cNvSpPr>
            <p:nvPr/>
          </p:nvSpPr>
          <p:spPr bwMode="auto">
            <a:xfrm>
              <a:off x="2272" y="1833"/>
              <a:ext cx="4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6" name="Line 67"/>
            <p:cNvSpPr>
              <a:spLocks noChangeShapeType="1"/>
            </p:cNvSpPr>
            <p:nvPr/>
          </p:nvSpPr>
          <p:spPr bwMode="auto">
            <a:xfrm>
              <a:off x="2239" y="2223"/>
              <a:ext cx="236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998" y="2231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graphicFrame>
          <p:nvGraphicFramePr>
            <p:cNvPr id="18" name="Object 69"/>
            <p:cNvGraphicFramePr>
              <a:graphicFrameLocks noChangeAspect="1"/>
            </p:cNvGraphicFramePr>
            <p:nvPr/>
          </p:nvGraphicFramePr>
          <p:xfrm>
            <a:off x="487" y="1694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" y="1694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70"/>
            <p:cNvGraphicFramePr>
              <a:graphicFrameLocks noChangeAspect="1"/>
            </p:cNvGraphicFramePr>
            <p:nvPr/>
          </p:nvGraphicFramePr>
          <p:xfrm>
            <a:off x="2710" y="1694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0" y="1694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71"/>
            <p:cNvSpPr>
              <a:spLocks noChangeShapeType="1"/>
            </p:cNvSpPr>
            <p:nvPr/>
          </p:nvSpPr>
          <p:spPr bwMode="auto">
            <a:xfrm>
              <a:off x="836" y="1777"/>
              <a:ext cx="259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1" name="Line 72"/>
            <p:cNvSpPr>
              <a:spLocks noChangeShapeType="1"/>
            </p:cNvSpPr>
            <p:nvPr/>
          </p:nvSpPr>
          <p:spPr bwMode="auto">
            <a:xfrm>
              <a:off x="2288" y="1784"/>
              <a:ext cx="421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2" name="Line 73"/>
            <p:cNvSpPr>
              <a:spLocks noChangeShapeType="1"/>
            </p:cNvSpPr>
            <p:nvPr/>
          </p:nvSpPr>
          <p:spPr bwMode="auto">
            <a:xfrm>
              <a:off x="1508" y="1776"/>
              <a:ext cx="429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3" name="Text Box 74"/>
            <p:cNvSpPr txBox="1">
              <a:spLocks noChangeArrowheads="1"/>
            </p:cNvSpPr>
            <p:nvPr/>
          </p:nvSpPr>
          <p:spPr bwMode="auto">
            <a:xfrm>
              <a:off x="890" y="1609"/>
              <a:ext cx="2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4" name="Text Box 75"/>
            <p:cNvSpPr txBox="1">
              <a:spLocks noChangeArrowheads="1"/>
            </p:cNvSpPr>
            <p:nvPr/>
          </p:nvSpPr>
          <p:spPr bwMode="auto">
            <a:xfrm>
              <a:off x="1621" y="1561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>
                  <a:solidFill>
                    <a:srgbClr val="FF0000"/>
                  </a:solidFill>
                </a:rPr>
                <a:t>22</a:t>
              </a:r>
            </a:p>
          </p:txBody>
        </p:sp>
        <p:sp>
          <p:nvSpPr>
            <p:cNvPr id="25" name="Text Box 76"/>
            <p:cNvSpPr txBox="1">
              <a:spLocks noChangeArrowheads="1"/>
            </p:cNvSpPr>
            <p:nvPr/>
          </p:nvSpPr>
          <p:spPr bwMode="auto">
            <a:xfrm>
              <a:off x="2351" y="1585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>
                  <a:solidFill>
                    <a:srgbClr val="FF0000"/>
                  </a:solidFill>
                </a:rPr>
                <a:t>32</a:t>
              </a:r>
            </a:p>
          </p:txBody>
        </p:sp>
        <p:sp>
          <p:nvSpPr>
            <p:cNvPr id="26" name="Text Box 77"/>
            <p:cNvSpPr txBox="1">
              <a:spLocks noChangeArrowheads="1"/>
            </p:cNvSpPr>
            <p:nvPr/>
          </p:nvSpPr>
          <p:spPr bwMode="auto">
            <a:xfrm>
              <a:off x="996" y="1805"/>
              <a:ext cx="1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1</a:t>
              </a:r>
            </a:p>
          </p:txBody>
        </p:sp>
        <p:sp>
          <p:nvSpPr>
            <p:cNvPr id="27" name="Text Box 78"/>
            <p:cNvSpPr txBox="1">
              <a:spLocks noChangeArrowheads="1"/>
            </p:cNvSpPr>
            <p:nvPr/>
          </p:nvSpPr>
          <p:spPr bwMode="auto">
            <a:xfrm>
              <a:off x="1240" y="1877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2</a:t>
              </a:r>
            </a:p>
          </p:txBody>
        </p:sp>
        <p:sp>
          <p:nvSpPr>
            <p:cNvPr id="28" name="Text Box 79"/>
            <p:cNvSpPr txBox="1">
              <a:spLocks noChangeArrowheads="1"/>
            </p:cNvSpPr>
            <p:nvPr/>
          </p:nvSpPr>
          <p:spPr bwMode="auto">
            <a:xfrm>
              <a:off x="1435" y="1780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3</a:t>
              </a:r>
            </a:p>
          </p:txBody>
        </p:sp>
        <p:sp>
          <p:nvSpPr>
            <p:cNvPr id="29" name="Text Box 80"/>
            <p:cNvSpPr txBox="1">
              <a:spLocks noChangeArrowheads="1"/>
            </p:cNvSpPr>
            <p:nvPr/>
          </p:nvSpPr>
          <p:spPr bwMode="auto">
            <a:xfrm>
              <a:off x="478" y="1147"/>
              <a:ext cx="10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FF0000"/>
                  </a:solidFill>
                </a:rPr>
                <a:t>Número do CV</a:t>
              </a:r>
            </a:p>
          </p:txBody>
        </p:sp>
        <p:sp>
          <p:nvSpPr>
            <p:cNvPr id="30" name="Line 81"/>
            <p:cNvSpPr>
              <a:spLocks noChangeShapeType="1"/>
            </p:cNvSpPr>
            <p:nvPr/>
          </p:nvSpPr>
          <p:spPr bwMode="auto">
            <a:xfrm>
              <a:off x="794" y="1356"/>
              <a:ext cx="147" cy="259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1" name="Text Box 82"/>
            <p:cNvSpPr txBox="1">
              <a:spLocks noChangeArrowheads="1"/>
            </p:cNvSpPr>
            <p:nvPr/>
          </p:nvSpPr>
          <p:spPr bwMode="auto">
            <a:xfrm>
              <a:off x="235" y="2268"/>
              <a:ext cx="8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número da</a:t>
              </a:r>
            </a:p>
            <a:p>
              <a:r>
                <a:rPr lang="pt-BR"/>
                <a:t>interface</a:t>
              </a:r>
            </a:p>
          </p:txBody>
        </p:sp>
        <p:sp>
          <p:nvSpPr>
            <p:cNvPr id="32" name="Line 83"/>
            <p:cNvSpPr>
              <a:spLocks noChangeShapeType="1"/>
            </p:cNvSpPr>
            <p:nvPr/>
          </p:nvSpPr>
          <p:spPr bwMode="auto">
            <a:xfrm flipV="1">
              <a:off x="738" y="1996"/>
              <a:ext cx="292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85" name="Line 85"/>
          <p:cNvSpPr>
            <a:spLocks noChangeShapeType="1"/>
          </p:cNvSpPr>
          <p:nvPr/>
        </p:nvSpPr>
        <p:spPr bwMode="auto">
          <a:xfrm>
            <a:off x="336550" y="3668713"/>
            <a:ext cx="8408988" cy="25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6" name="Text Box 86"/>
          <p:cNvSpPr txBox="1">
            <a:spLocks noChangeArrowheads="1"/>
          </p:cNvSpPr>
          <p:nvPr/>
        </p:nvSpPr>
        <p:spPr bwMode="auto">
          <a:xfrm>
            <a:off x="303213" y="3302000"/>
            <a:ext cx="845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Interface de entrada  # CV de entrada   Interface de saída   # CV de saída</a:t>
            </a:r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>
            <a:off x="2743200" y="3346450"/>
            <a:ext cx="0" cy="21256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>
            <a:off x="4648200" y="3384550"/>
            <a:ext cx="0" cy="21129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9" name="Line 89"/>
          <p:cNvSpPr>
            <a:spLocks noChangeShapeType="1"/>
          </p:cNvSpPr>
          <p:nvPr/>
        </p:nvSpPr>
        <p:spPr bwMode="auto">
          <a:xfrm>
            <a:off x="6954838" y="3346450"/>
            <a:ext cx="0" cy="21891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90" name="Text Box 90"/>
          <p:cNvSpPr txBox="1">
            <a:spLocks noChangeArrowheads="1"/>
          </p:cNvSpPr>
          <p:nvPr/>
        </p:nvSpPr>
        <p:spPr bwMode="auto">
          <a:xfrm>
            <a:off x="1323975" y="3830638"/>
            <a:ext cx="6751638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pt-BR"/>
              <a:t>1                           12                               3                          22</a:t>
            </a:r>
          </a:p>
          <a:p>
            <a:pPr marL="457200" indent="-457200"/>
            <a:r>
              <a:rPr lang="pt-BR"/>
              <a:t>2                          63                               1                           18 </a:t>
            </a:r>
          </a:p>
          <a:p>
            <a:pPr marL="457200" indent="-457200"/>
            <a:r>
              <a:rPr lang="pt-BR"/>
              <a:t>3                           7                                2                           17</a:t>
            </a:r>
          </a:p>
          <a:p>
            <a:pPr marL="457200" indent="-457200"/>
            <a:r>
              <a:rPr lang="pt-BR"/>
              <a:t>1                          97                               3                           87</a:t>
            </a:r>
          </a:p>
          <a:p>
            <a:pPr marL="457200" indent="-457200"/>
            <a:r>
              <a:rPr lang="pt-BR"/>
              <a:t>…                          …                                …                            …</a:t>
            </a:r>
          </a:p>
        </p:txBody>
      </p:sp>
      <p:sp>
        <p:nvSpPr>
          <p:cNvPr id="91" name="Text Box 91"/>
          <p:cNvSpPr txBox="1">
            <a:spLocks noChangeArrowheads="1"/>
          </p:cNvSpPr>
          <p:nvPr/>
        </p:nvSpPr>
        <p:spPr bwMode="auto">
          <a:xfrm>
            <a:off x="1300163" y="4241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92" name="Text Box 92"/>
          <p:cNvSpPr txBox="1">
            <a:spLocks noChangeArrowheads="1"/>
          </p:cNvSpPr>
          <p:nvPr/>
        </p:nvSpPr>
        <p:spPr bwMode="auto">
          <a:xfrm>
            <a:off x="255588" y="2395538"/>
            <a:ext cx="32845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u="sng">
                <a:solidFill>
                  <a:srgbClr val="FF0000"/>
                </a:solidFill>
              </a:rPr>
              <a:t>Tabela de repasse</a:t>
            </a:r>
          </a:p>
          <a:p>
            <a:r>
              <a:rPr lang="pt-BR" sz="2400" u="sng">
                <a:solidFill>
                  <a:srgbClr val="FF0000"/>
                </a:solidFill>
              </a:rPr>
              <a:t>no roteador noroeste:</a:t>
            </a:r>
          </a:p>
        </p:txBody>
      </p:sp>
      <p:sp>
        <p:nvSpPr>
          <p:cNvPr id="93" name="Text Box 93"/>
          <p:cNvSpPr txBox="1">
            <a:spLocks noChangeArrowheads="1"/>
          </p:cNvSpPr>
          <p:nvPr/>
        </p:nvSpPr>
        <p:spPr bwMode="auto">
          <a:xfrm>
            <a:off x="974725" y="5613400"/>
            <a:ext cx="7291388" cy="8477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>
                <a:solidFill>
                  <a:srgbClr val="FF0000"/>
                </a:solidFill>
              </a:rPr>
              <a:t>Roteadores mantêm informação sobre o estado da</a:t>
            </a:r>
          </a:p>
          <a:p>
            <a:r>
              <a:rPr lang="pt-BR" sz="2400">
                <a:solidFill>
                  <a:srgbClr val="FF0000"/>
                </a:solidFill>
              </a:rPr>
              <a:t>conexão!</a:t>
            </a:r>
          </a:p>
        </p:txBody>
      </p:sp>
    </p:spTree>
    <p:extLst>
      <p:ext uri="{BB962C8B-B14F-4D97-AF65-F5344CB8AC3E}">
        <p14:creationId xmlns:p14="http://schemas.microsoft.com/office/powerpoint/2010/main" val="40703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Circuitos Virtuais – Protocolos de sinalização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Usado para estabelecer, manter, destruir CV</a:t>
            </a:r>
          </a:p>
          <a:p>
            <a:endParaRPr lang="pt-BR" dirty="0" smtClean="0"/>
          </a:p>
          <a:p>
            <a:r>
              <a:rPr lang="pt-BR" dirty="0" smtClean="0"/>
              <a:t>Usado em ATM, </a:t>
            </a:r>
            <a:r>
              <a:rPr lang="pt-BR" dirty="0" err="1" smtClean="0"/>
              <a:t>frama</a:t>
            </a:r>
            <a:r>
              <a:rPr lang="pt-BR" dirty="0" smtClean="0"/>
              <a:t>-relay, x.25</a:t>
            </a:r>
          </a:p>
          <a:p>
            <a:endParaRPr lang="pt-BR" dirty="0" smtClean="0"/>
          </a:p>
          <a:p>
            <a:r>
              <a:rPr lang="pt-BR" dirty="0" smtClean="0"/>
              <a:t>Não usados na Internet convencional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0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Circuitos virtuais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3371850" y="4783138"/>
            <a:ext cx="2847975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rot="5400000" flipV="1">
            <a:off x="2725738" y="4525962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010025" y="5076825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516313" y="5251450"/>
            <a:ext cx="501650" cy="233363"/>
            <a:chOff x="3600" y="219"/>
            <a:chExt cx="360" cy="175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3868738" y="5889625"/>
            <a:ext cx="501650" cy="233363"/>
            <a:chOff x="3600" y="219"/>
            <a:chExt cx="360" cy="175"/>
          </a:xfrm>
        </p:grpSpPr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8" name="Group 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9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4543425" y="4946650"/>
            <a:ext cx="501650" cy="233363"/>
            <a:chOff x="3600" y="219"/>
            <a:chExt cx="360" cy="175"/>
          </a:xfrm>
        </p:grpSpPr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1" name="Group 4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6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7" name="Line 4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8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2" name="Group 4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" name="Line 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49" name="Group 49"/>
          <p:cNvGrpSpPr>
            <a:grpSpLocks/>
          </p:cNvGrpSpPr>
          <p:nvPr/>
        </p:nvGrpSpPr>
        <p:grpSpPr bwMode="auto">
          <a:xfrm>
            <a:off x="4465638" y="5611813"/>
            <a:ext cx="500062" cy="233362"/>
            <a:chOff x="3600" y="219"/>
            <a:chExt cx="360" cy="175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54" name="Oval 5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55" name="Group 5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56" name="Group 5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8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9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63" name="Group 63"/>
          <p:cNvGrpSpPr>
            <a:grpSpLocks/>
          </p:cNvGrpSpPr>
          <p:nvPr/>
        </p:nvGrpSpPr>
        <p:grpSpPr bwMode="auto">
          <a:xfrm>
            <a:off x="5100638" y="5908675"/>
            <a:ext cx="501650" cy="233363"/>
            <a:chOff x="3600" y="219"/>
            <a:chExt cx="360" cy="175"/>
          </a:xfrm>
        </p:grpSpPr>
        <p:sp>
          <p:nvSpPr>
            <p:cNvPr id="64" name="Oval 6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8" name="Oval 6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9" name="Group 6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5" name="Line 7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6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70" name="Group 7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3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77" name="Group 77"/>
          <p:cNvGrpSpPr>
            <a:grpSpLocks/>
          </p:cNvGrpSpPr>
          <p:nvPr/>
        </p:nvGrpSpPr>
        <p:grpSpPr bwMode="auto">
          <a:xfrm>
            <a:off x="5545138" y="5253038"/>
            <a:ext cx="501650" cy="233362"/>
            <a:chOff x="3600" y="219"/>
            <a:chExt cx="360" cy="175"/>
          </a:xfrm>
        </p:grpSpPr>
        <p:sp>
          <p:nvSpPr>
            <p:cNvPr id="78" name="Oval 7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9" name="Line 7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0" name="Line 8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82" name="Oval 8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83" name="Group 8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8" name="Line 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9" name="Line 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0" name="Line 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84" name="Group 8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5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6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7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91" name="Group 91"/>
          <p:cNvGrpSpPr>
            <a:grpSpLocks/>
          </p:cNvGrpSpPr>
          <p:nvPr/>
        </p:nvGrpSpPr>
        <p:grpSpPr bwMode="auto">
          <a:xfrm>
            <a:off x="422275" y="3446463"/>
            <a:ext cx="1643063" cy="1987550"/>
            <a:chOff x="2366" y="929"/>
            <a:chExt cx="987" cy="1252"/>
          </a:xfrm>
        </p:grpSpPr>
        <p:graphicFrame>
          <p:nvGraphicFramePr>
            <p:cNvPr id="92" name="Object 92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3" name="Group 93"/>
            <p:cNvGrpSpPr>
              <a:grpSpLocks/>
            </p:cNvGrpSpPr>
            <p:nvPr/>
          </p:nvGrpSpPr>
          <p:grpSpPr bwMode="auto"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94" name="Rectangle 94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5" name="Rectangle 95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6" name="Rectangle 96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7" name="Text Box 97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aplicação</a:t>
                </a:r>
              </a:p>
              <a:p>
                <a:pPr algn="ctr"/>
                <a:r>
                  <a:rPr lang="en-US" sz="2000"/>
                  <a:t>transporte</a:t>
                </a:r>
              </a:p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rede</a:t>
                </a:r>
                <a:endParaRPr lang="en-US" sz="2000"/>
              </a:p>
              <a:p>
                <a:pPr algn="ctr"/>
                <a:r>
                  <a:rPr lang="en-US" sz="2000"/>
                  <a:t>enlace</a:t>
                </a:r>
              </a:p>
              <a:p>
                <a:pPr algn="ctr"/>
                <a:r>
                  <a:rPr lang="en-US" sz="2000"/>
                  <a:t>física</a:t>
                </a:r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98" name="Line 98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9" name="Line 99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0" name="Line 100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1" name="Line 101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02" name="Freeform 102"/>
          <p:cNvSpPr>
            <a:spLocks/>
          </p:cNvSpPr>
          <p:nvPr/>
        </p:nvSpPr>
        <p:spPr bwMode="auto">
          <a:xfrm>
            <a:off x="5051425" y="5070475"/>
            <a:ext cx="504825" cy="307975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" name="Freeform 103"/>
          <p:cNvSpPr>
            <a:spLocks/>
          </p:cNvSpPr>
          <p:nvPr/>
        </p:nvSpPr>
        <p:spPr bwMode="auto">
          <a:xfrm>
            <a:off x="3986213" y="5462588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" name="Freeform 104"/>
          <p:cNvSpPr>
            <a:spLocks/>
          </p:cNvSpPr>
          <p:nvPr/>
        </p:nvSpPr>
        <p:spPr bwMode="auto">
          <a:xfrm>
            <a:off x="4933950" y="5438775"/>
            <a:ext cx="628650" cy="24765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5" name="Freeform 105"/>
          <p:cNvSpPr>
            <a:spLocks/>
          </p:cNvSpPr>
          <p:nvPr/>
        </p:nvSpPr>
        <p:spPr bwMode="auto">
          <a:xfrm>
            <a:off x="5600700" y="5492750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6" name="Freeform 106"/>
          <p:cNvSpPr>
            <a:spLocks/>
          </p:cNvSpPr>
          <p:nvPr/>
        </p:nvSpPr>
        <p:spPr bwMode="auto">
          <a:xfrm>
            <a:off x="4365625" y="6026150"/>
            <a:ext cx="736600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7" name="Freeform 107"/>
          <p:cNvSpPr>
            <a:spLocks/>
          </p:cNvSpPr>
          <p:nvPr/>
        </p:nvSpPr>
        <p:spPr bwMode="auto">
          <a:xfrm>
            <a:off x="3829050" y="5486400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08" name="Group 108"/>
          <p:cNvGrpSpPr>
            <a:grpSpLocks/>
          </p:cNvGrpSpPr>
          <p:nvPr/>
        </p:nvGrpSpPr>
        <p:grpSpPr bwMode="auto">
          <a:xfrm>
            <a:off x="7280275" y="3617913"/>
            <a:ext cx="1585913" cy="1987550"/>
            <a:chOff x="2366" y="929"/>
            <a:chExt cx="987" cy="1252"/>
          </a:xfrm>
        </p:grpSpPr>
        <p:graphicFrame>
          <p:nvGraphicFramePr>
            <p:cNvPr id="109" name="Object 109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0" name="Group 110"/>
            <p:cNvGrpSpPr>
              <a:grpSpLocks/>
            </p:cNvGrpSpPr>
            <p:nvPr/>
          </p:nvGrpSpPr>
          <p:grpSpPr bwMode="auto"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111" name="Rectangle 1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2" name="Rectangle 1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3" name="Rectangle 1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4" name="Text Box 1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aplicação</a:t>
                </a:r>
              </a:p>
              <a:p>
                <a:pPr algn="ctr"/>
                <a:r>
                  <a:rPr lang="en-US" sz="2000"/>
                  <a:t>transporte</a:t>
                </a:r>
              </a:p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rede</a:t>
                </a:r>
                <a:endParaRPr lang="en-US" sz="2000"/>
              </a:p>
              <a:p>
                <a:pPr algn="ctr"/>
                <a:r>
                  <a:rPr lang="en-US" sz="2000"/>
                  <a:t>enlace</a:t>
                </a:r>
              </a:p>
              <a:p>
                <a:pPr algn="ctr"/>
                <a:r>
                  <a:rPr lang="en-US" sz="2000"/>
                  <a:t>física</a:t>
                </a:r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115" name="Line 1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6" name="Line 1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" name="Line 1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8" name="Line 1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19" name="Line 119"/>
          <p:cNvSpPr>
            <a:spLocks noChangeShapeType="1"/>
          </p:cNvSpPr>
          <p:nvPr/>
        </p:nvSpPr>
        <p:spPr bwMode="auto">
          <a:xfrm rot="16200000" flipH="1" flipV="1">
            <a:off x="6721475" y="4708525"/>
            <a:ext cx="6350" cy="140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0" name="Text Box 120"/>
          <p:cNvSpPr txBox="1">
            <a:spLocks noChangeArrowheads="1"/>
          </p:cNvSpPr>
          <p:nvPr/>
        </p:nvSpPr>
        <p:spPr bwMode="auto">
          <a:xfrm>
            <a:off x="1944688" y="4619625"/>
            <a:ext cx="1939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1. inicia chamada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1" name="Freeform 121"/>
          <p:cNvSpPr>
            <a:spLocks/>
          </p:cNvSpPr>
          <p:nvPr/>
        </p:nvSpPr>
        <p:spPr bwMode="auto">
          <a:xfrm>
            <a:off x="2057400" y="5000625"/>
            <a:ext cx="5305425" cy="862013"/>
          </a:xfrm>
          <a:custGeom>
            <a:avLst/>
            <a:gdLst>
              <a:gd name="T0" fmla="*/ 0 w 3342"/>
              <a:gd name="T1" fmla="*/ 0 h 543"/>
              <a:gd name="T2" fmla="*/ 2147483647 w 3342"/>
              <a:gd name="T3" fmla="*/ 2147483647 h 543"/>
              <a:gd name="T4" fmla="*/ 2147483647 w 3342"/>
              <a:gd name="T5" fmla="*/ 2147483647 h 543"/>
              <a:gd name="T6" fmla="*/ 2147483647 w 3342"/>
              <a:gd name="T7" fmla="*/ 2147483647 h 543"/>
              <a:gd name="T8" fmla="*/ 2147483647 w 3342"/>
              <a:gd name="T9" fmla="*/ 2147483647 h 543"/>
              <a:gd name="T10" fmla="*/ 2147483647 w 3342"/>
              <a:gd name="T11" fmla="*/ 2147483647 h 543"/>
              <a:gd name="T12" fmla="*/ 2147483647 w 3342"/>
              <a:gd name="T13" fmla="*/ 2147483647 h 543"/>
              <a:gd name="T14" fmla="*/ 2147483647 w 334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42"/>
              <a:gd name="T25" fmla="*/ 0 h 543"/>
              <a:gd name="T26" fmla="*/ 3342 w 334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42" h="543">
                <a:moveTo>
                  <a:pt x="0" y="0"/>
                </a:moveTo>
                <a:lnTo>
                  <a:pt x="3" y="234"/>
                </a:lnTo>
                <a:lnTo>
                  <a:pt x="939" y="234"/>
                </a:lnTo>
                <a:lnTo>
                  <a:pt x="1617" y="543"/>
                </a:lnTo>
                <a:lnTo>
                  <a:pt x="1818" y="543"/>
                </a:lnTo>
                <a:lnTo>
                  <a:pt x="2364" y="300"/>
                </a:lnTo>
                <a:lnTo>
                  <a:pt x="3342" y="306"/>
                </a:lnTo>
                <a:lnTo>
                  <a:pt x="3336" y="12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2" name="Text Box 122"/>
          <p:cNvSpPr txBox="1">
            <a:spLocks noChangeArrowheads="1"/>
          </p:cNvSpPr>
          <p:nvPr/>
        </p:nvSpPr>
        <p:spPr bwMode="auto">
          <a:xfrm>
            <a:off x="4802188" y="4727575"/>
            <a:ext cx="2625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2. chegada de chamada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3" name="Text Box 123"/>
          <p:cNvSpPr txBox="1">
            <a:spLocks noChangeArrowheads="1"/>
          </p:cNvSpPr>
          <p:nvPr/>
        </p:nvSpPr>
        <p:spPr bwMode="auto">
          <a:xfrm>
            <a:off x="5314950" y="4384675"/>
            <a:ext cx="2081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3. chamada aceita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4" name="Freeform 124"/>
          <p:cNvSpPr>
            <a:spLocks/>
          </p:cNvSpPr>
          <p:nvPr/>
        </p:nvSpPr>
        <p:spPr bwMode="auto">
          <a:xfrm>
            <a:off x="2162175" y="4648200"/>
            <a:ext cx="5057775" cy="1123950"/>
          </a:xfrm>
          <a:custGeom>
            <a:avLst/>
            <a:gdLst>
              <a:gd name="T0" fmla="*/ 0 w 3186"/>
              <a:gd name="T1" fmla="*/ 2147483647 h 708"/>
              <a:gd name="T2" fmla="*/ 0 w 3186"/>
              <a:gd name="T3" fmla="*/ 2147483647 h 708"/>
              <a:gd name="T4" fmla="*/ 2147483647 w 3186"/>
              <a:gd name="T5" fmla="*/ 2147483647 h 708"/>
              <a:gd name="T6" fmla="*/ 2147483647 w 3186"/>
              <a:gd name="T7" fmla="*/ 2147483647 h 708"/>
              <a:gd name="T8" fmla="*/ 2147483647 w 3186"/>
              <a:gd name="T9" fmla="*/ 2147483647 h 708"/>
              <a:gd name="T10" fmla="*/ 2147483647 w 3186"/>
              <a:gd name="T11" fmla="*/ 2147483647 h 708"/>
              <a:gd name="T12" fmla="*/ 2147483647 w 3186"/>
              <a:gd name="T13" fmla="*/ 2147483647 h 708"/>
              <a:gd name="T14" fmla="*/ 2147483647 w 3186"/>
              <a:gd name="T15" fmla="*/ 0 h 7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86"/>
              <a:gd name="T25" fmla="*/ 0 h 708"/>
              <a:gd name="T26" fmla="*/ 3186 w 3186"/>
              <a:gd name="T27" fmla="*/ 708 h 7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86" h="708">
                <a:moveTo>
                  <a:pt x="0" y="12"/>
                </a:moveTo>
                <a:lnTo>
                  <a:pt x="0" y="381"/>
                </a:lnTo>
                <a:lnTo>
                  <a:pt x="882" y="384"/>
                </a:lnTo>
                <a:lnTo>
                  <a:pt x="1551" y="708"/>
                </a:lnTo>
                <a:lnTo>
                  <a:pt x="1742" y="708"/>
                </a:lnTo>
                <a:lnTo>
                  <a:pt x="2273" y="476"/>
                </a:lnTo>
                <a:lnTo>
                  <a:pt x="3186" y="470"/>
                </a:lnTo>
                <a:lnTo>
                  <a:pt x="318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5" name="Text Box 125"/>
          <p:cNvSpPr txBox="1">
            <a:spLocks noChangeArrowheads="1"/>
          </p:cNvSpPr>
          <p:nvPr/>
        </p:nvSpPr>
        <p:spPr bwMode="auto">
          <a:xfrm>
            <a:off x="1897063" y="4376738"/>
            <a:ext cx="232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4. conexão completa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6" name="Text Box 126"/>
          <p:cNvSpPr txBox="1">
            <a:spLocks noChangeArrowheads="1"/>
          </p:cNvSpPr>
          <p:nvPr/>
        </p:nvSpPr>
        <p:spPr bwMode="auto">
          <a:xfrm>
            <a:off x="1922463" y="4070350"/>
            <a:ext cx="286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5. começa fluxo de dados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7" name="Text Box 127"/>
          <p:cNvSpPr txBox="1">
            <a:spLocks noChangeArrowheads="1"/>
          </p:cNvSpPr>
          <p:nvPr/>
        </p:nvSpPr>
        <p:spPr bwMode="auto">
          <a:xfrm>
            <a:off x="5189538" y="4033838"/>
            <a:ext cx="2179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6. dados recebidos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8" name="Freeform 128"/>
          <p:cNvSpPr>
            <a:spLocks/>
          </p:cNvSpPr>
          <p:nvPr/>
        </p:nvSpPr>
        <p:spPr bwMode="auto">
          <a:xfrm>
            <a:off x="2228850" y="4324350"/>
            <a:ext cx="4895850" cy="1343025"/>
          </a:xfrm>
          <a:custGeom>
            <a:avLst/>
            <a:gdLst>
              <a:gd name="T0" fmla="*/ 0 w 3084"/>
              <a:gd name="T1" fmla="*/ 2147483647 h 846"/>
              <a:gd name="T2" fmla="*/ 0 w 3084"/>
              <a:gd name="T3" fmla="*/ 2147483647 h 846"/>
              <a:gd name="T4" fmla="*/ 2147483647 w 3084"/>
              <a:gd name="T5" fmla="*/ 2147483647 h 846"/>
              <a:gd name="T6" fmla="*/ 2147483647 w 3084"/>
              <a:gd name="T7" fmla="*/ 2147483647 h 846"/>
              <a:gd name="T8" fmla="*/ 2147483647 w 3084"/>
              <a:gd name="T9" fmla="*/ 2147483647 h 846"/>
              <a:gd name="T10" fmla="*/ 2147483647 w 3084"/>
              <a:gd name="T11" fmla="*/ 2147483647 h 846"/>
              <a:gd name="T12" fmla="*/ 2147483647 w 3084"/>
              <a:gd name="T13" fmla="*/ 2147483647 h 846"/>
              <a:gd name="T14" fmla="*/ 2147483647 w 3084"/>
              <a:gd name="T15" fmla="*/ 0 h 8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84"/>
              <a:gd name="T25" fmla="*/ 0 h 846"/>
              <a:gd name="T26" fmla="*/ 3084 w 3084"/>
              <a:gd name="T27" fmla="*/ 846 h 84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84" h="846">
                <a:moveTo>
                  <a:pt x="0" y="18"/>
                </a:moveTo>
                <a:lnTo>
                  <a:pt x="0" y="531"/>
                </a:lnTo>
                <a:lnTo>
                  <a:pt x="846" y="534"/>
                </a:lnTo>
                <a:lnTo>
                  <a:pt x="1485" y="846"/>
                </a:lnTo>
                <a:lnTo>
                  <a:pt x="1698" y="843"/>
                </a:lnTo>
                <a:lnTo>
                  <a:pt x="2238" y="633"/>
                </a:lnTo>
                <a:lnTo>
                  <a:pt x="3084" y="633"/>
                </a:lnTo>
                <a:lnTo>
                  <a:pt x="3081" y="0"/>
                </a:ln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29" name="Group 129"/>
          <p:cNvGrpSpPr>
            <a:grpSpLocks/>
          </p:cNvGrpSpPr>
          <p:nvPr/>
        </p:nvGrpSpPr>
        <p:grpSpPr bwMode="auto">
          <a:xfrm>
            <a:off x="3514725" y="5241925"/>
            <a:ext cx="2530475" cy="600075"/>
            <a:chOff x="2214" y="3302"/>
            <a:chExt cx="1594" cy="378"/>
          </a:xfrm>
        </p:grpSpPr>
        <p:grpSp>
          <p:nvGrpSpPr>
            <p:cNvPr id="130" name="Group 130"/>
            <p:cNvGrpSpPr>
              <a:grpSpLocks/>
            </p:cNvGrpSpPr>
            <p:nvPr/>
          </p:nvGrpSpPr>
          <p:grpSpPr bwMode="auto">
            <a:xfrm>
              <a:off x="2214" y="3302"/>
              <a:ext cx="316" cy="147"/>
              <a:chOff x="3120" y="2318"/>
              <a:chExt cx="316" cy="147"/>
            </a:xfrm>
          </p:grpSpPr>
          <p:sp>
            <p:nvSpPr>
              <p:cNvPr id="159" name="Oval 131"/>
              <p:cNvSpPr>
                <a:spLocks noChangeArrowheads="1"/>
              </p:cNvSpPr>
              <p:nvPr/>
            </p:nvSpPr>
            <p:spPr bwMode="auto"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0" name="Line 132"/>
              <p:cNvSpPr>
                <a:spLocks noChangeShapeType="1"/>
              </p:cNvSpPr>
              <p:nvPr/>
            </p:nvSpPr>
            <p:spPr bwMode="auto">
              <a:xfrm>
                <a:off x="3123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1" name="Line 133"/>
              <p:cNvSpPr>
                <a:spLocks noChangeShapeType="1"/>
              </p:cNvSpPr>
              <p:nvPr/>
            </p:nvSpPr>
            <p:spPr bwMode="auto">
              <a:xfrm>
                <a:off x="3436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2" name="Rectangle 134"/>
              <p:cNvSpPr>
                <a:spLocks noChangeArrowheads="1"/>
              </p:cNvSpPr>
              <p:nvPr/>
            </p:nvSpPr>
            <p:spPr bwMode="auto"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63" name="Oval 135"/>
              <p:cNvSpPr>
                <a:spLocks noChangeArrowheads="1"/>
              </p:cNvSpPr>
              <p:nvPr/>
            </p:nvSpPr>
            <p:spPr bwMode="auto"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64" name="Group 136"/>
              <p:cNvGrpSpPr>
                <a:grpSpLocks/>
              </p:cNvGrpSpPr>
              <p:nvPr/>
            </p:nvGrpSpPr>
            <p:grpSpPr bwMode="auto">
              <a:xfrm>
                <a:off x="3195" y="2339"/>
                <a:ext cx="156" cy="55"/>
                <a:chOff x="2848" y="848"/>
                <a:chExt cx="140" cy="98"/>
              </a:xfrm>
            </p:grpSpPr>
            <p:sp>
              <p:nvSpPr>
                <p:cNvPr id="169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70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71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65" name="Group 140"/>
              <p:cNvGrpSpPr>
                <a:grpSpLocks/>
              </p:cNvGrpSpPr>
              <p:nvPr/>
            </p:nvGrpSpPr>
            <p:grpSpPr bwMode="auto">
              <a:xfrm flipV="1">
                <a:off x="3195" y="2338"/>
                <a:ext cx="156" cy="56"/>
                <a:chOff x="2848" y="848"/>
                <a:chExt cx="140" cy="98"/>
              </a:xfrm>
            </p:grpSpPr>
            <p:sp>
              <p:nvSpPr>
                <p:cNvPr id="166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67" name="Line 14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68" name="Line 14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131" name="Group 144"/>
            <p:cNvGrpSpPr>
              <a:grpSpLocks/>
            </p:cNvGrpSpPr>
            <p:nvPr/>
          </p:nvGrpSpPr>
          <p:grpSpPr bwMode="auto">
            <a:xfrm>
              <a:off x="2808" y="3533"/>
              <a:ext cx="316" cy="147"/>
              <a:chOff x="3120" y="2318"/>
              <a:chExt cx="316" cy="147"/>
            </a:xfrm>
          </p:grpSpPr>
          <p:sp>
            <p:nvSpPr>
              <p:cNvPr id="146" name="Oval 145"/>
              <p:cNvSpPr>
                <a:spLocks noChangeArrowheads="1"/>
              </p:cNvSpPr>
              <p:nvPr/>
            </p:nvSpPr>
            <p:spPr bwMode="auto"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7" name="Line 146"/>
              <p:cNvSpPr>
                <a:spLocks noChangeShapeType="1"/>
              </p:cNvSpPr>
              <p:nvPr/>
            </p:nvSpPr>
            <p:spPr bwMode="auto">
              <a:xfrm>
                <a:off x="3123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8" name="Line 147"/>
              <p:cNvSpPr>
                <a:spLocks noChangeShapeType="1"/>
              </p:cNvSpPr>
              <p:nvPr/>
            </p:nvSpPr>
            <p:spPr bwMode="auto">
              <a:xfrm>
                <a:off x="3436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9" name="Rectangle 148"/>
              <p:cNvSpPr>
                <a:spLocks noChangeArrowheads="1"/>
              </p:cNvSpPr>
              <p:nvPr/>
            </p:nvSpPr>
            <p:spPr bwMode="auto"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50" name="Oval 149"/>
              <p:cNvSpPr>
                <a:spLocks noChangeArrowheads="1"/>
              </p:cNvSpPr>
              <p:nvPr/>
            </p:nvSpPr>
            <p:spPr bwMode="auto"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51" name="Group 150"/>
              <p:cNvGrpSpPr>
                <a:grpSpLocks/>
              </p:cNvGrpSpPr>
              <p:nvPr/>
            </p:nvGrpSpPr>
            <p:grpSpPr bwMode="auto">
              <a:xfrm>
                <a:off x="3195" y="2339"/>
                <a:ext cx="156" cy="55"/>
                <a:chOff x="2848" y="848"/>
                <a:chExt cx="140" cy="98"/>
              </a:xfrm>
            </p:grpSpPr>
            <p:sp>
              <p:nvSpPr>
                <p:cNvPr id="156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7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8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52" name="Group 154"/>
              <p:cNvGrpSpPr>
                <a:grpSpLocks/>
              </p:cNvGrpSpPr>
              <p:nvPr/>
            </p:nvGrpSpPr>
            <p:grpSpPr bwMode="auto">
              <a:xfrm flipV="1">
                <a:off x="3195" y="2338"/>
                <a:ext cx="156" cy="56"/>
                <a:chOff x="2848" y="848"/>
                <a:chExt cx="140" cy="98"/>
              </a:xfrm>
            </p:grpSpPr>
            <p:sp>
              <p:nvSpPr>
                <p:cNvPr id="153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4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5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132" name="Group 158"/>
            <p:cNvGrpSpPr>
              <a:grpSpLocks/>
            </p:cNvGrpSpPr>
            <p:nvPr/>
          </p:nvGrpSpPr>
          <p:grpSpPr bwMode="auto">
            <a:xfrm>
              <a:off x="3492" y="3302"/>
              <a:ext cx="316" cy="147"/>
              <a:chOff x="3120" y="2318"/>
              <a:chExt cx="316" cy="147"/>
            </a:xfrm>
          </p:grpSpPr>
          <p:sp>
            <p:nvSpPr>
              <p:cNvPr id="133" name="Oval 159"/>
              <p:cNvSpPr>
                <a:spLocks noChangeArrowheads="1"/>
              </p:cNvSpPr>
              <p:nvPr/>
            </p:nvSpPr>
            <p:spPr bwMode="auto"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" name="Line 160"/>
              <p:cNvSpPr>
                <a:spLocks noChangeShapeType="1"/>
              </p:cNvSpPr>
              <p:nvPr/>
            </p:nvSpPr>
            <p:spPr bwMode="auto">
              <a:xfrm>
                <a:off x="3123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5" name="Line 161"/>
              <p:cNvSpPr>
                <a:spLocks noChangeShapeType="1"/>
              </p:cNvSpPr>
              <p:nvPr/>
            </p:nvSpPr>
            <p:spPr bwMode="auto">
              <a:xfrm>
                <a:off x="3436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6" name="Rectangle 162"/>
              <p:cNvSpPr>
                <a:spLocks noChangeArrowheads="1"/>
              </p:cNvSpPr>
              <p:nvPr/>
            </p:nvSpPr>
            <p:spPr bwMode="auto"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37" name="Oval 163"/>
              <p:cNvSpPr>
                <a:spLocks noChangeArrowheads="1"/>
              </p:cNvSpPr>
              <p:nvPr/>
            </p:nvSpPr>
            <p:spPr bwMode="auto"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38" name="Group 164"/>
              <p:cNvGrpSpPr>
                <a:grpSpLocks/>
              </p:cNvGrpSpPr>
              <p:nvPr/>
            </p:nvGrpSpPr>
            <p:grpSpPr bwMode="auto">
              <a:xfrm>
                <a:off x="3195" y="2339"/>
                <a:ext cx="156" cy="55"/>
                <a:chOff x="2848" y="848"/>
                <a:chExt cx="140" cy="98"/>
              </a:xfrm>
            </p:grpSpPr>
            <p:sp>
              <p:nvSpPr>
                <p:cNvPr id="143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4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5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39" name="Group 168"/>
              <p:cNvGrpSpPr>
                <a:grpSpLocks/>
              </p:cNvGrpSpPr>
              <p:nvPr/>
            </p:nvGrpSpPr>
            <p:grpSpPr bwMode="auto">
              <a:xfrm flipV="1">
                <a:off x="3195" y="2338"/>
                <a:ext cx="156" cy="56"/>
                <a:chOff x="2848" y="848"/>
                <a:chExt cx="140" cy="98"/>
              </a:xfrm>
            </p:grpSpPr>
            <p:sp>
              <p:nvSpPr>
                <p:cNvPr id="140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1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2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4691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utoUpdateAnimBg="0"/>
      <p:bldP spid="121" grpId="0" animBg="1"/>
      <p:bldP spid="122" grpId="0" autoUpdateAnimBg="0"/>
      <p:bldP spid="123" grpId="0" autoUpdateAnimBg="0"/>
      <p:bldP spid="124" grpId="0" animBg="1"/>
      <p:bldP spid="125" grpId="0" autoUpdateAnimBg="0"/>
      <p:bldP spid="126" grpId="0" autoUpdateAnimBg="0"/>
      <p:bldP spid="127" grpId="0" autoUpdateAnimBg="0"/>
      <p:bldP spid="1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Rede de </a:t>
            </a:r>
            <a:r>
              <a:rPr lang="pt-BR" dirty="0" err="1" smtClean="0"/>
              <a:t>Datagramas</a:t>
            </a:r>
            <a:r>
              <a:rPr lang="pt-BR" dirty="0"/>
              <a:t> </a:t>
            </a:r>
            <a:r>
              <a:rPr lang="pt-BR" dirty="0" smtClean="0"/>
              <a:t>– O modelo da 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requer estabelecimento de chamada de rede</a:t>
            </a:r>
          </a:p>
          <a:p>
            <a:r>
              <a:rPr lang="pt-BR" dirty="0" smtClean="0"/>
              <a:t>Roteadores: não guardam estado sobre conexões fim-a-fim</a:t>
            </a:r>
          </a:p>
          <a:p>
            <a:r>
              <a:rPr lang="pt-BR" dirty="0" smtClean="0"/>
              <a:t>Pacotes são repassados tipicamente usando endereços de destino</a:t>
            </a:r>
          </a:p>
          <a:p>
            <a:r>
              <a:rPr lang="pt-BR" dirty="0" smtClean="0"/>
              <a:t>Dois pacotes entre mesma origem e destino podem seguir caminhos diferentes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15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</a:t>
            </a:r>
            <a:r>
              <a:rPr lang="pt-BR" dirty="0" err="1" smtClean="0"/>
              <a:t>Datagrama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3352800" y="5078413"/>
            <a:ext cx="2847975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rot="5400000" flipV="1">
            <a:off x="2706688" y="4821237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990975" y="5372100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97263" y="5546725"/>
            <a:ext cx="501650" cy="233363"/>
            <a:chOff x="3600" y="219"/>
            <a:chExt cx="360" cy="175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3849688" y="6184900"/>
            <a:ext cx="501650" cy="233363"/>
            <a:chOff x="3600" y="219"/>
            <a:chExt cx="360" cy="175"/>
          </a:xfrm>
        </p:grpSpPr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8" name="Group 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9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4524375" y="5241925"/>
            <a:ext cx="501650" cy="233363"/>
            <a:chOff x="3600" y="219"/>
            <a:chExt cx="360" cy="175"/>
          </a:xfrm>
        </p:grpSpPr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1" name="Group 4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6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7" name="Line 4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8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2" name="Group 4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" name="Line 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49" name="Group 49"/>
          <p:cNvGrpSpPr>
            <a:grpSpLocks/>
          </p:cNvGrpSpPr>
          <p:nvPr/>
        </p:nvGrpSpPr>
        <p:grpSpPr bwMode="auto">
          <a:xfrm>
            <a:off x="4446588" y="5907088"/>
            <a:ext cx="500062" cy="233362"/>
            <a:chOff x="3600" y="219"/>
            <a:chExt cx="360" cy="175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54" name="Oval 5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55" name="Group 5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56" name="Group 5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8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9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63" name="Group 63"/>
          <p:cNvGrpSpPr>
            <a:grpSpLocks/>
          </p:cNvGrpSpPr>
          <p:nvPr/>
        </p:nvGrpSpPr>
        <p:grpSpPr bwMode="auto">
          <a:xfrm>
            <a:off x="5081588" y="6203950"/>
            <a:ext cx="501650" cy="233363"/>
            <a:chOff x="3600" y="219"/>
            <a:chExt cx="360" cy="175"/>
          </a:xfrm>
        </p:grpSpPr>
        <p:sp>
          <p:nvSpPr>
            <p:cNvPr id="64" name="Oval 6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8" name="Oval 6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9" name="Group 6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5" name="Line 7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6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70" name="Group 7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3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77" name="Group 77"/>
          <p:cNvGrpSpPr>
            <a:grpSpLocks/>
          </p:cNvGrpSpPr>
          <p:nvPr/>
        </p:nvGrpSpPr>
        <p:grpSpPr bwMode="auto">
          <a:xfrm>
            <a:off x="5526088" y="5548313"/>
            <a:ext cx="501650" cy="233362"/>
            <a:chOff x="3600" y="219"/>
            <a:chExt cx="360" cy="175"/>
          </a:xfrm>
        </p:grpSpPr>
        <p:sp>
          <p:nvSpPr>
            <p:cNvPr id="78" name="Oval 7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9" name="Line 7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0" name="Line 8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82" name="Oval 8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83" name="Group 8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8" name="Line 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9" name="Line 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0" name="Line 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84" name="Group 8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5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6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7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91" name="Group 91"/>
          <p:cNvGrpSpPr>
            <a:grpSpLocks/>
          </p:cNvGrpSpPr>
          <p:nvPr/>
        </p:nvGrpSpPr>
        <p:grpSpPr bwMode="auto">
          <a:xfrm>
            <a:off x="479425" y="3741738"/>
            <a:ext cx="1566863" cy="1987550"/>
            <a:chOff x="2366" y="929"/>
            <a:chExt cx="987" cy="1252"/>
          </a:xfrm>
        </p:grpSpPr>
        <p:graphicFrame>
          <p:nvGraphicFramePr>
            <p:cNvPr id="92" name="Object 92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3" name="Group 93"/>
            <p:cNvGrpSpPr>
              <a:grpSpLocks/>
            </p:cNvGrpSpPr>
            <p:nvPr/>
          </p:nvGrpSpPr>
          <p:grpSpPr bwMode="auto"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94" name="Rectangle 94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5" name="Rectangle 95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6" name="Rectangle 96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7" name="Text Box 97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aplicação</a:t>
                </a:r>
              </a:p>
              <a:p>
                <a:pPr algn="ctr"/>
                <a:r>
                  <a:rPr lang="en-US" sz="2000"/>
                  <a:t>transporte</a:t>
                </a:r>
              </a:p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rede</a:t>
                </a:r>
                <a:endParaRPr lang="en-US" sz="2000"/>
              </a:p>
              <a:p>
                <a:pPr algn="ctr"/>
                <a:r>
                  <a:rPr lang="en-US" sz="2000"/>
                  <a:t>enlace</a:t>
                </a:r>
              </a:p>
              <a:p>
                <a:pPr algn="ctr"/>
                <a:r>
                  <a:rPr lang="en-US" sz="2000"/>
                  <a:t>física</a:t>
                </a:r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98" name="Line 98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9" name="Line 99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0" name="Line 100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1" name="Line 101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02" name="Freeform 102"/>
          <p:cNvSpPr>
            <a:spLocks/>
          </p:cNvSpPr>
          <p:nvPr/>
        </p:nvSpPr>
        <p:spPr bwMode="auto">
          <a:xfrm>
            <a:off x="5032375" y="5365750"/>
            <a:ext cx="504825" cy="307975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" name="Freeform 103"/>
          <p:cNvSpPr>
            <a:spLocks/>
          </p:cNvSpPr>
          <p:nvPr/>
        </p:nvSpPr>
        <p:spPr bwMode="auto">
          <a:xfrm>
            <a:off x="3967163" y="5757863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" name="Freeform 104"/>
          <p:cNvSpPr>
            <a:spLocks/>
          </p:cNvSpPr>
          <p:nvPr/>
        </p:nvSpPr>
        <p:spPr bwMode="auto">
          <a:xfrm>
            <a:off x="4914900" y="5734050"/>
            <a:ext cx="628650" cy="24765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5" name="Freeform 105"/>
          <p:cNvSpPr>
            <a:spLocks/>
          </p:cNvSpPr>
          <p:nvPr/>
        </p:nvSpPr>
        <p:spPr bwMode="auto">
          <a:xfrm>
            <a:off x="5581650" y="5788025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6" name="Freeform 106"/>
          <p:cNvSpPr>
            <a:spLocks/>
          </p:cNvSpPr>
          <p:nvPr/>
        </p:nvSpPr>
        <p:spPr bwMode="auto">
          <a:xfrm>
            <a:off x="4346575" y="6321425"/>
            <a:ext cx="736600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7" name="Freeform 107"/>
          <p:cNvSpPr>
            <a:spLocks/>
          </p:cNvSpPr>
          <p:nvPr/>
        </p:nvSpPr>
        <p:spPr bwMode="auto">
          <a:xfrm>
            <a:off x="3810000" y="5781675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08" name="Group 108"/>
          <p:cNvGrpSpPr>
            <a:grpSpLocks/>
          </p:cNvGrpSpPr>
          <p:nvPr/>
        </p:nvGrpSpPr>
        <p:grpSpPr bwMode="auto">
          <a:xfrm>
            <a:off x="7261225" y="3913188"/>
            <a:ext cx="1566863" cy="1987550"/>
            <a:chOff x="2366" y="929"/>
            <a:chExt cx="987" cy="1252"/>
          </a:xfrm>
        </p:grpSpPr>
        <p:graphicFrame>
          <p:nvGraphicFramePr>
            <p:cNvPr id="109" name="Object 109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0" name="Group 110"/>
            <p:cNvGrpSpPr>
              <a:grpSpLocks/>
            </p:cNvGrpSpPr>
            <p:nvPr/>
          </p:nvGrpSpPr>
          <p:grpSpPr bwMode="auto"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111" name="Rectangle 1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2" name="Rectangle 1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3" name="Rectangle 1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4" name="Text Box 1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aplicação</a:t>
                </a:r>
              </a:p>
              <a:p>
                <a:pPr algn="ctr"/>
                <a:r>
                  <a:rPr lang="en-US" sz="2000"/>
                  <a:t>transporte</a:t>
                </a:r>
              </a:p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rede</a:t>
                </a:r>
                <a:endParaRPr lang="en-US" sz="2000"/>
              </a:p>
              <a:p>
                <a:pPr algn="ctr"/>
                <a:r>
                  <a:rPr lang="en-US" sz="2000"/>
                  <a:t>enlace</a:t>
                </a:r>
              </a:p>
              <a:p>
                <a:pPr algn="ctr"/>
                <a:r>
                  <a:rPr lang="en-US" sz="2000"/>
                  <a:t>física</a:t>
                </a:r>
              </a:p>
            </p:txBody>
          </p:sp>
          <p:sp>
            <p:nvSpPr>
              <p:cNvPr id="115" name="Line 1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6" name="Line 1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" name="Line 1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8" name="Line 1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19" name="Line 119"/>
          <p:cNvSpPr>
            <a:spLocks noChangeShapeType="1"/>
          </p:cNvSpPr>
          <p:nvPr/>
        </p:nvSpPr>
        <p:spPr bwMode="auto">
          <a:xfrm rot="16200000" flipH="1" flipV="1">
            <a:off x="6702425" y="5003800"/>
            <a:ext cx="6350" cy="140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0" name="Text Box 120"/>
          <p:cNvSpPr txBox="1">
            <a:spLocks noChangeArrowheads="1"/>
          </p:cNvSpPr>
          <p:nvPr/>
        </p:nvSpPr>
        <p:spPr bwMode="auto">
          <a:xfrm>
            <a:off x="2012950" y="4957763"/>
            <a:ext cx="1636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1. envia dados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1" name="Text Box 121"/>
          <p:cNvSpPr txBox="1">
            <a:spLocks noChangeArrowheads="1"/>
          </p:cNvSpPr>
          <p:nvPr/>
        </p:nvSpPr>
        <p:spPr bwMode="auto">
          <a:xfrm>
            <a:off x="5510213" y="5013325"/>
            <a:ext cx="1874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2. recebe dados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2" name="Freeform 122"/>
          <p:cNvSpPr>
            <a:spLocks/>
          </p:cNvSpPr>
          <p:nvPr/>
        </p:nvSpPr>
        <p:spPr bwMode="auto">
          <a:xfrm>
            <a:off x="2028825" y="4914900"/>
            <a:ext cx="304800" cy="657225"/>
          </a:xfrm>
          <a:custGeom>
            <a:avLst/>
            <a:gdLst>
              <a:gd name="T0" fmla="*/ 0 w 192"/>
              <a:gd name="T1" fmla="*/ 0 h 414"/>
              <a:gd name="T2" fmla="*/ 0 w 192"/>
              <a:gd name="T3" fmla="*/ 2147483647 h 414"/>
              <a:gd name="T4" fmla="*/ 2147483647 w 192"/>
              <a:gd name="T5" fmla="*/ 2147483647 h 414"/>
              <a:gd name="T6" fmla="*/ 0 60000 65536"/>
              <a:gd name="T7" fmla="*/ 0 60000 65536"/>
              <a:gd name="T8" fmla="*/ 0 60000 65536"/>
              <a:gd name="T9" fmla="*/ 0 w 192"/>
              <a:gd name="T10" fmla="*/ 0 h 414"/>
              <a:gd name="T11" fmla="*/ 192 w 192"/>
              <a:gd name="T12" fmla="*/ 414 h 4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14">
                <a:moveTo>
                  <a:pt x="0" y="0"/>
                </a:moveTo>
                <a:lnTo>
                  <a:pt x="0" y="414"/>
                </a:lnTo>
                <a:lnTo>
                  <a:pt x="192" y="40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" name="Freeform 123"/>
          <p:cNvSpPr>
            <a:spLocks/>
          </p:cNvSpPr>
          <p:nvPr/>
        </p:nvSpPr>
        <p:spPr bwMode="auto">
          <a:xfrm>
            <a:off x="6662738" y="5357813"/>
            <a:ext cx="609600" cy="295275"/>
          </a:xfrm>
          <a:custGeom>
            <a:avLst/>
            <a:gdLst>
              <a:gd name="T0" fmla="*/ 0 w 384"/>
              <a:gd name="T1" fmla="*/ 2147483647 h 186"/>
              <a:gd name="T2" fmla="*/ 2147483647 w 384"/>
              <a:gd name="T3" fmla="*/ 2147483647 h 186"/>
              <a:gd name="T4" fmla="*/ 2147483647 w 384"/>
              <a:gd name="T5" fmla="*/ 0 h 186"/>
              <a:gd name="T6" fmla="*/ 0 60000 65536"/>
              <a:gd name="T7" fmla="*/ 0 60000 65536"/>
              <a:gd name="T8" fmla="*/ 0 60000 65536"/>
              <a:gd name="T9" fmla="*/ 0 w 384"/>
              <a:gd name="T10" fmla="*/ 0 h 186"/>
              <a:gd name="T11" fmla="*/ 384 w 384"/>
              <a:gd name="T12" fmla="*/ 186 h 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86">
                <a:moveTo>
                  <a:pt x="0" y="186"/>
                </a:moveTo>
                <a:lnTo>
                  <a:pt x="384" y="186"/>
                </a:lnTo>
                <a:lnTo>
                  <a:pt x="384" y="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24" name="Group 124"/>
          <p:cNvGrpSpPr>
            <a:grpSpLocks/>
          </p:cNvGrpSpPr>
          <p:nvPr/>
        </p:nvGrpSpPr>
        <p:grpSpPr bwMode="auto">
          <a:xfrm>
            <a:off x="2386013" y="5353050"/>
            <a:ext cx="361950" cy="261938"/>
            <a:chOff x="1548" y="3723"/>
            <a:chExt cx="228" cy="165"/>
          </a:xfrm>
        </p:grpSpPr>
        <p:sp>
          <p:nvSpPr>
            <p:cNvPr id="125" name="Rectangle 125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6" name="Rectangle 126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7" name="Line 127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28" name="Group 128"/>
          <p:cNvGrpSpPr>
            <a:grpSpLocks/>
          </p:cNvGrpSpPr>
          <p:nvPr/>
        </p:nvGrpSpPr>
        <p:grpSpPr bwMode="auto">
          <a:xfrm>
            <a:off x="3176588" y="5357813"/>
            <a:ext cx="361950" cy="261937"/>
            <a:chOff x="1548" y="3723"/>
            <a:chExt cx="228" cy="165"/>
          </a:xfrm>
        </p:grpSpPr>
        <p:sp>
          <p:nvSpPr>
            <p:cNvPr id="129" name="Rectangle 129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0" name="Rectangle 130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1" name="Line 131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32" name="Group 132"/>
          <p:cNvGrpSpPr>
            <a:grpSpLocks/>
          </p:cNvGrpSpPr>
          <p:nvPr/>
        </p:nvGrpSpPr>
        <p:grpSpPr bwMode="auto">
          <a:xfrm>
            <a:off x="5048250" y="5248275"/>
            <a:ext cx="361950" cy="261938"/>
            <a:chOff x="1548" y="3723"/>
            <a:chExt cx="228" cy="165"/>
          </a:xfrm>
        </p:grpSpPr>
        <p:sp>
          <p:nvSpPr>
            <p:cNvPr id="133" name="Rectangle 133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4" name="Rectangle 134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5" name="Line 135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36" name="Group 136"/>
          <p:cNvGrpSpPr>
            <a:grpSpLocks/>
          </p:cNvGrpSpPr>
          <p:nvPr/>
        </p:nvGrpSpPr>
        <p:grpSpPr bwMode="auto">
          <a:xfrm>
            <a:off x="4524375" y="6186488"/>
            <a:ext cx="361950" cy="261937"/>
            <a:chOff x="1548" y="3723"/>
            <a:chExt cx="228" cy="165"/>
          </a:xfrm>
        </p:grpSpPr>
        <p:sp>
          <p:nvSpPr>
            <p:cNvPr id="137" name="Rectangle 137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8" name="Rectangle 138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9" name="Line 139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40" name="Group 140"/>
          <p:cNvGrpSpPr>
            <a:grpSpLocks/>
          </p:cNvGrpSpPr>
          <p:nvPr/>
        </p:nvGrpSpPr>
        <p:grpSpPr bwMode="auto">
          <a:xfrm>
            <a:off x="4105275" y="5710238"/>
            <a:ext cx="361950" cy="261937"/>
            <a:chOff x="1548" y="3723"/>
            <a:chExt cx="228" cy="165"/>
          </a:xfrm>
        </p:grpSpPr>
        <p:sp>
          <p:nvSpPr>
            <p:cNvPr id="141" name="Rectangle 141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" name="Rectangle 142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" name="Line 143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44" name="Group 144"/>
          <p:cNvGrpSpPr>
            <a:grpSpLocks/>
          </p:cNvGrpSpPr>
          <p:nvPr/>
        </p:nvGrpSpPr>
        <p:grpSpPr bwMode="auto">
          <a:xfrm>
            <a:off x="6457950" y="5434013"/>
            <a:ext cx="361950" cy="261937"/>
            <a:chOff x="1548" y="3723"/>
            <a:chExt cx="228" cy="165"/>
          </a:xfrm>
        </p:grpSpPr>
        <p:sp>
          <p:nvSpPr>
            <p:cNvPr id="145" name="Rectangle 145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6" name="Rectangle 146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7" name="Line 147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7688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utoUpdateAnimBg="0"/>
      <p:bldP spid="12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repasse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oup 243"/>
          <p:cNvGrpSpPr>
            <a:grpSpLocks/>
          </p:cNvGrpSpPr>
          <p:nvPr/>
        </p:nvGrpSpPr>
        <p:grpSpPr bwMode="auto">
          <a:xfrm>
            <a:off x="3851275" y="4408700"/>
            <a:ext cx="2847975" cy="1481137"/>
            <a:chOff x="291" y="3093"/>
            <a:chExt cx="1794" cy="933"/>
          </a:xfrm>
        </p:grpSpPr>
        <p:grpSp>
          <p:nvGrpSpPr>
            <p:cNvPr id="5" name="Group 242"/>
            <p:cNvGrpSpPr>
              <a:grpSpLocks/>
            </p:cNvGrpSpPr>
            <p:nvPr/>
          </p:nvGrpSpPr>
          <p:grpSpPr bwMode="auto">
            <a:xfrm>
              <a:off x="291" y="3093"/>
              <a:ext cx="1794" cy="933"/>
              <a:chOff x="2124" y="2903"/>
              <a:chExt cx="1794" cy="933"/>
            </a:xfrm>
          </p:grpSpPr>
          <p:sp>
            <p:nvSpPr>
              <p:cNvPr id="9" name="Freeform 179"/>
              <p:cNvSpPr>
                <a:spLocks/>
              </p:cNvSpPr>
              <p:nvPr/>
            </p:nvSpPr>
            <p:spPr bwMode="auto">
              <a:xfrm>
                <a:off x="2124" y="2903"/>
                <a:ext cx="1794" cy="933"/>
              </a:xfrm>
              <a:custGeom>
                <a:avLst/>
                <a:gdLst>
                  <a:gd name="T0" fmla="*/ 6 w 1794"/>
                  <a:gd name="T1" fmla="*/ 483 h 933"/>
                  <a:gd name="T2" fmla="*/ 108 w 1794"/>
                  <a:gd name="T3" fmla="*/ 125 h 933"/>
                  <a:gd name="T4" fmla="*/ 559 w 1794"/>
                  <a:gd name="T5" fmla="*/ 100 h 933"/>
                  <a:gd name="T6" fmla="*/ 1128 w 1794"/>
                  <a:gd name="T7" fmla="*/ 29 h 933"/>
                  <a:gd name="T8" fmla="*/ 1716 w 1794"/>
                  <a:gd name="T9" fmla="*/ 275 h 933"/>
                  <a:gd name="T10" fmla="*/ 1596 w 1794"/>
                  <a:gd name="T11" fmla="*/ 827 h 933"/>
                  <a:gd name="T12" fmla="*/ 1380 w 1794"/>
                  <a:gd name="T13" fmla="*/ 911 h 933"/>
                  <a:gd name="T14" fmla="*/ 840 w 1794"/>
                  <a:gd name="T15" fmla="*/ 929 h 933"/>
                  <a:gd name="T16" fmla="*/ 414 w 1794"/>
                  <a:gd name="T17" fmla="*/ 911 h 933"/>
                  <a:gd name="T18" fmla="*/ 143 w 1794"/>
                  <a:gd name="T19" fmla="*/ 832 h 933"/>
                  <a:gd name="T20" fmla="*/ 6 w 1794"/>
                  <a:gd name="T21" fmla="*/ 483 h 9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94" h="933">
                    <a:moveTo>
                      <a:pt x="6" y="483"/>
                    </a:moveTo>
                    <a:cubicBezTo>
                      <a:pt x="0" y="365"/>
                      <a:pt x="16" y="189"/>
                      <a:pt x="108" y="125"/>
                    </a:cubicBezTo>
                    <a:cubicBezTo>
                      <a:pt x="200" y="61"/>
                      <a:pt x="389" y="116"/>
                      <a:pt x="559" y="100"/>
                    </a:cubicBezTo>
                    <a:cubicBezTo>
                      <a:pt x="729" y="84"/>
                      <a:pt x="935" y="0"/>
                      <a:pt x="1128" y="29"/>
                    </a:cubicBezTo>
                    <a:cubicBezTo>
                      <a:pt x="1321" y="58"/>
                      <a:pt x="1638" y="142"/>
                      <a:pt x="1716" y="275"/>
                    </a:cubicBezTo>
                    <a:cubicBezTo>
                      <a:pt x="1794" y="408"/>
                      <a:pt x="1652" y="721"/>
                      <a:pt x="1596" y="827"/>
                    </a:cubicBezTo>
                    <a:cubicBezTo>
                      <a:pt x="1540" y="933"/>
                      <a:pt x="1506" y="894"/>
                      <a:pt x="1380" y="911"/>
                    </a:cubicBezTo>
                    <a:cubicBezTo>
                      <a:pt x="1254" y="928"/>
                      <a:pt x="1001" y="929"/>
                      <a:pt x="840" y="929"/>
                    </a:cubicBezTo>
                    <a:cubicBezTo>
                      <a:pt x="679" y="929"/>
                      <a:pt x="530" y="927"/>
                      <a:pt x="414" y="911"/>
                    </a:cubicBezTo>
                    <a:cubicBezTo>
                      <a:pt x="298" y="895"/>
                      <a:pt x="211" y="903"/>
                      <a:pt x="143" y="832"/>
                    </a:cubicBezTo>
                    <a:cubicBezTo>
                      <a:pt x="75" y="761"/>
                      <a:pt x="4" y="624"/>
                      <a:pt x="6" y="483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0" name="Group 180"/>
              <p:cNvGrpSpPr>
                <a:grpSpLocks/>
              </p:cNvGrpSpPr>
              <p:nvPr/>
            </p:nvGrpSpPr>
            <p:grpSpPr bwMode="auto">
              <a:xfrm>
                <a:off x="2196" y="3160"/>
                <a:ext cx="1642" cy="415"/>
                <a:chOff x="959" y="3814"/>
                <a:chExt cx="1642" cy="415"/>
              </a:xfrm>
            </p:grpSpPr>
            <p:grpSp>
              <p:nvGrpSpPr>
                <p:cNvPr id="45" name="Group 181"/>
                <p:cNvGrpSpPr>
                  <a:grpSpLocks/>
                </p:cNvGrpSpPr>
                <p:nvPr/>
              </p:nvGrpSpPr>
              <p:grpSpPr bwMode="auto">
                <a:xfrm>
                  <a:off x="2223" y="3814"/>
                  <a:ext cx="378" cy="181"/>
                  <a:chOff x="4396" y="1245"/>
                  <a:chExt cx="672" cy="248"/>
                </a:xfrm>
              </p:grpSpPr>
              <p:sp>
                <p:nvSpPr>
                  <p:cNvPr id="64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5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6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67" name="Group 185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70" name="Freeform 186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71" name="Freeform 187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68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9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46" name="Group 190"/>
                <p:cNvGrpSpPr>
                  <a:grpSpLocks/>
                </p:cNvGrpSpPr>
                <p:nvPr/>
              </p:nvGrpSpPr>
              <p:grpSpPr bwMode="auto">
                <a:xfrm>
                  <a:off x="1559" y="4048"/>
                  <a:ext cx="378" cy="181"/>
                  <a:chOff x="4396" y="1245"/>
                  <a:chExt cx="672" cy="248"/>
                </a:xfrm>
              </p:grpSpPr>
              <p:sp>
                <p:nvSpPr>
                  <p:cNvPr id="56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7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8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59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62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63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60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1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47" name="Group 199"/>
                <p:cNvGrpSpPr>
                  <a:grpSpLocks/>
                </p:cNvGrpSpPr>
                <p:nvPr/>
              </p:nvGrpSpPr>
              <p:grpSpPr bwMode="auto">
                <a:xfrm>
                  <a:off x="959" y="3816"/>
                  <a:ext cx="378" cy="181"/>
                  <a:chOff x="4396" y="1245"/>
                  <a:chExt cx="672" cy="248"/>
                </a:xfrm>
              </p:grpSpPr>
              <p:sp>
                <p:nvSpPr>
                  <p:cNvPr id="48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9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0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51" name="Group 203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54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55" name="Freeform 205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52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3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1" name="Freeform 208"/>
              <p:cNvSpPr>
                <a:spLocks/>
              </p:cNvSpPr>
              <p:nvPr/>
            </p:nvSpPr>
            <p:spPr bwMode="auto">
              <a:xfrm>
                <a:off x="2574" y="3086"/>
                <a:ext cx="294" cy="166"/>
              </a:xfrm>
              <a:custGeom>
                <a:avLst/>
                <a:gdLst>
                  <a:gd name="T0" fmla="*/ 0 w 294"/>
                  <a:gd name="T1" fmla="*/ 166 h 166"/>
                  <a:gd name="T2" fmla="*/ 294 w 294"/>
                  <a:gd name="T3" fmla="*/ 0 h 16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4" h="166">
                    <a:moveTo>
                      <a:pt x="0" y="166"/>
                    </a:moveTo>
                    <a:lnTo>
                      <a:pt x="294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" name="Freeform 209"/>
              <p:cNvSpPr>
                <a:spLocks/>
              </p:cNvSpPr>
              <p:nvPr/>
            </p:nvSpPr>
            <p:spPr bwMode="auto">
              <a:xfrm>
                <a:off x="3182" y="3082"/>
                <a:ext cx="272" cy="174"/>
              </a:xfrm>
              <a:custGeom>
                <a:avLst/>
                <a:gdLst>
                  <a:gd name="T0" fmla="*/ 0 w 272"/>
                  <a:gd name="T1" fmla="*/ 0 h 174"/>
                  <a:gd name="T2" fmla="*/ 272 w 272"/>
                  <a:gd name="T3" fmla="*/ 174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2" h="174">
                    <a:moveTo>
                      <a:pt x="0" y="0"/>
                    </a:moveTo>
                    <a:lnTo>
                      <a:pt x="272" y="17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" name="Freeform 210"/>
              <p:cNvSpPr>
                <a:spLocks/>
              </p:cNvSpPr>
              <p:nvPr/>
            </p:nvSpPr>
            <p:spPr bwMode="auto">
              <a:xfrm>
                <a:off x="2511" y="3329"/>
                <a:ext cx="303" cy="150"/>
              </a:xfrm>
              <a:custGeom>
                <a:avLst/>
                <a:gdLst>
                  <a:gd name="T0" fmla="*/ 0 w 294"/>
                  <a:gd name="T1" fmla="*/ 0 h 174"/>
                  <a:gd name="T2" fmla="*/ 342 w 294"/>
                  <a:gd name="T3" fmla="*/ 83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4" h="174">
                    <a:moveTo>
                      <a:pt x="0" y="0"/>
                    </a:moveTo>
                    <a:lnTo>
                      <a:pt x="294" y="17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" name="Freeform 211"/>
              <p:cNvSpPr>
                <a:spLocks/>
              </p:cNvSpPr>
              <p:nvPr/>
            </p:nvSpPr>
            <p:spPr bwMode="auto">
              <a:xfrm>
                <a:off x="3168" y="3322"/>
                <a:ext cx="352" cy="148"/>
              </a:xfrm>
              <a:custGeom>
                <a:avLst/>
                <a:gdLst>
                  <a:gd name="T0" fmla="*/ 0 w 352"/>
                  <a:gd name="T1" fmla="*/ 148 h 148"/>
                  <a:gd name="T2" fmla="*/ 352 w 352"/>
                  <a:gd name="T3" fmla="*/ 0 h 1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52" h="148">
                    <a:moveTo>
                      <a:pt x="0" y="148"/>
                    </a:moveTo>
                    <a:lnTo>
                      <a:pt x="35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" name="Freeform 212"/>
              <p:cNvSpPr>
                <a:spLocks/>
              </p:cNvSpPr>
              <p:nvPr/>
            </p:nvSpPr>
            <p:spPr bwMode="auto">
              <a:xfrm>
                <a:off x="3528" y="3348"/>
                <a:ext cx="130" cy="320"/>
              </a:xfrm>
              <a:custGeom>
                <a:avLst/>
                <a:gdLst>
                  <a:gd name="T0" fmla="*/ 0 w 118"/>
                  <a:gd name="T1" fmla="*/ 54 h 500"/>
                  <a:gd name="T2" fmla="*/ 192 w 118"/>
                  <a:gd name="T3" fmla="*/ 0 h 5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8" h="500">
                    <a:moveTo>
                      <a:pt x="0" y="500"/>
                    </a:moveTo>
                    <a:lnTo>
                      <a:pt x="11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Freeform 213"/>
              <p:cNvSpPr>
                <a:spLocks/>
              </p:cNvSpPr>
              <p:nvPr/>
            </p:nvSpPr>
            <p:spPr bwMode="auto">
              <a:xfrm>
                <a:off x="2750" y="3684"/>
                <a:ext cx="464" cy="47"/>
              </a:xfrm>
              <a:custGeom>
                <a:avLst/>
                <a:gdLst>
                  <a:gd name="T0" fmla="*/ 1147 w 370"/>
                  <a:gd name="T1" fmla="*/ 217 h 32"/>
                  <a:gd name="T2" fmla="*/ 0 w 370"/>
                  <a:gd name="T3" fmla="*/ 0 h 3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0" h="32">
                    <a:moveTo>
                      <a:pt x="370" y="32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Freeform 214"/>
              <p:cNvSpPr>
                <a:spLocks/>
              </p:cNvSpPr>
              <p:nvPr/>
            </p:nvSpPr>
            <p:spPr bwMode="auto">
              <a:xfrm>
                <a:off x="2412" y="3344"/>
                <a:ext cx="122" cy="268"/>
              </a:xfrm>
              <a:custGeom>
                <a:avLst/>
                <a:gdLst>
                  <a:gd name="T0" fmla="*/ 26 w 176"/>
                  <a:gd name="T1" fmla="*/ 47 h 412"/>
                  <a:gd name="T2" fmla="*/ 28 w 176"/>
                  <a:gd name="T3" fmla="*/ 48 h 412"/>
                  <a:gd name="T4" fmla="*/ 0 w 176"/>
                  <a:gd name="T5" fmla="*/ 0 h 4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6" h="412">
                    <a:moveTo>
                      <a:pt x="162" y="408"/>
                    </a:moveTo>
                    <a:lnTo>
                      <a:pt x="176" y="41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8" name="Group 215"/>
              <p:cNvGrpSpPr>
                <a:grpSpLocks/>
              </p:cNvGrpSpPr>
              <p:nvPr/>
            </p:nvGrpSpPr>
            <p:grpSpPr bwMode="auto">
              <a:xfrm>
                <a:off x="2822" y="2974"/>
                <a:ext cx="378" cy="181"/>
                <a:chOff x="4396" y="1245"/>
                <a:chExt cx="672" cy="248"/>
              </a:xfrm>
            </p:grpSpPr>
            <p:sp>
              <p:nvSpPr>
                <p:cNvPr id="37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38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39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40" name="Group 21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43" name="Freeform 22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4" name="Freeform 22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1" name="Line 222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" name="Line 223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" name="Group 224"/>
              <p:cNvGrpSpPr>
                <a:grpSpLocks/>
              </p:cNvGrpSpPr>
              <p:nvPr/>
            </p:nvGrpSpPr>
            <p:grpSpPr bwMode="auto">
              <a:xfrm>
                <a:off x="3171" y="3604"/>
                <a:ext cx="378" cy="181"/>
                <a:chOff x="4396" y="1245"/>
                <a:chExt cx="672" cy="248"/>
              </a:xfrm>
            </p:grpSpPr>
            <p:sp>
              <p:nvSpPr>
                <p:cNvPr id="29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30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31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32" name="Group 22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35" name="Freeform 22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6" name="Freeform 23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3" name="Line 231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" name="Line 232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" name="Group 233"/>
              <p:cNvGrpSpPr>
                <a:grpSpLocks/>
              </p:cNvGrpSpPr>
              <p:nvPr/>
            </p:nvGrpSpPr>
            <p:grpSpPr bwMode="auto">
              <a:xfrm>
                <a:off x="2403" y="3574"/>
                <a:ext cx="378" cy="181"/>
                <a:chOff x="4396" y="1245"/>
                <a:chExt cx="672" cy="248"/>
              </a:xfrm>
            </p:grpSpPr>
            <p:sp>
              <p:nvSpPr>
                <p:cNvPr id="21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22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23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24" name="Group 237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27" name="Freeform 238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8" name="Freeform 239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25" name="Line 240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" name="Line 241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6" name="Text Box 108"/>
            <p:cNvSpPr txBox="1">
              <a:spLocks noChangeArrowheads="1"/>
            </p:cNvSpPr>
            <p:nvPr/>
          </p:nvSpPr>
          <p:spPr bwMode="auto">
            <a:xfrm>
              <a:off x="667" y="32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/>
                <a:t>1</a:t>
              </a:r>
            </a:p>
          </p:txBody>
        </p:sp>
        <p:sp>
          <p:nvSpPr>
            <p:cNvPr id="7" name="Text Box 109"/>
            <p:cNvSpPr txBox="1">
              <a:spLocks noChangeArrowheads="1"/>
            </p:cNvSpPr>
            <p:nvPr/>
          </p:nvSpPr>
          <p:spPr bwMode="auto">
            <a:xfrm>
              <a:off x="620" y="35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/>
                <a:t>2</a:t>
              </a:r>
            </a:p>
          </p:txBody>
        </p:sp>
        <p:sp>
          <p:nvSpPr>
            <p:cNvPr id="8" name="Text Box 110"/>
            <p:cNvSpPr txBox="1">
              <a:spLocks noChangeArrowheads="1"/>
            </p:cNvSpPr>
            <p:nvPr/>
          </p:nvSpPr>
          <p:spPr bwMode="auto">
            <a:xfrm>
              <a:off x="448" y="350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/>
                <a:t>3</a:t>
              </a:r>
            </a:p>
          </p:txBody>
        </p:sp>
      </p:grpSp>
      <p:sp>
        <p:nvSpPr>
          <p:cNvPr id="72" name="Freeform 11"/>
          <p:cNvSpPr>
            <a:spLocks/>
          </p:cNvSpPr>
          <p:nvPr/>
        </p:nvSpPr>
        <p:spPr bwMode="auto">
          <a:xfrm>
            <a:off x="2397125" y="3654637"/>
            <a:ext cx="2290763" cy="1295400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3" name="Rectangle 12"/>
          <p:cNvSpPr>
            <a:spLocks noChangeArrowheads="1"/>
          </p:cNvSpPr>
          <p:nvPr/>
        </p:nvSpPr>
        <p:spPr bwMode="auto">
          <a:xfrm>
            <a:off x="2176463" y="1328950"/>
            <a:ext cx="2528887" cy="23336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" name="Oval 13"/>
          <p:cNvSpPr>
            <a:spLocks noChangeArrowheads="1"/>
          </p:cNvSpPr>
          <p:nvPr/>
        </p:nvSpPr>
        <p:spPr bwMode="auto">
          <a:xfrm>
            <a:off x="2513013" y="1381337"/>
            <a:ext cx="2095500" cy="6048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5" name="Rectangle 105"/>
          <p:cNvSpPr>
            <a:spLocks noChangeArrowheads="1"/>
          </p:cNvSpPr>
          <p:nvPr/>
        </p:nvSpPr>
        <p:spPr bwMode="auto">
          <a:xfrm>
            <a:off x="2457450" y="4718262"/>
            <a:ext cx="1155700" cy="238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6" name="Rectangle 106"/>
          <p:cNvSpPr>
            <a:spLocks noChangeArrowheads="1"/>
          </p:cNvSpPr>
          <p:nvPr/>
        </p:nvSpPr>
        <p:spPr bwMode="auto">
          <a:xfrm>
            <a:off x="2433638" y="4742075"/>
            <a:ext cx="1147762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7" name="Line 107"/>
          <p:cNvSpPr>
            <a:spLocks noChangeShapeType="1"/>
          </p:cNvSpPr>
          <p:nvPr/>
        </p:nvSpPr>
        <p:spPr bwMode="auto">
          <a:xfrm>
            <a:off x="3459163" y="4873837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8" name="Rectangle 111"/>
          <p:cNvSpPr>
            <a:spLocks noChangeArrowheads="1"/>
          </p:cNvSpPr>
          <p:nvPr/>
        </p:nvSpPr>
        <p:spPr bwMode="auto">
          <a:xfrm>
            <a:off x="3062288" y="4745250"/>
            <a:ext cx="427037" cy="239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" name="Text Box 112"/>
          <p:cNvSpPr txBox="1">
            <a:spLocks noChangeArrowheads="1"/>
          </p:cNvSpPr>
          <p:nvPr/>
        </p:nvSpPr>
        <p:spPr bwMode="auto">
          <a:xfrm>
            <a:off x="3014663" y="4718262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200" smtClean="0"/>
          </a:p>
        </p:txBody>
      </p:sp>
      <p:sp>
        <p:nvSpPr>
          <p:cNvPr id="80" name="Text Box 113"/>
          <p:cNvSpPr txBox="1">
            <a:spLocks noChangeArrowheads="1"/>
          </p:cNvSpPr>
          <p:nvPr/>
        </p:nvSpPr>
        <p:spPr bwMode="auto">
          <a:xfrm>
            <a:off x="1041725" y="4046750"/>
            <a:ext cx="3090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600" dirty="0" smtClean="0"/>
              <a:t>endereço IP de destino no</a:t>
            </a:r>
          </a:p>
          <a:p>
            <a:pPr eaLnBrk="1" hangingPunct="1"/>
            <a:r>
              <a:rPr lang="pt-BR" sz="1600" dirty="0" smtClean="0"/>
              <a:t>cabeçalho do pacote que chega</a:t>
            </a:r>
            <a:endParaRPr lang="en-US" sz="1600" dirty="0"/>
          </a:p>
        </p:txBody>
      </p:sp>
      <p:sp>
        <p:nvSpPr>
          <p:cNvPr id="81" name="Line 114"/>
          <p:cNvSpPr>
            <a:spLocks noChangeShapeType="1"/>
          </p:cNvSpPr>
          <p:nvPr/>
        </p:nvSpPr>
        <p:spPr bwMode="auto">
          <a:xfrm flipH="1">
            <a:off x="2681288" y="5004012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" name="Text Box 115"/>
          <p:cNvSpPr txBox="1">
            <a:spLocks noChangeArrowheads="1"/>
          </p:cNvSpPr>
          <p:nvPr/>
        </p:nvSpPr>
        <p:spPr bwMode="auto">
          <a:xfrm>
            <a:off x="2454007" y="1538500"/>
            <a:ext cx="21898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 err="1" smtClean="0"/>
              <a:t>algoritmo</a:t>
            </a:r>
            <a:r>
              <a:rPr lang="en-US" sz="1400" dirty="0" smtClean="0"/>
              <a:t> de </a:t>
            </a:r>
            <a:r>
              <a:rPr lang="en-US" sz="1400" dirty="0" err="1" smtClean="0"/>
              <a:t>roteamento</a:t>
            </a:r>
            <a:endParaRPr lang="en-US" sz="1400" dirty="0" smtClean="0"/>
          </a:p>
        </p:txBody>
      </p:sp>
      <p:sp>
        <p:nvSpPr>
          <p:cNvPr id="83" name="Rectangle 116"/>
          <p:cNvSpPr>
            <a:spLocks noChangeArrowheads="1"/>
          </p:cNvSpPr>
          <p:nvPr/>
        </p:nvSpPr>
        <p:spPr bwMode="auto">
          <a:xfrm>
            <a:off x="2387600" y="2275100"/>
            <a:ext cx="2184400" cy="1298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4" name="Text Box 117"/>
          <p:cNvSpPr txBox="1">
            <a:spLocks noChangeArrowheads="1"/>
          </p:cNvSpPr>
          <p:nvPr/>
        </p:nvSpPr>
        <p:spPr bwMode="auto">
          <a:xfrm>
            <a:off x="2514388" y="2238587"/>
            <a:ext cx="20249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err="1" smtClean="0"/>
              <a:t>tabela</a:t>
            </a:r>
            <a:r>
              <a:rPr lang="en-US" sz="1400" dirty="0" smtClean="0"/>
              <a:t> de </a:t>
            </a:r>
            <a:r>
              <a:rPr lang="en-US" sz="1400" dirty="0" err="1" smtClean="0"/>
              <a:t>repasse</a:t>
            </a:r>
            <a:r>
              <a:rPr lang="en-US" sz="1400" dirty="0" smtClean="0"/>
              <a:t> local</a:t>
            </a:r>
          </a:p>
        </p:txBody>
      </p:sp>
      <p:sp>
        <p:nvSpPr>
          <p:cNvPr id="85" name="Text Box 118"/>
          <p:cNvSpPr txBox="1">
            <a:spLocks noChangeArrowheads="1"/>
          </p:cNvSpPr>
          <p:nvPr/>
        </p:nvSpPr>
        <p:spPr bwMode="auto">
          <a:xfrm>
            <a:off x="2430463" y="2486237"/>
            <a:ext cx="1312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 err="1" smtClean="0"/>
              <a:t>endereço</a:t>
            </a:r>
            <a:r>
              <a:rPr lang="en-US" sz="1400" dirty="0" smtClean="0"/>
              <a:t> </a:t>
            </a:r>
            <a:r>
              <a:rPr lang="en-US" sz="1400" dirty="0" err="1" smtClean="0"/>
              <a:t>dest</a:t>
            </a:r>
            <a:endParaRPr lang="en-US" sz="1400" dirty="0" smtClean="0"/>
          </a:p>
        </p:txBody>
      </p:sp>
      <p:sp>
        <p:nvSpPr>
          <p:cNvPr id="86" name="Text Box 119"/>
          <p:cNvSpPr txBox="1">
            <a:spLocks noChangeArrowheads="1"/>
          </p:cNvSpPr>
          <p:nvPr/>
        </p:nvSpPr>
        <p:spPr bwMode="auto">
          <a:xfrm>
            <a:off x="3597275" y="2487825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 smtClean="0"/>
              <a:t>link </a:t>
            </a:r>
            <a:r>
              <a:rPr lang="en-US" sz="1400" dirty="0" err="1" smtClean="0"/>
              <a:t>saída</a:t>
            </a:r>
            <a:endParaRPr lang="en-US" sz="1400" dirty="0" smtClean="0"/>
          </a:p>
        </p:txBody>
      </p:sp>
      <p:sp>
        <p:nvSpPr>
          <p:cNvPr id="87" name="Line 120"/>
          <p:cNvSpPr>
            <a:spLocks noChangeShapeType="1"/>
          </p:cNvSpPr>
          <p:nvPr/>
        </p:nvSpPr>
        <p:spPr bwMode="auto">
          <a:xfrm>
            <a:off x="3695700" y="2498937"/>
            <a:ext cx="7938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" name="Text Box 121"/>
          <p:cNvSpPr txBox="1">
            <a:spLocks noChangeArrowheads="1"/>
          </p:cNvSpPr>
          <p:nvPr/>
        </p:nvSpPr>
        <p:spPr bwMode="auto">
          <a:xfrm>
            <a:off x="2303865" y="2770400"/>
            <a:ext cx="14029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dirty="0" err="1" smtClean="0"/>
              <a:t>faixa-endereços</a:t>
            </a:r>
            <a:r>
              <a:rPr lang="en-US" sz="1200" dirty="0" smtClean="0"/>
              <a:t> 1</a:t>
            </a:r>
          </a:p>
          <a:p>
            <a:pPr algn="r" eaLnBrk="1" hangingPunct="1">
              <a:defRPr/>
            </a:pPr>
            <a:r>
              <a:rPr lang="en-US" sz="1200" dirty="0" err="1"/>
              <a:t>faixa-endereços</a:t>
            </a:r>
            <a:r>
              <a:rPr lang="en-US" sz="1200" dirty="0" smtClean="0"/>
              <a:t> 2</a:t>
            </a:r>
          </a:p>
          <a:p>
            <a:pPr algn="r" eaLnBrk="1" hangingPunct="1">
              <a:defRPr/>
            </a:pPr>
            <a:r>
              <a:rPr lang="en-US" sz="1200" dirty="0" err="1"/>
              <a:t>faixa-endereços</a:t>
            </a:r>
            <a:r>
              <a:rPr lang="en-US" sz="1200" dirty="0" smtClean="0"/>
              <a:t> 3</a:t>
            </a:r>
          </a:p>
          <a:p>
            <a:pPr algn="r" eaLnBrk="1" hangingPunct="1">
              <a:defRPr/>
            </a:pPr>
            <a:r>
              <a:rPr lang="en-US" sz="1200" dirty="0" err="1"/>
              <a:t>faixa-endereços</a:t>
            </a:r>
            <a:r>
              <a:rPr lang="en-US" sz="1200" dirty="0" smtClean="0"/>
              <a:t> 4</a:t>
            </a:r>
          </a:p>
        </p:txBody>
      </p:sp>
      <p:sp>
        <p:nvSpPr>
          <p:cNvPr id="89" name="Text Box 122"/>
          <p:cNvSpPr txBox="1">
            <a:spLocks noChangeArrowheads="1"/>
          </p:cNvSpPr>
          <p:nvPr/>
        </p:nvSpPr>
        <p:spPr bwMode="auto">
          <a:xfrm>
            <a:off x="3711575" y="2770400"/>
            <a:ext cx="268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/>
              <a:t>3</a:t>
            </a:r>
          </a:p>
          <a:p>
            <a:pPr algn="ctr" eaLnBrk="1" hangingPunct="1">
              <a:defRPr/>
            </a:pPr>
            <a:r>
              <a:rPr lang="en-US" sz="1200" smtClean="0"/>
              <a:t>2</a:t>
            </a:r>
          </a:p>
          <a:p>
            <a:pPr algn="ctr" eaLnBrk="1" hangingPunct="1">
              <a:defRPr/>
            </a:pPr>
            <a:r>
              <a:rPr lang="en-US" sz="1200" smtClean="0"/>
              <a:t>2</a:t>
            </a:r>
          </a:p>
          <a:p>
            <a:pPr algn="ctr" eaLnBrk="1" hangingPunct="1">
              <a:defRPr/>
            </a:pPr>
            <a:r>
              <a:rPr lang="en-US" sz="1200" smtClean="0"/>
              <a:t>1</a:t>
            </a:r>
          </a:p>
        </p:txBody>
      </p:sp>
      <p:sp>
        <p:nvSpPr>
          <p:cNvPr id="90" name="Line 123"/>
          <p:cNvSpPr>
            <a:spLocks noChangeShapeType="1"/>
          </p:cNvSpPr>
          <p:nvPr/>
        </p:nvSpPr>
        <p:spPr bwMode="auto">
          <a:xfrm>
            <a:off x="2409825" y="2751350"/>
            <a:ext cx="2163763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1" name="Line 124"/>
          <p:cNvSpPr>
            <a:spLocks noChangeShapeType="1"/>
          </p:cNvSpPr>
          <p:nvPr/>
        </p:nvSpPr>
        <p:spPr bwMode="auto">
          <a:xfrm>
            <a:off x="2392363" y="2503700"/>
            <a:ext cx="21732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" name="AutoShape 125"/>
          <p:cNvSpPr>
            <a:spLocks noChangeArrowheads="1"/>
          </p:cNvSpPr>
          <p:nvPr/>
        </p:nvSpPr>
        <p:spPr bwMode="auto">
          <a:xfrm rot="5400000">
            <a:off x="3466306" y="1993319"/>
            <a:ext cx="239713" cy="273050"/>
          </a:xfrm>
          <a:prstGeom prst="rightArrow">
            <a:avLst>
              <a:gd name="adj1" fmla="val 51167"/>
              <a:gd name="adj2" fmla="val 3973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3" name="Line 126"/>
          <p:cNvSpPr>
            <a:spLocks noChangeShapeType="1"/>
          </p:cNvSpPr>
          <p:nvPr/>
        </p:nvSpPr>
        <p:spPr bwMode="auto">
          <a:xfrm>
            <a:off x="2843213" y="4435687"/>
            <a:ext cx="363537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4" name="Freeform 127"/>
          <p:cNvSpPr>
            <a:spLocks/>
          </p:cNvSpPr>
          <p:nvPr/>
        </p:nvSpPr>
        <p:spPr bwMode="auto">
          <a:xfrm>
            <a:off x="3916363" y="4926225"/>
            <a:ext cx="879475" cy="26511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5" name="Freeform 128"/>
          <p:cNvSpPr>
            <a:spLocks/>
          </p:cNvSpPr>
          <p:nvPr/>
        </p:nvSpPr>
        <p:spPr bwMode="auto">
          <a:xfrm flipH="1">
            <a:off x="6249988" y="4489662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6" name="Freeform 129"/>
          <p:cNvSpPr>
            <a:spLocks/>
          </p:cNvSpPr>
          <p:nvPr/>
        </p:nvSpPr>
        <p:spPr bwMode="auto">
          <a:xfrm flipH="1">
            <a:off x="5240338" y="4216612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7" name="Freeform 130"/>
          <p:cNvSpPr>
            <a:spLocks/>
          </p:cNvSpPr>
          <p:nvPr/>
        </p:nvSpPr>
        <p:spPr bwMode="auto">
          <a:xfrm flipH="1" flipV="1">
            <a:off x="5908675" y="5762837"/>
            <a:ext cx="542925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8" name="Freeform 131"/>
          <p:cNvSpPr>
            <a:spLocks/>
          </p:cNvSpPr>
          <p:nvPr/>
        </p:nvSpPr>
        <p:spPr bwMode="auto">
          <a:xfrm flipH="1" flipV="1">
            <a:off x="4559300" y="5746962"/>
            <a:ext cx="542925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9" name="Freeform 132"/>
          <p:cNvSpPr>
            <a:spLocks/>
          </p:cNvSpPr>
          <p:nvPr/>
        </p:nvSpPr>
        <p:spPr bwMode="auto">
          <a:xfrm flipH="1" flipV="1">
            <a:off x="5199063" y="5454862"/>
            <a:ext cx="542925" cy="452438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00" name="Group 133"/>
          <p:cNvGrpSpPr>
            <a:grpSpLocks/>
          </p:cNvGrpSpPr>
          <p:nvPr/>
        </p:nvGrpSpPr>
        <p:grpSpPr bwMode="auto">
          <a:xfrm>
            <a:off x="5248275" y="3772112"/>
            <a:ext cx="550863" cy="452438"/>
            <a:chOff x="2886" y="1668"/>
            <a:chExt cx="347" cy="285"/>
          </a:xfrm>
        </p:grpSpPr>
        <p:sp>
          <p:nvSpPr>
            <p:cNvPr id="101" name="Rectangle 134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" name="Oval 135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" name="Rectangle 136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4" name="Line 137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" name="Line 138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" name="Line 139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" name="AutoShape 140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8" name="Group 141"/>
          <p:cNvGrpSpPr>
            <a:grpSpLocks/>
          </p:cNvGrpSpPr>
          <p:nvPr/>
        </p:nvGrpSpPr>
        <p:grpSpPr bwMode="auto">
          <a:xfrm>
            <a:off x="6261100" y="4045162"/>
            <a:ext cx="550863" cy="452438"/>
            <a:chOff x="2886" y="1668"/>
            <a:chExt cx="347" cy="285"/>
          </a:xfrm>
        </p:grpSpPr>
        <p:sp>
          <p:nvSpPr>
            <p:cNvPr id="109" name="Rectangle 142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Oval 143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Rectangle 144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Line 145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3" name="Line 146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" name="Line 147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" name="AutoShape 148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6" name="Group 149"/>
          <p:cNvGrpSpPr>
            <a:grpSpLocks/>
          </p:cNvGrpSpPr>
          <p:nvPr/>
        </p:nvGrpSpPr>
        <p:grpSpPr bwMode="auto">
          <a:xfrm>
            <a:off x="5891213" y="6121612"/>
            <a:ext cx="550862" cy="452438"/>
            <a:chOff x="2886" y="1668"/>
            <a:chExt cx="347" cy="285"/>
          </a:xfrm>
        </p:grpSpPr>
        <p:sp>
          <p:nvSpPr>
            <p:cNvPr id="117" name="Rectangle 150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" name="Oval 151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Rectangle 152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Line 153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1" name="Line 154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Line 155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AutoShape 156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24" name="Group 157"/>
          <p:cNvGrpSpPr>
            <a:grpSpLocks/>
          </p:cNvGrpSpPr>
          <p:nvPr/>
        </p:nvGrpSpPr>
        <p:grpSpPr bwMode="auto">
          <a:xfrm>
            <a:off x="5195888" y="5902537"/>
            <a:ext cx="550862" cy="452438"/>
            <a:chOff x="2886" y="1668"/>
            <a:chExt cx="347" cy="285"/>
          </a:xfrm>
        </p:grpSpPr>
        <p:sp>
          <p:nvSpPr>
            <p:cNvPr id="125" name="Rectangle 158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6" name="Oval 159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Rectangle 160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" name="Line 161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Line 162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Line 163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1" name="AutoShape 164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2" name="Group 165"/>
          <p:cNvGrpSpPr>
            <a:grpSpLocks/>
          </p:cNvGrpSpPr>
          <p:nvPr/>
        </p:nvGrpSpPr>
        <p:grpSpPr bwMode="auto">
          <a:xfrm>
            <a:off x="4540250" y="6094625"/>
            <a:ext cx="550863" cy="452437"/>
            <a:chOff x="2886" y="1668"/>
            <a:chExt cx="347" cy="285"/>
          </a:xfrm>
        </p:grpSpPr>
        <p:sp>
          <p:nvSpPr>
            <p:cNvPr id="133" name="Rectangle 166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4" name="Oval 167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5" name="Rectangle 168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" name="Line 169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" name="Line 170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" name="Line 171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9" name="AutoShape 172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0" name="Group 176"/>
          <p:cNvGrpSpPr>
            <a:grpSpLocks/>
          </p:cNvGrpSpPr>
          <p:nvPr/>
        </p:nvGrpSpPr>
        <p:grpSpPr bwMode="auto">
          <a:xfrm>
            <a:off x="3492500" y="1335300"/>
            <a:ext cx="4986338" cy="1887537"/>
            <a:chOff x="2037" y="708"/>
            <a:chExt cx="3471" cy="1189"/>
          </a:xfrm>
        </p:grpSpPr>
        <p:sp>
          <p:nvSpPr>
            <p:cNvPr id="141" name="Text Box 174"/>
            <p:cNvSpPr txBox="1">
              <a:spLocks noChangeArrowheads="1"/>
            </p:cNvSpPr>
            <p:nvPr/>
          </p:nvSpPr>
          <p:spPr bwMode="auto">
            <a:xfrm>
              <a:off x="3474" y="708"/>
              <a:ext cx="2034" cy="1047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4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bilhões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de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endereços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IP,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ao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invés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de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listar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endereços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destino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individuais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lista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</a:t>
              </a:r>
              <a:r>
                <a:rPr lang="en-US" sz="2000" i="1" dirty="0" err="1" smtClean="0">
                  <a:solidFill>
                    <a:srgbClr val="000099"/>
                  </a:solidFill>
                  <a:latin typeface="Gill Sans MT" charset="0"/>
                </a:rPr>
                <a:t>faixa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de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endereços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(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entradas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agregáveis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da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tabela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)</a:t>
              </a:r>
            </a:p>
          </p:txBody>
        </p:sp>
        <p:sp>
          <p:nvSpPr>
            <p:cNvPr id="142" name="Line 175"/>
            <p:cNvSpPr>
              <a:spLocks noChangeShapeType="1"/>
            </p:cNvSpPr>
            <p:nvPr/>
          </p:nvSpPr>
          <p:spPr bwMode="auto">
            <a:xfrm flipH="1">
              <a:off x="2037" y="1229"/>
              <a:ext cx="1433" cy="6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39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repasse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3727" y="1281758"/>
            <a:ext cx="5285421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lang="en-US" b="1" dirty="0" err="1" smtClean="0">
                <a:latin typeface="Arial" charset="0"/>
                <a:ea typeface="ＭＳ Ｐゴシック" charset="0"/>
                <a:cs typeface="Times New Roman" charset="0"/>
              </a:rPr>
              <a:t>Faixa</a:t>
            </a:r>
            <a:r>
              <a:rPr lang="en-US" b="1" dirty="0" smtClean="0">
                <a:latin typeface="Arial" charset="0"/>
                <a:ea typeface="ＭＳ Ｐゴシック" charset="0"/>
                <a:cs typeface="Times New Roman" charset="0"/>
              </a:rPr>
              <a:t> de </a:t>
            </a:r>
            <a:r>
              <a:rPr lang="en-US" b="1" dirty="0" err="1" smtClean="0">
                <a:latin typeface="Arial" charset="0"/>
                <a:ea typeface="ＭＳ Ｐゴシック" charset="0"/>
                <a:cs typeface="Times New Roman" charset="0"/>
              </a:rPr>
              <a:t>endereços</a:t>
            </a:r>
            <a:r>
              <a:rPr lang="en-US" b="1" dirty="0" smtClean="0">
                <a:latin typeface="Arial" charset="0"/>
                <a:ea typeface="ＭＳ Ｐゴシック" charset="0"/>
                <a:cs typeface="Times New Roman" charset="0"/>
              </a:rPr>
              <a:t> de </a:t>
            </a:r>
            <a:r>
              <a:rPr lang="en-US" b="1" dirty="0" err="1" smtClean="0">
                <a:latin typeface="Arial" charset="0"/>
                <a:ea typeface="ＭＳ Ｐゴシック" charset="0"/>
                <a:cs typeface="Times New Roman" charset="0"/>
              </a:rPr>
              <a:t>destino</a:t>
            </a:r>
            <a:endParaRPr lang="en-US" b="1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b="1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Times New Roman" charset="0"/>
              </a:rPr>
              <a:t>11001000 00010111 00010000 00000000</a:t>
            </a:r>
            <a:endParaRPr lang="en-US" sz="2000" b="1" dirty="0">
              <a:latin typeface="Courier New" charset="0"/>
              <a:ea typeface="ＭＳ Ｐゴシック" charset="0"/>
            </a:endParaRPr>
          </a:p>
          <a:p>
            <a:pPr algn="just"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Times New Roman" charset="0"/>
              </a:rPr>
              <a:t>até</a:t>
            </a:r>
            <a:endParaRPr lang="en-US" sz="2000" dirty="0">
              <a:latin typeface="Comic Sans MS" charset="0"/>
              <a:ea typeface="ＭＳ Ｐゴシック" charset="0"/>
            </a:endParaRPr>
          </a:p>
          <a:p>
            <a:pPr algn="just"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Times New Roman" charset="0"/>
              </a:rPr>
              <a:t>11001000 00010111 00010111 11111111</a:t>
            </a:r>
          </a:p>
          <a:p>
            <a:pPr algn="just">
              <a:defRPr/>
            </a:pPr>
            <a:endParaRPr lang="en-US" b="1" dirty="0">
              <a:latin typeface="Courier New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Times New Roman" charset="0"/>
              </a:rPr>
              <a:t>11001000 00010111 00011000 00000000</a:t>
            </a:r>
            <a:endParaRPr lang="en-US" sz="2000" b="1" dirty="0">
              <a:latin typeface="Courier New" charset="0"/>
              <a:ea typeface="ＭＳ Ｐゴシック" charset="0"/>
            </a:endParaRPr>
          </a:p>
          <a:p>
            <a:pPr algn="just">
              <a:defRPr/>
            </a:pPr>
            <a:r>
              <a:rPr lang="en-US" dirty="0" err="1">
                <a:latin typeface="Arial" charset="0"/>
                <a:ea typeface="ＭＳ Ｐゴシック" charset="0"/>
                <a:cs typeface="Times New Roman" charset="0"/>
              </a:rPr>
              <a:t>até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algn="just"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Times New Roman" charset="0"/>
              </a:rPr>
              <a:t>11001000 00010111 00011000 11111111  </a:t>
            </a:r>
          </a:p>
          <a:p>
            <a:pPr algn="just">
              <a:defRPr/>
            </a:pPr>
            <a:endParaRPr lang="en-US" sz="2000" b="1" dirty="0">
              <a:latin typeface="Courier New" charset="0"/>
              <a:ea typeface="ＭＳ Ｐゴシック" charset="0"/>
            </a:endParaRPr>
          </a:p>
          <a:p>
            <a:pPr algn="just"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Times New Roman" charset="0"/>
              </a:rPr>
              <a:t>11001000 00010111 00011001 00000000</a:t>
            </a:r>
            <a:endParaRPr lang="en-US" sz="2000" b="1" dirty="0">
              <a:latin typeface="Courier New" charset="0"/>
              <a:ea typeface="ＭＳ Ｐゴシック" charset="0"/>
            </a:endParaRPr>
          </a:p>
          <a:p>
            <a:pPr algn="just">
              <a:defRPr/>
            </a:pPr>
            <a:r>
              <a:rPr lang="en-US" dirty="0" err="1">
                <a:latin typeface="Arial" charset="0"/>
                <a:ea typeface="ＭＳ Ｐゴシック" charset="0"/>
                <a:cs typeface="Times New Roman" charset="0"/>
              </a:rPr>
              <a:t>até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algn="just"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Times New Roman" charset="0"/>
              </a:rPr>
              <a:t>11001000 00010111 00011111 11111111  </a:t>
            </a:r>
          </a:p>
          <a:p>
            <a:pPr algn="just">
              <a:defRPr/>
            </a:pPr>
            <a:endParaRPr lang="en-US" dirty="0">
              <a:latin typeface="Comic Sans MS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Times New Roman" charset="0"/>
              </a:rPr>
              <a:t>caso</a:t>
            </a:r>
            <a:r>
              <a:rPr lang="en-US" dirty="0" smtClean="0">
                <a:latin typeface="Arial" charset="0"/>
                <a:ea typeface="ＭＳ Ｐゴシック" charset="0"/>
                <a:cs typeface="Times New Roman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Times New Roman" charset="0"/>
              </a:rPr>
              <a:t>contrário</a:t>
            </a: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7480" y="1257430"/>
            <a:ext cx="146706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Times New Roman" charset="0"/>
              </a:rPr>
              <a:t>Interface de </a:t>
            </a:r>
          </a:p>
          <a:p>
            <a:pPr algn="just"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Times New Roman" charset="0"/>
              </a:rPr>
              <a:t>saída</a:t>
            </a: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u="sng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r>
              <a:rPr lang="en-US" dirty="0">
                <a:latin typeface="Arial" charset="0"/>
                <a:ea typeface="ＭＳ Ｐゴシック" charset="0"/>
                <a:cs typeface="Times New Roman" charset="0"/>
              </a:rPr>
              <a:t>0</a:t>
            </a: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r>
              <a:rPr lang="en-US" dirty="0">
                <a:latin typeface="Arial" charset="0"/>
                <a:ea typeface="ＭＳ Ｐゴシック" charset="0"/>
                <a:cs typeface="Times New Roman" charset="0"/>
              </a:rPr>
              <a:t>1</a:t>
            </a: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r>
              <a:rPr lang="en-US" dirty="0">
                <a:latin typeface="Arial" charset="0"/>
                <a:ea typeface="ＭＳ Ｐゴシック" charset="0"/>
                <a:cs typeface="Times New Roman" charset="0"/>
              </a:rPr>
              <a:t>2</a:t>
            </a: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r>
              <a:rPr lang="en-US" dirty="0">
                <a:latin typeface="Arial" charset="0"/>
                <a:ea typeface="ＭＳ Ｐゴシック" charset="0"/>
                <a:cs typeface="Times New Roman" charset="0"/>
              </a:rPr>
              <a:t>3  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algn="just">
              <a:defRPr/>
            </a:pPr>
            <a:endParaRPr lang="en-US" b="1" dirty="0">
              <a:latin typeface="Arial" charset="0"/>
              <a:ea typeface="ＭＳ Ｐゴシック" charset="0"/>
              <a:cs typeface="Times New Roman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36588" y="1266825"/>
            <a:ext cx="7223125" cy="452596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25475" y="1873250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52463" y="2928938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46113" y="4051300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39763" y="5173663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929313" y="1277938"/>
            <a:ext cx="0" cy="451485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65150" y="5945456"/>
            <a:ext cx="77925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 i="1" dirty="0" smtClean="0">
                <a:solidFill>
                  <a:srgbClr val="CC0000"/>
                </a:solidFill>
                <a:latin typeface="+mj-lt"/>
              </a:rPr>
              <a:t>P:</a:t>
            </a:r>
            <a:r>
              <a:rPr lang="en-US" sz="2000" dirty="0" smtClean="0">
                <a:latin typeface="+mj-lt"/>
              </a:rPr>
              <a:t> </a:t>
            </a:r>
            <a:r>
              <a:rPr lang="pt-BR" sz="2000" dirty="0" smtClean="0">
                <a:latin typeface="+mj-lt"/>
              </a:rPr>
              <a:t>mas o que fazer se as faixas não forem assim tão arrumadas?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84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Rede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Transporta segmentos da estação remetente a receptora</a:t>
            </a:r>
          </a:p>
          <a:p>
            <a:endParaRPr lang="pt-BR" dirty="0" smtClean="0"/>
          </a:p>
          <a:p>
            <a:r>
              <a:rPr lang="pt-BR" dirty="0" smtClean="0"/>
              <a:t>No lado do remetente encapsula segmentos dentro de um </a:t>
            </a:r>
            <a:r>
              <a:rPr lang="pt-BR" dirty="0" err="1" smtClean="0"/>
              <a:t>datagrama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No lado receptor entrega os segmentos para a camada de transporte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9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repasse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434975" y="1335088"/>
            <a:ext cx="8001000" cy="1371600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4276725" y="5673725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4283075" y="6069013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40290" y="2913014"/>
            <a:ext cx="528542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dirty="0" smtClean="0">
                <a:latin typeface="Arial" charset="0"/>
                <a:ea typeface="ＭＳ Ｐゴシック" charset="0"/>
                <a:cs typeface="Times New Roman" charset="0"/>
              </a:rPr>
              <a:t>Faixa do Endereço de </a:t>
            </a:r>
            <a:r>
              <a:rPr lang="pt-BR" dirty="0">
                <a:latin typeface="Arial" charset="0"/>
                <a:ea typeface="ＭＳ Ｐゴシック" charset="0"/>
                <a:cs typeface="Times New Roman" charset="0"/>
              </a:rPr>
              <a:t>D</a:t>
            </a:r>
            <a:r>
              <a:rPr lang="pt-BR" dirty="0" smtClean="0">
                <a:latin typeface="Arial" charset="0"/>
                <a:ea typeface="ＭＳ Ｐゴシック" charset="0"/>
                <a:cs typeface="Times New Roman" charset="0"/>
              </a:rPr>
              <a:t>estino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dirty="0" smtClean="0">
                <a:latin typeface="Courier New" charset="0"/>
                <a:ea typeface="ＭＳ Ｐゴシック" charset="0"/>
                <a:cs typeface="Times New Roman" charset="0"/>
              </a:rPr>
              <a:t>11001000 00010111 00010*** ********* </a:t>
            </a:r>
            <a:endParaRPr lang="pt-BR" sz="2000" dirty="0" smtClean="0">
              <a:latin typeface="Courier New" charset="0"/>
              <a:ea typeface="ＭＳ Ｐゴシック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pt-BR" dirty="0" smtClean="0">
                <a:latin typeface="Courier New" charset="0"/>
                <a:ea typeface="ＭＳ Ｐゴシック" charset="0"/>
                <a:cs typeface="Times New Roman" charset="0"/>
              </a:rPr>
              <a:t>11001000 00010111 00011000 *********</a:t>
            </a:r>
            <a:endParaRPr lang="pt-BR" sz="2000" dirty="0" smtClean="0">
              <a:latin typeface="Courier New" charset="0"/>
              <a:ea typeface="ＭＳ Ｐゴシック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pt-BR" dirty="0" smtClean="0">
                <a:latin typeface="Courier New" charset="0"/>
                <a:ea typeface="ＭＳ Ｐゴシック" charset="0"/>
                <a:cs typeface="Times New Roman" charset="0"/>
              </a:rPr>
              <a:t>11001000 00010111 00011*** *********</a:t>
            </a:r>
            <a:endParaRPr lang="pt-BR" sz="2000" dirty="0" smtClean="0">
              <a:latin typeface="Comic Sans MS" charset="0"/>
              <a:ea typeface="ＭＳ Ｐゴシック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pt-BR" dirty="0" smtClean="0">
                <a:latin typeface="Arial" charset="0"/>
                <a:ea typeface="ＭＳ Ｐゴシック" charset="0"/>
                <a:cs typeface="Times New Roman" charset="0"/>
              </a:rPr>
              <a:t>Caso contrário</a:t>
            </a:r>
            <a:endParaRPr lang="pt-BR" dirty="0">
              <a:latin typeface="Times" charset="0"/>
              <a:ea typeface="ＭＳ Ｐゴシック" charset="0"/>
              <a:cs typeface="Times New Roman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58850" y="6026150"/>
            <a:ext cx="514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pt-BR" dirty="0" smtClean="0">
                <a:latin typeface="Arial" charset="0"/>
                <a:ea typeface="ＭＳ Ｐゴシック" charset="0"/>
              </a:rPr>
              <a:t>ED: 11001000  00010111  00011000  10101010</a:t>
            </a:r>
            <a:r>
              <a:rPr lang="pt-BR" dirty="0" smtClean="0">
                <a:latin typeface="Comic Sans MS" charset="0"/>
                <a:ea typeface="ＭＳ Ｐゴシック" charset="0"/>
              </a:rPr>
              <a:t> </a:t>
            </a:r>
            <a:endParaRPr lang="pt-BR" dirty="0">
              <a:latin typeface="Comic Sans MS" charset="0"/>
              <a:ea typeface="ＭＳ Ｐゴシック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80988" y="5272088"/>
            <a:ext cx="1341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2000" dirty="0" smtClean="0">
                <a:solidFill>
                  <a:srgbClr val="000099"/>
                </a:solidFill>
              </a:rPr>
              <a:t>exemplos: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944563" y="5641975"/>
            <a:ext cx="513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dirty="0" smtClean="0"/>
              <a:t>ED: 11001000  00010111  00010110  10100001 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6262688" y="5640388"/>
            <a:ext cx="1664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2000" dirty="0" smtClean="0">
                <a:solidFill>
                  <a:srgbClr val="CC0000"/>
                </a:solidFill>
                <a:latin typeface="Gill Sans MT" charset="0"/>
              </a:rPr>
              <a:t>qual interface?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6310313" y="5991225"/>
            <a:ext cx="1664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2000" dirty="0" smtClean="0">
                <a:solidFill>
                  <a:srgbClr val="CC0000"/>
                </a:solidFill>
                <a:latin typeface="Gill Sans MT" charset="0"/>
              </a:rPr>
              <a:t>qual interface?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571500" y="1490663"/>
            <a:ext cx="7799388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pt-BR" sz="2800" dirty="0" smtClean="0">
                <a:latin typeface="Gill Sans MT" charset="0"/>
              </a:rPr>
              <a:t>ao buscar por entrada na tabela de repasse por um dado endereço de destino, usa o prefixo </a:t>
            </a:r>
            <a:r>
              <a:rPr lang="pt-BR" sz="2800" i="1" dirty="0" smtClean="0">
                <a:solidFill>
                  <a:srgbClr val="000099"/>
                </a:solidFill>
                <a:latin typeface="Gill Sans MT" charset="0"/>
              </a:rPr>
              <a:t>mais longo </a:t>
            </a:r>
            <a:r>
              <a:rPr lang="pt-BR" sz="2800" dirty="0" smtClean="0">
                <a:latin typeface="Gill Sans MT" charset="0"/>
              </a:rPr>
              <a:t>que casa/bate com o endereço do destino.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992188" y="3022600"/>
            <a:ext cx="7459662" cy="210661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>
            <a:off x="992188" y="3457575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>
            <a:off x="1022350" y="38877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996950" y="43068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18" name="Line 28"/>
          <p:cNvSpPr>
            <a:spLocks noChangeShapeType="1"/>
          </p:cNvSpPr>
          <p:nvPr/>
        </p:nvSpPr>
        <p:spPr bwMode="auto">
          <a:xfrm>
            <a:off x="993775" y="4737100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>
            <a:off x="6176963" y="3022600"/>
            <a:ext cx="0" cy="21177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6362399" y="2965450"/>
            <a:ext cx="2146742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pt-BR" dirty="0" smtClean="0"/>
              <a:t>Interface do enlace</a:t>
            </a:r>
          </a:p>
          <a:p>
            <a:pPr>
              <a:lnSpc>
                <a:spcPct val="150000"/>
              </a:lnSpc>
              <a:defRPr/>
            </a:pPr>
            <a:r>
              <a:rPr lang="pt-BR" dirty="0" smtClean="0"/>
              <a:t>0</a:t>
            </a:r>
          </a:p>
          <a:p>
            <a:pPr>
              <a:lnSpc>
                <a:spcPct val="150000"/>
              </a:lnSpc>
              <a:defRPr/>
            </a:pPr>
            <a:r>
              <a:rPr lang="pt-BR" dirty="0" smtClean="0"/>
              <a:t>1</a:t>
            </a:r>
          </a:p>
          <a:p>
            <a:pPr>
              <a:lnSpc>
                <a:spcPct val="150000"/>
              </a:lnSpc>
              <a:defRPr/>
            </a:pPr>
            <a:r>
              <a:rPr lang="pt-BR" dirty="0" smtClean="0"/>
              <a:t>2</a:t>
            </a:r>
          </a:p>
          <a:p>
            <a:pPr>
              <a:lnSpc>
                <a:spcPct val="150000"/>
              </a:lnSpc>
              <a:defRPr/>
            </a:pPr>
            <a:r>
              <a:rPr lang="pt-BR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084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Origens das redes de </a:t>
            </a:r>
            <a:r>
              <a:rPr lang="pt-BR" dirty="0" err="1" smtClean="0"/>
              <a:t>Datagramas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Internet: troca de dados entre computadores</a:t>
            </a:r>
          </a:p>
          <a:p>
            <a:r>
              <a:rPr lang="pt-BR" dirty="0" smtClean="0"/>
              <a:t>Muitos tipos de enlaces</a:t>
            </a:r>
          </a:p>
          <a:p>
            <a:pPr lvl="1"/>
            <a:r>
              <a:rPr lang="pt-BR" dirty="0" smtClean="0"/>
              <a:t>Características diferentes</a:t>
            </a:r>
          </a:p>
          <a:p>
            <a:pPr lvl="1"/>
            <a:r>
              <a:rPr lang="pt-BR" dirty="0" smtClean="0"/>
              <a:t>Serviço uniforme difícil</a:t>
            </a:r>
          </a:p>
          <a:p>
            <a:r>
              <a:rPr lang="pt-BR" dirty="0" smtClean="0"/>
              <a:t>Sistemas Terminais Inteligentes (</a:t>
            </a:r>
            <a:r>
              <a:rPr lang="pt-BR" dirty="0" err="1" smtClean="0"/>
              <a:t>computadore</a:t>
            </a:r>
            <a:r>
              <a:rPr lang="pt-BR" dirty="0" smtClean="0"/>
              <a:t>_</a:t>
            </a:r>
          </a:p>
          <a:p>
            <a:pPr lvl="1"/>
            <a:r>
              <a:rPr lang="pt-BR" dirty="0" smtClean="0"/>
              <a:t>Podem se adaptar, exercer controle, recuperar erros</a:t>
            </a:r>
          </a:p>
          <a:p>
            <a:pPr lvl="1"/>
            <a:r>
              <a:rPr lang="pt-BR" dirty="0" smtClean="0"/>
              <a:t>Núcleo da rede simples, complexidade na borda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44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Origens das redes de Circuitos Virtuais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ATM</a:t>
            </a:r>
          </a:p>
          <a:p>
            <a:r>
              <a:rPr lang="pt-BR" dirty="0" smtClean="0"/>
              <a:t>Evoluiu da telefonia</a:t>
            </a:r>
          </a:p>
          <a:p>
            <a:r>
              <a:rPr lang="pt-BR" dirty="0" smtClean="0"/>
              <a:t>Conversação humana</a:t>
            </a:r>
          </a:p>
          <a:p>
            <a:pPr lvl="1"/>
            <a:r>
              <a:rPr lang="pt-BR" dirty="0" smtClean="0"/>
              <a:t>Temporização estrita, requisitos de confiabilidade</a:t>
            </a:r>
          </a:p>
          <a:p>
            <a:pPr lvl="1"/>
            <a:r>
              <a:rPr lang="pt-BR" dirty="0" smtClean="0"/>
              <a:t>Requer serviço garantido</a:t>
            </a:r>
          </a:p>
          <a:p>
            <a:r>
              <a:rPr lang="pt-BR" dirty="0" smtClean="0"/>
              <a:t>Sistemas terminais “burros”</a:t>
            </a:r>
          </a:p>
          <a:p>
            <a:pPr lvl="1"/>
            <a:r>
              <a:rPr lang="pt-BR" dirty="0" smtClean="0"/>
              <a:t>Telefones</a:t>
            </a:r>
          </a:p>
          <a:p>
            <a:pPr lvl="1"/>
            <a:r>
              <a:rPr lang="pt-BR" dirty="0" smtClean="0"/>
              <a:t>Complexidade dentro da rede</a:t>
            </a:r>
          </a:p>
        </p:txBody>
      </p:sp>
    </p:spTree>
    <p:extLst>
      <p:ext uri="{BB962C8B-B14F-4D97-AF65-F5344CB8AC3E}">
        <p14:creationId xmlns:p14="http://schemas.microsoft.com/office/powerpoint/2010/main" val="28904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9650" y="2422525"/>
            <a:ext cx="432435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963" y="3670300"/>
            <a:ext cx="45037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5" y="1250950"/>
            <a:ext cx="45116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84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Duas funções principais:</a:t>
            </a:r>
          </a:p>
          <a:p>
            <a:endParaRPr lang="pt-BR" dirty="0"/>
          </a:p>
          <a:p>
            <a:r>
              <a:rPr lang="pt-BR" dirty="0" smtClean="0"/>
              <a:t>Rodam algoritmos de roteamento (RIP, OSPF, BGP)</a:t>
            </a:r>
          </a:p>
          <a:p>
            <a:endParaRPr lang="pt-BR" dirty="0"/>
          </a:p>
          <a:p>
            <a:r>
              <a:rPr lang="pt-BR" dirty="0" smtClean="0"/>
              <a:t>Repassam </a:t>
            </a:r>
            <a:r>
              <a:rPr lang="pt-BR" dirty="0" err="1" smtClean="0"/>
              <a:t>datagramas</a:t>
            </a:r>
            <a:r>
              <a:rPr lang="pt-BR" dirty="0" smtClean="0"/>
              <a:t> do enlace de entrada para o de 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5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819150" cy="457200"/>
          </a:xfrm>
          <a:noFill/>
        </p:spPr>
        <p:txBody>
          <a:bodyPr/>
          <a:lstStyle/>
          <a:p>
            <a:r>
              <a:rPr lang="pt-BR" smtClean="0"/>
              <a:t>4a-</a:t>
            </a:r>
            <a:fld id="{410B03B3-F0F6-4B7C-B2F4-D7064BB4EB07}" type="slidenum">
              <a:rPr lang="pt-BR" smtClean="0"/>
              <a:pPr/>
              <a:t>25</a:t>
            </a:fld>
            <a:endParaRPr lang="pt-BR" smtClean="0"/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2719392" y="3492378"/>
            <a:ext cx="1736727" cy="2343150"/>
            <a:chOff x="2375" y="1882"/>
            <a:chExt cx="1094" cy="1476"/>
          </a:xfrm>
        </p:grpSpPr>
        <p:sp>
          <p:nvSpPr>
            <p:cNvPr id="7" name="Rectangle 45"/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Text Box 48"/>
            <p:cNvSpPr txBox="1">
              <a:spLocks noChangeArrowheads="1"/>
            </p:cNvSpPr>
            <p:nvPr/>
          </p:nvSpPr>
          <p:spPr bwMode="auto">
            <a:xfrm>
              <a:off x="2375" y="2418"/>
              <a:ext cx="1094" cy="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pt-BR" dirty="0" smtClean="0"/>
                <a:t>Elemento de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pt-BR" dirty="0" smtClean="0"/>
                <a:t>comutação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pt-BR" dirty="0" smtClean="0"/>
                <a:t>de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pt-BR" dirty="0" smtClean="0"/>
                <a:t>alta-velocidade</a:t>
              </a:r>
            </a:p>
          </p:txBody>
        </p:sp>
      </p:grp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2805113" y="2530353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2759476" y="2571627"/>
            <a:ext cx="1668675" cy="56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pt-BR" dirty="0" smtClean="0"/>
              <a:t>Processador de roteamento</a:t>
            </a:r>
          </a:p>
        </p:txBody>
      </p:sp>
      <p:sp>
        <p:nvSpPr>
          <p:cNvPr id="11" name="Line 50"/>
          <p:cNvSpPr>
            <a:spLocks noChangeShapeType="1"/>
          </p:cNvSpPr>
          <p:nvPr/>
        </p:nvSpPr>
        <p:spPr bwMode="auto">
          <a:xfrm>
            <a:off x="3533775" y="3049465"/>
            <a:ext cx="19050" cy="571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17"/>
          <p:cNvGrpSpPr>
            <a:grpSpLocks/>
          </p:cNvGrpSpPr>
          <p:nvPr/>
        </p:nvGrpSpPr>
        <p:grpSpPr bwMode="auto">
          <a:xfrm>
            <a:off x="744538" y="3506665"/>
            <a:ext cx="2033587" cy="566738"/>
            <a:chOff x="930" y="1989"/>
            <a:chExt cx="1482" cy="357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733425" y="5244978"/>
            <a:ext cx="2058988" cy="566737"/>
            <a:chOff x="930" y="1989"/>
            <a:chExt cx="1482" cy="357"/>
          </a:xfrm>
        </p:grpSpPr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4" name="Group 29"/>
          <p:cNvGrpSpPr>
            <a:grpSpLocks/>
          </p:cNvGrpSpPr>
          <p:nvPr/>
        </p:nvGrpSpPr>
        <p:grpSpPr bwMode="auto">
          <a:xfrm rot="2656396">
            <a:off x="1363663" y="4397253"/>
            <a:ext cx="546100" cy="546100"/>
            <a:chOff x="354" y="2715"/>
            <a:chExt cx="344" cy="344"/>
          </a:xfrm>
        </p:grpSpPr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39763" y="5891090"/>
            <a:ext cx="19928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dirty="0" smtClean="0"/>
              <a:t>portas de entrada</a:t>
            </a:r>
          </a:p>
        </p:txBody>
      </p:sp>
      <p:grpSp>
        <p:nvGrpSpPr>
          <p:cNvPr id="30" name="Group 37"/>
          <p:cNvGrpSpPr>
            <a:grpSpLocks/>
          </p:cNvGrpSpPr>
          <p:nvPr/>
        </p:nvGrpSpPr>
        <p:grpSpPr bwMode="auto">
          <a:xfrm>
            <a:off x="4344988" y="3511428"/>
            <a:ext cx="1957387" cy="566737"/>
            <a:chOff x="-51" y="2454"/>
            <a:chExt cx="1482" cy="357"/>
          </a:xfrm>
        </p:grpSpPr>
        <p:grpSp>
          <p:nvGrpSpPr>
            <p:cNvPr id="31" name="Group 36"/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4364038" y="5244978"/>
            <a:ext cx="2011362" cy="566737"/>
            <a:chOff x="-51" y="2454"/>
            <a:chExt cx="1482" cy="357"/>
          </a:xfrm>
        </p:grpSpPr>
        <p:grpSp>
          <p:nvGrpSpPr>
            <p:cNvPr id="38" name="Group 39"/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40" name="Rectangle 40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" name="Rectangle 41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" name="Rectangle 42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" name="Rectangle 43"/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9" name="Line 44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4" name="Group 51"/>
          <p:cNvGrpSpPr>
            <a:grpSpLocks/>
          </p:cNvGrpSpPr>
          <p:nvPr/>
        </p:nvGrpSpPr>
        <p:grpSpPr bwMode="auto">
          <a:xfrm rot="2656396">
            <a:off x="5230813" y="4387728"/>
            <a:ext cx="546100" cy="546100"/>
            <a:chOff x="354" y="2715"/>
            <a:chExt cx="344" cy="344"/>
          </a:xfrm>
        </p:grpSpPr>
        <p:sp>
          <p:nvSpPr>
            <p:cNvPr id="45" name="Oval 52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Oval 53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Oval 54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Oval 55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" name="Text Box 58"/>
          <p:cNvSpPr txBox="1">
            <a:spLocks noChangeArrowheads="1"/>
          </p:cNvSpPr>
          <p:nvPr/>
        </p:nvSpPr>
        <p:spPr bwMode="auto">
          <a:xfrm>
            <a:off x="4664075" y="5932365"/>
            <a:ext cx="1774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dirty="0" smtClean="0"/>
              <a:t>portas de saída</a:t>
            </a:r>
          </a:p>
        </p:txBody>
      </p:sp>
      <p:cxnSp>
        <p:nvCxnSpPr>
          <p:cNvPr id="50" name="Straight Connector 2"/>
          <p:cNvCxnSpPr>
            <a:cxnSpLocks noChangeShapeType="1"/>
          </p:cNvCxnSpPr>
          <p:nvPr/>
        </p:nvCxnSpPr>
        <p:spPr bwMode="auto">
          <a:xfrm>
            <a:off x="733425" y="3301878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6637107" y="3338390"/>
            <a:ext cx="21893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pt-BR" altLang="pt-BR" sz="1600" dirty="0" smtClean="0"/>
              <a:t>plano de repasse dos dados (hardware)</a:t>
            </a:r>
            <a:endParaRPr lang="pt-BR" altLang="pt-BR" sz="1600" dirty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5849488" y="2671640"/>
            <a:ext cx="29627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pt-BR" altLang="pt-BR" sz="1600" dirty="0" smtClean="0"/>
              <a:t>roteamento, gerência</a:t>
            </a:r>
          </a:p>
          <a:p>
            <a:pPr algn="r"/>
            <a:r>
              <a:rPr lang="pt-BR" altLang="pt-BR" sz="1600" dirty="0" smtClean="0"/>
              <a:t>plano de controle (software)</a:t>
            </a:r>
            <a:endParaRPr lang="pt-BR" altLang="pt-BR" sz="1600" dirty="0"/>
          </a:p>
        </p:txBody>
      </p:sp>
      <p:sp>
        <p:nvSpPr>
          <p:cNvPr id="53" name="Freeform 10"/>
          <p:cNvSpPr>
            <a:spLocks/>
          </p:cNvSpPr>
          <p:nvPr/>
        </p:nvSpPr>
        <p:spPr bwMode="auto">
          <a:xfrm>
            <a:off x="2198688" y="2825628"/>
            <a:ext cx="512762" cy="73025"/>
          </a:xfrm>
          <a:custGeom>
            <a:avLst/>
            <a:gdLst>
              <a:gd name="T0" fmla="*/ 488344 w 512919"/>
              <a:gd name="T1" fmla="*/ 73025 h 73266"/>
              <a:gd name="T2" fmla="*/ 512762 w 512919"/>
              <a:gd name="T3" fmla="*/ 0 h 73266"/>
              <a:gd name="T4" fmla="*/ 146503 w 512919"/>
              <a:gd name="T5" fmla="*/ 12171 h 73266"/>
              <a:gd name="T6" fmla="*/ 97669 w 512919"/>
              <a:gd name="T7" fmla="*/ 24342 h 73266"/>
              <a:gd name="T8" fmla="*/ 0 w 512919"/>
              <a:gd name="T9" fmla="*/ 12171 h 73266"/>
              <a:gd name="T10" fmla="*/ 0 w 512919"/>
              <a:gd name="T11" fmla="*/ 12171 h 73266"/>
              <a:gd name="T12" fmla="*/ 512762 w 512919"/>
              <a:gd name="T13" fmla="*/ 12171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dirty="0"/>
          </a:p>
        </p:txBody>
      </p:sp>
      <p:cxnSp>
        <p:nvCxnSpPr>
          <p:cNvPr id="54" name="Elbow Connector 13"/>
          <p:cNvCxnSpPr>
            <a:cxnSpLocks noChangeShapeType="1"/>
            <a:endCxn id="22" idx="0"/>
          </p:cNvCxnSpPr>
          <p:nvPr/>
        </p:nvCxnSpPr>
        <p:spPr bwMode="auto">
          <a:xfrm rot="5400000">
            <a:off x="1215231" y="3888460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21"/>
          <p:cNvSpPr txBox="1">
            <a:spLocks noChangeArrowheads="1"/>
          </p:cNvSpPr>
          <p:nvPr/>
        </p:nvSpPr>
        <p:spPr bwMode="auto">
          <a:xfrm>
            <a:off x="226031" y="2369982"/>
            <a:ext cx="25663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sz="1200" i="1" dirty="0" smtClean="0"/>
              <a:t>tabelas de repasse são calculadas</a:t>
            </a:r>
          </a:p>
          <a:p>
            <a:r>
              <a:rPr lang="pt-BR" altLang="pt-BR" sz="1200" i="1" dirty="0" smtClean="0"/>
              <a:t>e enviadas para as portas de entrada</a:t>
            </a:r>
            <a:endParaRPr lang="pt-BR" alt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303987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Porta de entrada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14" descr="f04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395413" y="1304925"/>
            <a:ext cx="7297737" cy="1577975"/>
          </a:xfrm>
          <a:prstGeom prst="rect">
            <a:avLst/>
          </a:prstGeom>
          <a:noFill/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435350" y="3573463"/>
            <a:ext cx="5400675" cy="272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ZapfDingbats" pitchFamily="82" charset="0"/>
              <a:buNone/>
            </a:pPr>
            <a:r>
              <a:rPr lang="pt-BR" sz="2000" b="1" smtClean="0"/>
              <a:t>Comutação descentralizada</a:t>
            </a:r>
            <a:r>
              <a:rPr lang="pt-BR" sz="2000" i="1" smtClean="0"/>
              <a:t>:</a:t>
            </a:r>
            <a:r>
              <a:rPr lang="pt-BR" sz="2000" smtClean="0"/>
              <a:t> </a:t>
            </a:r>
          </a:p>
          <a:p>
            <a:r>
              <a:rPr lang="pt-BR" sz="1800" smtClean="0"/>
              <a:t>dado o dest. do datagrama, procura porta de saída usando tab. de rotas na memória da porta de entrada</a:t>
            </a:r>
          </a:p>
          <a:p>
            <a:r>
              <a:rPr lang="pt-BR" sz="1800" smtClean="0"/>
              <a:t>meta: completar processamento da porta de entrada na ‘</a:t>
            </a:r>
            <a:r>
              <a:rPr lang="pt-BR" sz="1800" b="1" smtClean="0"/>
              <a:t>velocidade da linha</a:t>
            </a:r>
            <a:r>
              <a:rPr lang="pt-BR" sz="1800" smtClean="0"/>
              <a:t>’</a:t>
            </a:r>
          </a:p>
          <a:p>
            <a:r>
              <a:rPr lang="pt-BR" sz="1800" smtClean="0"/>
              <a:t>filas: se datagramas chegam mais rápido que taxa de re-envio para elemento de comutação</a:t>
            </a:r>
            <a:endParaRPr lang="pt-BR" sz="1800" dirty="0" smtClean="0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 flipV="1">
            <a:off x="1489075" y="2620963"/>
            <a:ext cx="796925" cy="422275"/>
          </a:xfrm>
          <a:custGeom>
            <a:avLst/>
            <a:gdLst>
              <a:gd name="T0" fmla="*/ 0 w 769"/>
              <a:gd name="T1" fmla="*/ 0 h 517"/>
              <a:gd name="T2" fmla="*/ 2147483647 w 769"/>
              <a:gd name="T3" fmla="*/ 2147483647 h 517"/>
              <a:gd name="T4" fmla="*/ 2147483647 w 769"/>
              <a:gd name="T5" fmla="*/ 2147483647 h 517"/>
              <a:gd name="T6" fmla="*/ 2147483647 w 769"/>
              <a:gd name="T7" fmla="*/ 2147483647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 flipV="1">
            <a:off x="2338388" y="2674938"/>
            <a:ext cx="1408112" cy="1198562"/>
          </a:xfrm>
          <a:custGeom>
            <a:avLst/>
            <a:gdLst>
              <a:gd name="T0" fmla="*/ 0 w 769"/>
              <a:gd name="T1" fmla="*/ 0 h 517"/>
              <a:gd name="T2" fmla="*/ 2147483647 w 769"/>
              <a:gd name="T3" fmla="*/ 2147483647 h 517"/>
              <a:gd name="T4" fmla="*/ 2147483647 w 769"/>
              <a:gd name="T5" fmla="*/ 2147483647 h 517"/>
              <a:gd name="T6" fmla="*/ 2147483647 w 769"/>
              <a:gd name="T7" fmla="*/ 2147483647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 flipV="1">
            <a:off x="5222875" y="2749550"/>
            <a:ext cx="760413" cy="881063"/>
          </a:xfrm>
          <a:custGeom>
            <a:avLst/>
            <a:gdLst>
              <a:gd name="T0" fmla="*/ 0 w 769"/>
              <a:gd name="T1" fmla="*/ 0 h 517"/>
              <a:gd name="T2" fmla="*/ 2147483647 w 769"/>
              <a:gd name="T3" fmla="*/ 2147483647 h 517"/>
              <a:gd name="T4" fmla="*/ 2147483647 w 769"/>
              <a:gd name="T5" fmla="*/ 2147483647 h 517"/>
              <a:gd name="T6" fmla="*/ 2147483647 w 769"/>
              <a:gd name="T7" fmla="*/ 2147483647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23838" y="3060700"/>
            <a:ext cx="2152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 sz="2000" dirty="0">
                <a:solidFill>
                  <a:schemeClr val="accent2"/>
                </a:solidFill>
              </a:rPr>
              <a:t>Camada física:</a:t>
            </a:r>
            <a:endParaRPr lang="pt-BR" sz="2000" dirty="0"/>
          </a:p>
          <a:p>
            <a:pPr algn="r"/>
            <a:r>
              <a:rPr lang="pt-BR" sz="2000" dirty="0"/>
              <a:t>recepção de bits</a:t>
            </a:r>
            <a:endParaRPr lang="pt-BR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7150" y="3789363"/>
            <a:ext cx="23336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 sz="2000" dirty="0">
                <a:solidFill>
                  <a:schemeClr val="accent2"/>
                </a:solidFill>
              </a:rPr>
              <a:t>Camada de enlace:</a:t>
            </a:r>
          </a:p>
          <a:p>
            <a:pPr algn="r"/>
            <a:r>
              <a:rPr lang="pt-BR" sz="2000" dirty="0"/>
              <a:t>p.ex., Ethernet</a:t>
            </a:r>
          </a:p>
          <a:p>
            <a:pPr algn="r"/>
            <a:r>
              <a:rPr lang="pt-BR" sz="2000" dirty="0"/>
              <a:t>veja capítulo 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22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Porta de saída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4000500"/>
            <a:ext cx="7772400" cy="22479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i="1" smtClean="0">
                <a:solidFill>
                  <a:srgbClr val="FF0000"/>
                </a:solidFill>
              </a:rPr>
              <a:t>enfileiramento </a:t>
            </a:r>
            <a:r>
              <a:rPr lang="pt-BR" sz="2000" smtClean="0"/>
              <a:t>necessário quando datagramas chegam do elemento de comutação mais rapidamente do que a taxa de transmissão</a:t>
            </a:r>
          </a:p>
          <a:p>
            <a:r>
              <a:rPr lang="pt-BR" sz="2000" i="1" smtClean="0">
                <a:solidFill>
                  <a:srgbClr val="FF0000"/>
                </a:solidFill>
              </a:rPr>
              <a:t>disciplina de escalonamento </a:t>
            </a:r>
            <a:r>
              <a:rPr lang="pt-BR" sz="2000" smtClean="0"/>
              <a:t>escolhe um dos datagramas enfileirados para transmissão</a:t>
            </a:r>
            <a:endParaRPr lang="pt-BR" sz="1600" dirty="0" smtClean="0"/>
          </a:p>
        </p:txBody>
      </p:sp>
      <p:pic>
        <p:nvPicPr>
          <p:cNvPr id="5" name="Picture 8" descr="f04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76313" y="1957388"/>
            <a:ext cx="6886575" cy="1533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02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camada de rede da 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Funções da camada de rede em estações, roteadores</a:t>
            </a:r>
            <a:endParaRPr lang="pt-BR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47536" y="2781300"/>
            <a:ext cx="6534150" cy="4076700"/>
          </a:xfrm>
          <a:prstGeom prst="rect">
            <a:avLst/>
          </a:prstGeom>
          <a:solidFill>
            <a:schemeClr val="bg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80861" y="2847975"/>
            <a:ext cx="6686550" cy="4076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479536" y="4443413"/>
            <a:ext cx="1225550" cy="1214437"/>
            <a:chOff x="3966" y="2883"/>
            <a:chExt cx="663" cy="765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023" y="2883"/>
              <a:ext cx="582" cy="738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996" y="2910"/>
              <a:ext cx="582" cy="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966" y="3074"/>
              <a:ext cx="66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Tabela de</a:t>
              </a:r>
            </a:p>
            <a:p>
              <a:pPr algn="ctr"/>
              <a:r>
                <a:rPr lang="pt-BR"/>
                <a:t> repasse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4065" y="2994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071" y="304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4074" y="3102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4065" y="3477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068" y="352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071" y="3579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1371336" y="6410325"/>
            <a:ext cx="67151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1399911" y="5867400"/>
            <a:ext cx="6696075" cy="28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1484049" y="3667125"/>
            <a:ext cx="1887537" cy="900113"/>
            <a:chOff x="1175" y="1848"/>
            <a:chExt cx="1189" cy="567"/>
          </a:xfrm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224" y="1848"/>
              <a:ext cx="1140" cy="516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182" y="1890"/>
              <a:ext cx="1140" cy="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1175" y="1895"/>
              <a:ext cx="117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>
                  <a:solidFill>
                    <a:srgbClr val="FF0000"/>
                  </a:solidFill>
                </a:rPr>
                <a:t>Protocolos de rot.</a:t>
              </a:r>
            </a:p>
            <a:p>
              <a:pPr>
                <a:buFontTx/>
                <a:buChar char="•"/>
              </a:pPr>
              <a:r>
                <a:rPr lang="pt-BR" sz="1600"/>
                <a:t>seleção de rotas</a:t>
              </a:r>
            </a:p>
            <a:p>
              <a:pPr>
                <a:buFontTx/>
                <a:buChar char="•"/>
              </a:pPr>
              <a:r>
                <a:rPr lang="pt-BR" sz="1600"/>
                <a:t>RIP, OSPF, BGP</a:t>
              </a:r>
              <a:endParaRPr lang="pt-BR"/>
            </a:p>
          </p:txBody>
        </p:sp>
      </p:grpSp>
      <p:sp>
        <p:nvSpPr>
          <p:cNvPr id="26" name="Freeform 23"/>
          <p:cNvSpPr>
            <a:spLocks/>
          </p:cNvSpPr>
          <p:nvPr/>
        </p:nvSpPr>
        <p:spPr bwMode="auto">
          <a:xfrm>
            <a:off x="2885811" y="4657725"/>
            <a:ext cx="628650" cy="390525"/>
          </a:xfrm>
          <a:custGeom>
            <a:avLst/>
            <a:gdLst>
              <a:gd name="T0" fmla="*/ 0 w 396"/>
              <a:gd name="T1" fmla="*/ 0 h 246"/>
              <a:gd name="T2" fmla="*/ 2147483647 w 396"/>
              <a:gd name="T3" fmla="*/ 2147483647 h 246"/>
              <a:gd name="T4" fmla="*/ 2147483647 w 396"/>
              <a:gd name="T5" fmla="*/ 2147483647 h 246"/>
              <a:gd name="T6" fmla="*/ 0 60000 65536"/>
              <a:gd name="T7" fmla="*/ 0 60000 65536"/>
              <a:gd name="T8" fmla="*/ 0 60000 65536"/>
              <a:gd name="T9" fmla="*/ 0 w 396"/>
              <a:gd name="T10" fmla="*/ 0 h 246"/>
              <a:gd name="T11" fmla="*/ 396 w 396"/>
              <a:gd name="T12" fmla="*/ 246 h 2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4762236" y="3600450"/>
            <a:ext cx="3194050" cy="1181100"/>
            <a:chOff x="102" y="1272"/>
            <a:chExt cx="1919" cy="744"/>
          </a:xfrm>
        </p:grpSpPr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44" y="1272"/>
              <a:ext cx="1848" cy="690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102" y="1314"/>
              <a:ext cx="1848" cy="7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116" y="1319"/>
              <a:ext cx="1905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>
                  <a:solidFill>
                    <a:srgbClr val="FF0000"/>
                  </a:solidFill>
                </a:rPr>
                <a:t>protocolo IP </a:t>
              </a:r>
            </a:p>
            <a:p>
              <a:pPr>
                <a:buFontTx/>
                <a:buChar char="•"/>
              </a:pPr>
              <a:r>
                <a:rPr lang="pt-BR" sz="1600"/>
                <a:t>convenções de endereços</a:t>
              </a:r>
            </a:p>
            <a:p>
              <a:pPr>
                <a:buFontTx/>
                <a:buChar char="•"/>
              </a:pPr>
              <a:r>
                <a:rPr lang="pt-BR" sz="1600"/>
                <a:t>formato do datagrama</a:t>
              </a:r>
            </a:p>
            <a:p>
              <a:pPr>
                <a:buFontTx/>
                <a:buChar char="•"/>
              </a:pPr>
              <a:r>
                <a:rPr lang="pt-BR" sz="1600"/>
                <a:t>convenções de manuseio do pct</a:t>
              </a:r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781286" y="4914900"/>
            <a:ext cx="3124200" cy="890588"/>
            <a:chOff x="72" y="1146"/>
            <a:chExt cx="1260" cy="561"/>
          </a:xfrm>
        </p:grpSpPr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114" y="1146"/>
              <a:ext cx="1218" cy="516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72" y="1188"/>
              <a:ext cx="1218" cy="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80" y="1187"/>
              <a:ext cx="1197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600">
                  <a:solidFill>
                    <a:srgbClr val="FF0000"/>
                  </a:solidFill>
                </a:rPr>
                <a:t>protocolo ICMP</a:t>
              </a:r>
            </a:p>
            <a:p>
              <a:pPr>
                <a:buFontTx/>
                <a:buChar char="•"/>
              </a:pPr>
              <a:r>
                <a:rPr lang="pt-BR" sz="1600"/>
                <a:t>relata erros</a:t>
              </a:r>
            </a:p>
            <a:p>
              <a:pPr>
                <a:buFontTx/>
                <a:buChar char="•"/>
              </a:pPr>
              <a:r>
                <a:rPr lang="pt-BR" sz="1600"/>
                <a:t>“sinalização” de roteadores </a:t>
              </a:r>
            </a:p>
          </p:txBody>
        </p:sp>
      </p:grp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1399911" y="3476625"/>
            <a:ext cx="66770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2841361" y="2994025"/>
            <a:ext cx="32330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/>
              <a:t>Camada de transporte: TCP, UDP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3612886" y="5984875"/>
            <a:ext cx="19030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/>
              <a:t>Camada de enlace</a:t>
            </a: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3803386" y="6489700"/>
            <a:ext cx="14715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/>
              <a:t>Camada física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34661" y="4265613"/>
            <a:ext cx="1279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 sz="2400">
                <a:solidFill>
                  <a:srgbClr val="FF0000"/>
                </a:solidFill>
              </a:rPr>
              <a:t>Camada</a:t>
            </a:r>
          </a:p>
          <a:p>
            <a:pPr algn="r"/>
            <a:r>
              <a:rPr lang="pt-BR" sz="2400">
                <a:solidFill>
                  <a:srgbClr val="FF0000"/>
                </a:solidFill>
              </a:rPr>
              <a:t>de rede</a:t>
            </a:r>
            <a:endParaRPr lang="pt-BR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 flipV="1">
            <a:off x="1123686" y="3486150"/>
            <a:ext cx="0" cy="742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1123686" y="5153025"/>
            <a:ext cx="0" cy="742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6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Formato do </a:t>
            </a:r>
            <a:r>
              <a:rPr lang="pt-BR" dirty="0" err="1" smtClean="0"/>
              <a:t>datagrama</a:t>
            </a:r>
            <a:r>
              <a:rPr lang="pt-BR" dirty="0" smtClean="0"/>
              <a:t> IP</a:t>
            </a:r>
            <a:endParaRPr lang="pt-B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97188" y="1455738"/>
            <a:ext cx="3951287" cy="4824412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20988" y="1562100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46375" y="1627188"/>
            <a:ext cx="53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ver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894263" y="1689100"/>
            <a:ext cx="154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comprimento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814638" y="20796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 flipV="1">
            <a:off x="4754563" y="1571625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251325" y="1046163"/>
            <a:ext cx="949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32 bits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297488" y="128746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rot="10800000">
            <a:off x="2789238" y="129857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244850" y="4516438"/>
            <a:ext cx="32496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/>
              <a:t>dados </a:t>
            </a:r>
          </a:p>
          <a:p>
            <a:pPr algn="ctr"/>
            <a:r>
              <a:rPr lang="pt-BR" sz="2000"/>
              <a:t>(comprimento variável,</a:t>
            </a:r>
          </a:p>
          <a:p>
            <a:pPr algn="ctr"/>
            <a:r>
              <a:rPr lang="pt-BR" sz="2000"/>
              <a:t>tipicamente um segmento </a:t>
            </a:r>
            <a:br>
              <a:rPr lang="pt-BR" sz="2000"/>
            </a:br>
            <a:r>
              <a:rPr lang="pt-BR" sz="2000"/>
              <a:t>TCP ou UDP)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720975" y="2173288"/>
            <a:ext cx="215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/>
              <a:t>ident. 16-bits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2808288" y="35782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2808288" y="405447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191125" y="2541588"/>
            <a:ext cx="1208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checksum</a:t>
            </a:r>
            <a:br>
              <a:rPr lang="pt-BR"/>
            </a:br>
            <a:r>
              <a:rPr lang="pt-BR"/>
              <a:t> Internet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843213" y="2513013"/>
            <a:ext cx="8810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sobre-</a:t>
            </a:r>
            <a:br>
              <a:rPr lang="pt-BR"/>
            </a:br>
            <a:r>
              <a:rPr lang="pt-BR"/>
              <a:t>vida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046413" y="3192463"/>
            <a:ext cx="342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endereço IP de origem 32 bits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74650" y="920750"/>
            <a:ext cx="210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/>
              <a:t>número da versão </a:t>
            </a:r>
            <a:br>
              <a:rPr lang="pt-BR"/>
            </a:br>
            <a:r>
              <a:rPr lang="pt-BR"/>
              <a:t>do protocolo IP 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34975" y="1489075"/>
            <a:ext cx="206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/>
              <a:t>comprimento do</a:t>
            </a:r>
          </a:p>
          <a:p>
            <a:pPr algn="r"/>
            <a:r>
              <a:rPr lang="pt-BR"/>
              <a:t>cabeçalho (bytes)</a:t>
            </a:r>
            <a:endParaRPr lang="pt-BR" sz="1000">
              <a:latin typeface="Times New Roman" pitchFamily="18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195263" y="2489200"/>
            <a:ext cx="2393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/>
              <a:t>número máximo</a:t>
            </a:r>
          </a:p>
          <a:p>
            <a:pPr algn="r"/>
            <a:r>
              <a:rPr lang="pt-BR"/>
              <a:t>de enlaces restantes</a:t>
            </a:r>
          </a:p>
          <a:p>
            <a:pPr algn="r"/>
            <a:r>
              <a:rPr lang="pt-BR"/>
              <a:t>(decrementado a </a:t>
            </a:r>
          </a:p>
          <a:p>
            <a:pPr algn="r"/>
            <a:r>
              <a:rPr lang="pt-BR"/>
              <a:t>cada roteador)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400300" y="1266825"/>
            <a:ext cx="528638" cy="4619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428875" y="1824038"/>
            <a:ext cx="904875" cy="1476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7067550" y="1870075"/>
            <a:ext cx="17684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para</a:t>
            </a:r>
          </a:p>
          <a:p>
            <a:r>
              <a:rPr lang="pt-BR"/>
              <a:t>fragmentação/</a:t>
            </a:r>
          </a:p>
          <a:p>
            <a:r>
              <a:rPr lang="pt-BR"/>
              <a:t>remontagem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57175" y="3765550"/>
            <a:ext cx="23574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/>
              <a:t>protocolo da camada</a:t>
            </a:r>
            <a:br>
              <a:rPr lang="pt-BR"/>
            </a:br>
            <a:r>
              <a:rPr lang="pt-BR"/>
              <a:t>superior ao qual</a:t>
            </a:r>
          </a:p>
          <a:p>
            <a:pPr algn="r"/>
            <a:r>
              <a:rPr lang="pt-BR"/>
              <a:t>entregar os dados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V="1">
            <a:off x="2543175" y="2809875"/>
            <a:ext cx="1466850" cy="11239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5124450" y="2324100"/>
            <a:ext cx="2038350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6505575" y="1457325"/>
            <a:ext cx="638175" cy="409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173413" y="1522413"/>
            <a:ext cx="779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comp.</a:t>
            </a:r>
            <a:br>
              <a:rPr lang="pt-BR"/>
            </a:br>
            <a:r>
              <a:rPr lang="pt-BR"/>
              <a:t>cab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3841750" y="1512888"/>
            <a:ext cx="942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tipo de</a:t>
            </a:r>
          </a:p>
          <a:p>
            <a:pPr algn="ctr"/>
            <a:r>
              <a:rPr lang="pt-BR"/>
              <a:t>serviço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 flipV="1">
            <a:off x="3859213" y="1566863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 flipV="1">
            <a:off x="3244850" y="157638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15875" y="2041525"/>
            <a:ext cx="2530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/>
              <a:t>“tipo” dos dados (DS) </a:t>
            </a:r>
            <a:endParaRPr lang="pt-BR" sz="1000">
              <a:latin typeface="Times New Roman" pitchFamily="18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V="1">
            <a:off x="2447925" y="1838325"/>
            <a:ext cx="1533525" cy="4143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 flipV="1">
            <a:off x="4754563" y="2085975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4606925" y="2163763"/>
            <a:ext cx="771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>
                <a:latin typeface="Arial" pitchFamily="34" charset="0"/>
              </a:rPr>
              <a:t>bits</a:t>
            </a:r>
            <a:endParaRPr lang="pt-BR" sz="2000">
              <a:latin typeface="Times New Roman" pitchFamily="18" charset="0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 flipV="1">
            <a:off x="5221288" y="2076450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5264150" y="2030413"/>
            <a:ext cx="1428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/>
              <a:t>início do fragmento</a:t>
            </a:r>
            <a:endParaRPr lang="pt-BR" sz="2000">
              <a:latin typeface="Times New Roman" pitchFamily="18" charset="0"/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 flipV="1">
            <a:off x="6486525" y="2219325"/>
            <a:ext cx="657225" cy="114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>
            <a:off x="4610100" y="2333625"/>
            <a:ext cx="2514600" cy="57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V="1">
            <a:off x="2808288" y="2587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H="1" flipV="1">
            <a:off x="4754563" y="2590800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V="1">
            <a:off x="2789238" y="310197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3746500" y="2503488"/>
            <a:ext cx="10652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camada</a:t>
            </a:r>
          </a:p>
          <a:p>
            <a:pPr algn="ctr"/>
            <a:r>
              <a:rPr lang="pt-BR"/>
              <a:t>superior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H="1" flipV="1">
            <a:off x="3802063" y="2600325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2524125" y="2776538"/>
            <a:ext cx="552450" cy="904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3041650" y="3630613"/>
            <a:ext cx="3487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endereço IP de destino 32 bits</a:t>
            </a:r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 flipV="1">
            <a:off x="2808288" y="45021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3736975" y="4097338"/>
            <a:ext cx="2022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Opções (se tiver)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6953250" y="4070350"/>
            <a:ext cx="2297113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p.ex. marca de </a:t>
            </a:r>
          </a:p>
          <a:p>
            <a:r>
              <a:rPr lang="pt-BR"/>
              <a:t>tempo,</a:t>
            </a:r>
          </a:p>
          <a:p>
            <a:r>
              <a:rPr lang="pt-BR"/>
              <a:t>registrar rota</a:t>
            </a:r>
          </a:p>
          <a:p>
            <a:r>
              <a:rPr lang="pt-BR"/>
              <a:t>seguida, especificar</a:t>
            </a:r>
          </a:p>
          <a:p>
            <a:r>
              <a:rPr lang="pt-BR"/>
              <a:t>lista de roteadores</a:t>
            </a:r>
          </a:p>
          <a:p>
            <a:r>
              <a:rPr lang="pt-BR"/>
              <a:t>a visitar.</a:t>
            </a: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 flipH="1">
            <a:off x="6191250" y="4286250"/>
            <a:ext cx="819150" cy="9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90488" y="4694238"/>
            <a:ext cx="2644775" cy="21415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sz="2000" u="sng"/>
              <a:t>Quanto </a:t>
            </a:r>
            <a:r>
              <a:rPr lang="pt-BR" sz="2000" i="1" u="sng"/>
              <a:t>overhead</a:t>
            </a:r>
            <a:r>
              <a:rPr lang="pt-BR" sz="2000" u="sng"/>
              <a:t> com o TCP?</a:t>
            </a:r>
            <a:endParaRPr lang="pt-BR" sz="20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/>
              <a:t>20 bytes do TCP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/>
              <a:t>20 bytes do IP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/>
              <a:t>= 40 bytes +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sz="2000" i="1"/>
              <a:t>overhead</a:t>
            </a:r>
            <a:r>
              <a:rPr lang="pt-BR" sz="2000"/>
              <a:t> cam. aplic.</a:t>
            </a:r>
            <a:endParaRPr lang="pt-BR" sz="2000" i="1"/>
          </a:p>
        </p:txBody>
      </p:sp>
    </p:spTree>
    <p:extLst>
      <p:ext uri="{BB962C8B-B14F-4D97-AF65-F5344CB8AC3E}">
        <p14:creationId xmlns:p14="http://schemas.microsoft.com/office/powerpoint/2010/main" val="34168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rede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Implementada</a:t>
            </a:r>
          </a:p>
          <a:p>
            <a:pPr marL="0" indent="0">
              <a:buNone/>
            </a:pPr>
            <a:r>
              <a:rPr lang="pt-BR" dirty="0" smtClean="0"/>
              <a:t>nos sistemas </a:t>
            </a:r>
          </a:p>
          <a:p>
            <a:pPr marL="0" indent="0">
              <a:buNone/>
            </a:pPr>
            <a:r>
              <a:rPr lang="pt-BR" dirty="0" smtClean="0"/>
              <a:t>finais e nos </a:t>
            </a:r>
          </a:p>
          <a:p>
            <a:pPr marL="0" indent="0">
              <a:buNone/>
            </a:pPr>
            <a:r>
              <a:rPr lang="pt-BR" dirty="0" smtClean="0"/>
              <a:t>roteadores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143000"/>
            <a:ext cx="5638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IP: Fragmentação e Remontagem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enlace de rede tem MTU (unidade máxima de transmissão) – maior tamanho possível de quadro neste enlace.</a:t>
            </a:r>
          </a:p>
          <a:p>
            <a:endParaRPr lang="pt-BR" dirty="0"/>
          </a:p>
          <a:p>
            <a:r>
              <a:rPr lang="pt-BR" dirty="0" smtClean="0"/>
              <a:t>Tipos diferentes de enlace têm </a:t>
            </a:r>
            <a:r>
              <a:rPr lang="pt-BR" dirty="0" err="1" smtClean="0"/>
              <a:t>MTUs</a:t>
            </a:r>
            <a:r>
              <a:rPr lang="pt-BR" dirty="0" smtClean="0"/>
              <a:t> diferentes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56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IP: Fragmentação e Remontagem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Datagrama</a:t>
            </a:r>
            <a:r>
              <a:rPr lang="pt-BR" dirty="0" smtClean="0"/>
              <a:t> IP muito grande dividido (“fragmentado”) dentro da rede</a:t>
            </a:r>
          </a:p>
          <a:p>
            <a:endParaRPr lang="pt-BR" dirty="0"/>
          </a:p>
          <a:p>
            <a:r>
              <a:rPr lang="pt-BR" dirty="0" smtClean="0"/>
              <a:t>Um </a:t>
            </a:r>
            <a:r>
              <a:rPr lang="pt-BR" dirty="0" err="1" smtClean="0"/>
              <a:t>datagrama</a:t>
            </a:r>
            <a:r>
              <a:rPr lang="pt-BR" dirty="0" smtClean="0"/>
              <a:t> vira vários </a:t>
            </a:r>
            <a:r>
              <a:rPr lang="pt-BR" dirty="0" err="1" smtClean="0"/>
              <a:t>datagramas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Remontados apenas no destino final</a:t>
            </a:r>
          </a:p>
          <a:p>
            <a:endParaRPr lang="pt-BR" dirty="0"/>
          </a:p>
          <a:p>
            <a:r>
              <a:rPr lang="pt-BR" dirty="0" smtClean="0"/>
              <a:t>Bits do cabeçalho IP usados para identificar, ordenar fragmentos relacionados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65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Fragmentação e remontagem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3193752" y="2300882"/>
            <a:ext cx="2436813" cy="225583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787352" y="2680295"/>
            <a:ext cx="649288" cy="1247775"/>
            <a:chOff x="3314" y="1248"/>
            <a:chExt cx="344" cy="694"/>
          </a:xfrm>
        </p:grpSpPr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" name="ClipArt" r:id="rId3" imgW="1305000" imgH="1085760" progId="MS_ClipArt_Gallery.2">
                    <p:embed/>
                  </p:oleObj>
                </mc:Choice>
                <mc:Fallback>
                  <p:oleObj name="ClipArt" r:id="rId3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" name="ClipArt" r:id="rId5" imgW="1305000" imgH="1085760" progId="MS_ClipArt_Gallery.2">
                    <p:embed/>
                  </p:oleObj>
                </mc:Choice>
                <mc:Fallback>
                  <p:oleObj name="ClipArt" r:id="rId5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" name="Oval 1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" name="Oval 1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3266777" y="3256557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3843040" y="2581870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689177" y="2918420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3592215" y="2694582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3617615" y="3342282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 flipV="1">
            <a:off x="5144790" y="3834407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3850977" y="2886670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3860502" y="2326282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578052" y="2502495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3341390" y="2465982"/>
            <a:ext cx="679450" cy="314325"/>
            <a:chOff x="3600" y="219"/>
            <a:chExt cx="360" cy="175"/>
          </a:xfrm>
        </p:grpSpPr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29" name="Oval 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1" name="Group 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2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4" name="Line 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8" name="Group 39"/>
          <p:cNvGrpSpPr>
            <a:grpSpLocks/>
          </p:cNvGrpSpPr>
          <p:nvPr/>
        </p:nvGrpSpPr>
        <p:grpSpPr bwMode="auto">
          <a:xfrm>
            <a:off x="3358852" y="3123207"/>
            <a:ext cx="679450" cy="314325"/>
            <a:chOff x="3600" y="219"/>
            <a:chExt cx="360" cy="175"/>
          </a:xfrm>
        </p:grpSpPr>
        <p:sp>
          <p:nvSpPr>
            <p:cNvPr id="39" name="Oval 4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4" name="Group 4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5" name="Group 4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6" name="Line 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7" name="Line 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8" name="Line 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52" name="Group 53"/>
          <p:cNvGrpSpPr>
            <a:grpSpLocks/>
          </p:cNvGrpSpPr>
          <p:nvPr/>
        </p:nvGrpSpPr>
        <p:grpSpPr bwMode="auto">
          <a:xfrm>
            <a:off x="4328815" y="2673945"/>
            <a:ext cx="676275" cy="314325"/>
            <a:chOff x="3600" y="219"/>
            <a:chExt cx="360" cy="175"/>
          </a:xfrm>
        </p:grpSpPr>
        <p:sp>
          <p:nvSpPr>
            <p:cNvPr id="53" name="Oval 5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57" name="Oval 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58" name="Group 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3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4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5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59" name="Group 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" name="Line 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" name="Line 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" name="Line 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66" name="Group 67"/>
          <p:cNvGrpSpPr>
            <a:grpSpLocks/>
          </p:cNvGrpSpPr>
          <p:nvPr/>
        </p:nvGrpSpPr>
        <p:grpSpPr bwMode="auto">
          <a:xfrm>
            <a:off x="4573290" y="3580407"/>
            <a:ext cx="679450" cy="314325"/>
            <a:chOff x="3600" y="219"/>
            <a:chExt cx="360" cy="175"/>
          </a:xfrm>
        </p:grpSpPr>
        <p:sp>
          <p:nvSpPr>
            <p:cNvPr id="67" name="Oval 6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9" name="Line 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71" name="Oval 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72" name="Group 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7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9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73" name="Group 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" name="Line 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5" name="Line 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6" name="Line 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80" name="Group 81"/>
          <p:cNvGrpSpPr>
            <a:grpSpLocks/>
          </p:cNvGrpSpPr>
          <p:nvPr/>
        </p:nvGrpSpPr>
        <p:grpSpPr bwMode="auto">
          <a:xfrm>
            <a:off x="4341515" y="5572720"/>
            <a:ext cx="715962" cy="311150"/>
            <a:chOff x="3600" y="219"/>
            <a:chExt cx="360" cy="175"/>
          </a:xfrm>
        </p:grpSpPr>
        <p:sp>
          <p:nvSpPr>
            <p:cNvPr id="81" name="Oval 8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3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4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85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1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2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3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87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8" name="Line 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9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0" name="Line 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94" name="Group 95"/>
          <p:cNvGrpSpPr>
            <a:grpSpLocks/>
          </p:cNvGrpSpPr>
          <p:nvPr/>
        </p:nvGrpSpPr>
        <p:grpSpPr bwMode="auto">
          <a:xfrm>
            <a:off x="5335290" y="4561482"/>
            <a:ext cx="679450" cy="314325"/>
            <a:chOff x="3600" y="219"/>
            <a:chExt cx="360" cy="175"/>
          </a:xfrm>
        </p:grpSpPr>
        <p:sp>
          <p:nvSpPr>
            <p:cNvPr id="95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7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8" name="Rectangle 9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99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0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5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6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7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1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2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aphicFrame>
        <p:nvGraphicFramePr>
          <p:cNvPr id="108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304351"/>
              </p:ext>
            </p:extLst>
          </p:nvPr>
        </p:nvGraphicFramePr>
        <p:xfrm>
          <a:off x="3301702" y="5064720"/>
          <a:ext cx="563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ClipArt" r:id="rId6" imgW="1305000" imgH="1085760" progId="MS_ClipArt_Gallery.2">
                  <p:embed/>
                </p:oleObj>
              </mc:Choice>
              <mc:Fallback>
                <p:oleObj name="ClipArt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1702" y="5064720"/>
                        <a:ext cx="563563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Line 110"/>
          <p:cNvSpPr>
            <a:spLocks noChangeShapeType="1"/>
          </p:cNvSpPr>
          <p:nvPr/>
        </p:nvSpPr>
        <p:spPr bwMode="auto">
          <a:xfrm>
            <a:off x="3846215" y="5393332"/>
            <a:ext cx="314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10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823080"/>
              </p:ext>
            </p:extLst>
          </p:nvPr>
        </p:nvGraphicFramePr>
        <p:xfrm>
          <a:off x="3511252" y="5863232"/>
          <a:ext cx="5635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ClipArt" r:id="rId7" imgW="1305000" imgH="1085760" progId="MS_ClipArt_Gallery.2">
                  <p:embed/>
                </p:oleObj>
              </mc:Choice>
              <mc:Fallback>
                <p:oleObj name="ClipArt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252" y="5863232"/>
                        <a:ext cx="5635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Line 112"/>
          <p:cNvSpPr>
            <a:spLocks noChangeShapeType="1"/>
          </p:cNvSpPr>
          <p:nvPr/>
        </p:nvSpPr>
        <p:spPr bwMode="auto">
          <a:xfrm flipV="1">
            <a:off x="4062115" y="6201370"/>
            <a:ext cx="984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12" name="Group 113"/>
          <p:cNvGrpSpPr>
            <a:grpSpLocks/>
          </p:cNvGrpSpPr>
          <p:nvPr/>
        </p:nvGrpSpPr>
        <p:grpSpPr bwMode="auto">
          <a:xfrm>
            <a:off x="3681115" y="5521920"/>
            <a:ext cx="96837" cy="300037"/>
            <a:chOff x="3842" y="406"/>
            <a:chExt cx="51" cy="167"/>
          </a:xfrm>
        </p:grpSpPr>
        <p:sp>
          <p:nvSpPr>
            <p:cNvPr id="113" name="Oval 114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4" name="Oval 115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5" name="Oval 116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16" name="Line 117"/>
          <p:cNvSpPr>
            <a:spLocks noChangeShapeType="1"/>
          </p:cNvSpPr>
          <p:nvPr/>
        </p:nvSpPr>
        <p:spPr bwMode="auto">
          <a:xfrm>
            <a:off x="4152602" y="5390157"/>
            <a:ext cx="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7" name="Line 118"/>
          <p:cNvSpPr>
            <a:spLocks noChangeShapeType="1"/>
          </p:cNvSpPr>
          <p:nvPr/>
        </p:nvSpPr>
        <p:spPr bwMode="auto">
          <a:xfrm>
            <a:off x="4152602" y="5739407"/>
            <a:ext cx="1873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8" name="Line 119"/>
          <p:cNvSpPr>
            <a:spLocks noChangeShapeType="1"/>
          </p:cNvSpPr>
          <p:nvPr/>
        </p:nvSpPr>
        <p:spPr bwMode="auto">
          <a:xfrm flipH="1">
            <a:off x="5057477" y="4878982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19" name="Group 120"/>
          <p:cNvGrpSpPr>
            <a:grpSpLocks/>
          </p:cNvGrpSpPr>
          <p:nvPr/>
        </p:nvGrpSpPr>
        <p:grpSpPr bwMode="auto">
          <a:xfrm rot="1433392">
            <a:off x="3600152" y="3628032"/>
            <a:ext cx="1028700" cy="171450"/>
            <a:chOff x="4712" y="1742"/>
            <a:chExt cx="648" cy="108"/>
          </a:xfrm>
        </p:grpSpPr>
        <p:sp>
          <p:nvSpPr>
            <p:cNvPr id="120" name="Rectangle 121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1" name="Rectangle 122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22" name="Group 123"/>
          <p:cNvGrpSpPr>
            <a:grpSpLocks/>
          </p:cNvGrpSpPr>
          <p:nvPr/>
        </p:nvGrpSpPr>
        <p:grpSpPr bwMode="auto">
          <a:xfrm rot="3346875">
            <a:off x="4879677" y="3913783"/>
            <a:ext cx="447675" cy="171450"/>
            <a:chOff x="5078" y="1860"/>
            <a:chExt cx="282" cy="108"/>
          </a:xfrm>
        </p:grpSpPr>
        <p:sp>
          <p:nvSpPr>
            <p:cNvPr id="123" name="Rectangle 124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4" name="Rectangle 125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25" name="Group 126"/>
          <p:cNvGrpSpPr>
            <a:grpSpLocks/>
          </p:cNvGrpSpPr>
          <p:nvPr/>
        </p:nvGrpSpPr>
        <p:grpSpPr bwMode="auto">
          <a:xfrm rot="3215306">
            <a:off x="5197177" y="4018558"/>
            <a:ext cx="447675" cy="171450"/>
            <a:chOff x="5078" y="1860"/>
            <a:chExt cx="282" cy="108"/>
          </a:xfrm>
        </p:grpSpPr>
        <p:sp>
          <p:nvSpPr>
            <p:cNvPr id="126" name="Rectangle 127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7" name="Rectangle 128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28" name="Group 129"/>
          <p:cNvGrpSpPr>
            <a:grpSpLocks/>
          </p:cNvGrpSpPr>
          <p:nvPr/>
        </p:nvGrpSpPr>
        <p:grpSpPr bwMode="auto">
          <a:xfrm rot="3051000">
            <a:off x="5549602" y="4139208"/>
            <a:ext cx="447675" cy="171450"/>
            <a:chOff x="5078" y="1860"/>
            <a:chExt cx="282" cy="108"/>
          </a:xfrm>
        </p:grpSpPr>
        <p:sp>
          <p:nvSpPr>
            <p:cNvPr id="129" name="Rectangle 130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0" name="Rectangle 131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31" name="Line 132"/>
          <p:cNvSpPr>
            <a:spLocks noChangeShapeType="1"/>
          </p:cNvSpPr>
          <p:nvPr/>
        </p:nvSpPr>
        <p:spPr bwMode="auto">
          <a:xfrm>
            <a:off x="4603452" y="3948707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2" name="Line 133"/>
          <p:cNvSpPr>
            <a:spLocks noChangeShapeType="1"/>
          </p:cNvSpPr>
          <p:nvPr/>
        </p:nvSpPr>
        <p:spPr bwMode="auto">
          <a:xfrm>
            <a:off x="5238452" y="4190007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3" name="Line 134"/>
          <p:cNvSpPr>
            <a:spLocks noChangeShapeType="1"/>
          </p:cNvSpPr>
          <p:nvPr/>
        </p:nvSpPr>
        <p:spPr bwMode="auto">
          <a:xfrm>
            <a:off x="5562302" y="4288432"/>
            <a:ext cx="1174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4" name="Line 135"/>
          <p:cNvSpPr>
            <a:spLocks noChangeShapeType="1"/>
          </p:cNvSpPr>
          <p:nvPr/>
        </p:nvSpPr>
        <p:spPr bwMode="auto">
          <a:xfrm>
            <a:off x="5930602" y="4402732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5" name="Text Box 136"/>
          <p:cNvSpPr txBox="1">
            <a:spLocks noChangeArrowheads="1"/>
          </p:cNvSpPr>
          <p:nvPr/>
        </p:nvSpPr>
        <p:spPr bwMode="auto">
          <a:xfrm>
            <a:off x="5314652" y="2786657"/>
            <a:ext cx="2425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fragmentação: </a:t>
            </a:r>
          </a:p>
          <a:p>
            <a:r>
              <a:rPr lang="pt-BR" sz="1600">
                <a:solidFill>
                  <a:schemeClr val="accent2"/>
                </a:solidFill>
              </a:rPr>
              <a:t>entrada:</a:t>
            </a:r>
            <a:r>
              <a:rPr lang="pt-BR" sz="1600"/>
              <a:t> um datagrama </a:t>
            </a:r>
          </a:p>
          <a:p>
            <a:r>
              <a:rPr lang="pt-BR" sz="1600"/>
              <a:t>	grande</a:t>
            </a:r>
          </a:p>
          <a:p>
            <a:r>
              <a:rPr lang="pt-BR" sz="1600">
                <a:solidFill>
                  <a:schemeClr val="accent2"/>
                </a:solidFill>
              </a:rPr>
              <a:t>saída:</a:t>
            </a:r>
            <a:r>
              <a:rPr lang="pt-BR" sz="1600"/>
              <a:t> 3 datagramas </a:t>
            </a:r>
            <a:br>
              <a:rPr lang="pt-BR" sz="1600"/>
            </a:br>
            <a:r>
              <a:rPr lang="pt-BR" sz="1600"/>
              <a:t>	menores</a:t>
            </a:r>
            <a:endParaRPr lang="pt-BR"/>
          </a:p>
        </p:txBody>
      </p:sp>
      <p:grpSp>
        <p:nvGrpSpPr>
          <p:cNvPr id="136" name="Group 137"/>
          <p:cNvGrpSpPr>
            <a:grpSpLocks/>
          </p:cNvGrpSpPr>
          <p:nvPr/>
        </p:nvGrpSpPr>
        <p:grpSpPr bwMode="auto">
          <a:xfrm rot="-10773343">
            <a:off x="4206577" y="5025032"/>
            <a:ext cx="447675" cy="171450"/>
            <a:chOff x="5078" y="1860"/>
            <a:chExt cx="282" cy="108"/>
          </a:xfrm>
        </p:grpSpPr>
        <p:sp>
          <p:nvSpPr>
            <p:cNvPr id="137" name="Rectangle 138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8" name="Rectangle 139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39" name="Group 140"/>
          <p:cNvGrpSpPr>
            <a:grpSpLocks/>
          </p:cNvGrpSpPr>
          <p:nvPr/>
        </p:nvGrpSpPr>
        <p:grpSpPr bwMode="auto">
          <a:xfrm rot="-10773343">
            <a:off x="4209752" y="5218707"/>
            <a:ext cx="447675" cy="171450"/>
            <a:chOff x="5078" y="1860"/>
            <a:chExt cx="282" cy="108"/>
          </a:xfrm>
        </p:grpSpPr>
        <p:sp>
          <p:nvSpPr>
            <p:cNvPr id="140" name="Rectangle 141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" name="Rectangle 142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42" name="Group 143"/>
          <p:cNvGrpSpPr>
            <a:grpSpLocks/>
          </p:cNvGrpSpPr>
          <p:nvPr/>
        </p:nvGrpSpPr>
        <p:grpSpPr bwMode="auto">
          <a:xfrm rot="-10773343">
            <a:off x="4212927" y="5412382"/>
            <a:ext cx="447675" cy="171450"/>
            <a:chOff x="5078" y="1860"/>
            <a:chExt cx="282" cy="108"/>
          </a:xfrm>
        </p:grpSpPr>
        <p:sp>
          <p:nvSpPr>
            <p:cNvPr id="143" name="Rectangle 144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" name="Rectangle 145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45" name="Line 146"/>
          <p:cNvSpPr>
            <a:spLocks noChangeShapeType="1"/>
          </p:cNvSpPr>
          <p:nvPr/>
        </p:nvSpPr>
        <p:spPr bwMode="auto">
          <a:xfrm rot="9691848">
            <a:off x="3962102" y="5082182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46" name="Line 147"/>
          <p:cNvSpPr>
            <a:spLocks noChangeShapeType="1"/>
          </p:cNvSpPr>
          <p:nvPr/>
        </p:nvSpPr>
        <p:spPr bwMode="auto">
          <a:xfrm rot="9691848">
            <a:off x="3952577" y="5256807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47" name="Line 148"/>
          <p:cNvSpPr>
            <a:spLocks noChangeShapeType="1"/>
          </p:cNvSpPr>
          <p:nvPr/>
        </p:nvSpPr>
        <p:spPr bwMode="auto">
          <a:xfrm rot="9691848">
            <a:off x="3955752" y="5463182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48" name="Group 149"/>
          <p:cNvGrpSpPr>
            <a:grpSpLocks/>
          </p:cNvGrpSpPr>
          <p:nvPr/>
        </p:nvGrpSpPr>
        <p:grpSpPr bwMode="auto">
          <a:xfrm rot="10793026">
            <a:off x="2877840" y="4861520"/>
            <a:ext cx="1030287" cy="173037"/>
            <a:chOff x="4712" y="1742"/>
            <a:chExt cx="648" cy="108"/>
          </a:xfrm>
        </p:grpSpPr>
        <p:sp>
          <p:nvSpPr>
            <p:cNvPr id="149" name="Rectangle 150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0" name="Rectangle 151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51" name="Line 152"/>
          <p:cNvSpPr>
            <a:spLocks noChangeShapeType="1"/>
          </p:cNvSpPr>
          <p:nvPr/>
        </p:nvSpPr>
        <p:spPr bwMode="auto">
          <a:xfrm rot="9691848">
            <a:off x="2628602" y="4904382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52" name="Text Box 153"/>
          <p:cNvSpPr txBox="1">
            <a:spLocks noChangeArrowheads="1"/>
          </p:cNvSpPr>
          <p:nvPr/>
        </p:nvSpPr>
        <p:spPr bwMode="auto">
          <a:xfrm>
            <a:off x="3268365" y="4515445"/>
            <a:ext cx="1339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remontagem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5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Fragmentação e remontagem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713163" y="1498600"/>
            <a:ext cx="4248150" cy="660400"/>
            <a:chOff x="3006" y="1208"/>
            <a:chExt cx="2676" cy="41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734" y="1208"/>
              <a:ext cx="2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ID</a:t>
              </a:r>
            </a:p>
            <a:p>
              <a:r>
                <a:rPr lang="pt-BR"/>
                <a:t>=x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652" y="1220"/>
              <a:ext cx="4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início</a:t>
              </a:r>
            </a:p>
            <a:p>
              <a:pPr algn="ctr"/>
              <a:r>
                <a:rPr lang="pt-BR"/>
                <a:t>=0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969" y="1220"/>
              <a:ext cx="69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bit_frag</a:t>
              </a:r>
            </a:p>
            <a:p>
              <a:pPr algn="ctr"/>
              <a:r>
                <a:rPr lang="pt-BR"/>
                <a:t>=0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230" y="1208"/>
              <a:ext cx="54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compr</a:t>
              </a:r>
            </a:p>
            <a:p>
              <a:r>
                <a:rPr lang="pt-BR"/>
                <a:t>=4000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7" name="Group 59"/>
          <p:cNvGrpSpPr>
            <a:grpSpLocks/>
          </p:cNvGrpSpPr>
          <p:nvPr/>
        </p:nvGrpSpPr>
        <p:grpSpPr bwMode="auto">
          <a:xfrm>
            <a:off x="4265613" y="3251200"/>
            <a:ext cx="4248150" cy="660400"/>
            <a:chOff x="1566" y="2048"/>
            <a:chExt cx="2676" cy="416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608" y="2052"/>
              <a:ext cx="2634" cy="3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566" y="208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294" y="2048"/>
              <a:ext cx="2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ID</a:t>
              </a:r>
            </a:p>
            <a:p>
              <a:r>
                <a:rPr lang="pt-BR"/>
                <a:t>=x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212" y="2060"/>
              <a:ext cx="4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início</a:t>
              </a:r>
            </a:p>
            <a:p>
              <a:pPr algn="ctr"/>
              <a:r>
                <a:rPr lang="pt-BR"/>
                <a:t>=0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530" y="2060"/>
              <a:ext cx="69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bit_frag</a:t>
              </a:r>
            </a:p>
            <a:p>
              <a:pPr algn="ctr"/>
              <a:r>
                <a:rPr lang="pt-BR"/>
                <a:t>=1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790" y="2048"/>
              <a:ext cx="5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compr</a:t>
              </a:r>
            </a:p>
            <a:p>
              <a:r>
                <a:rPr lang="pt-BR"/>
                <a:t>=1500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806" y="208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310" y="208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580" y="209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198" y="208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672" y="208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792" y="2052"/>
              <a:ext cx="138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4265613" y="4051300"/>
            <a:ext cx="4248150" cy="660400"/>
            <a:chOff x="3006" y="1208"/>
            <a:chExt cx="2676" cy="416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3734" y="1208"/>
              <a:ext cx="2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ID</a:t>
              </a:r>
            </a:p>
            <a:p>
              <a:r>
                <a:rPr lang="pt-BR"/>
                <a:t>=x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4651" y="1220"/>
              <a:ext cx="4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início</a:t>
              </a:r>
            </a:p>
            <a:p>
              <a:pPr algn="ctr"/>
              <a:r>
                <a:rPr lang="pt-BR"/>
                <a:t>=185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3970" y="1220"/>
              <a:ext cx="69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bit_frag</a:t>
              </a:r>
            </a:p>
            <a:p>
              <a:pPr algn="ctr"/>
              <a:r>
                <a:rPr lang="pt-BR"/>
                <a:t>=1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3230" y="1208"/>
              <a:ext cx="5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compr</a:t>
              </a:r>
            </a:p>
            <a:p>
              <a:r>
                <a:rPr lang="pt-BR"/>
                <a:t>=1500</a:t>
              </a: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4256088" y="4879975"/>
            <a:ext cx="4248150" cy="660400"/>
            <a:chOff x="3006" y="1208"/>
            <a:chExt cx="2676" cy="416"/>
          </a:xfrm>
        </p:grpSpPr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3734" y="1208"/>
              <a:ext cx="2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ID</a:t>
              </a:r>
            </a:p>
            <a:p>
              <a:r>
                <a:rPr lang="pt-BR"/>
                <a:t>=x</a:t>
              </a: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4652" y="1220"/>
              <a:ext cx="4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início</a:t>
              </a:r>
            </a:p>
            <a:p>
              <a:pPr algn="ctr"/>
              <a:r>
                <a:rPr lang="pt-BR"/>
                <a:t>=370</a:t>
              </a: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3970" y="1220"/>
              <a:ext cx="69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bit_frag</a:t>
              </a:r>
            </a:p>
            <a:p>
              <a:pPr algn="ctr"/>
              <a:r>
                <a:rPr lang="pt-BR"/>
                <a:t>=0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3230" y="1208"/>
              <a:ext cx="5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compr</a:t>
              </a:r>
            </a:p>
            <a:p>
              <a:r>
                <a:rPr lang="pt-BR"/>
                <a:t>=1040</a:t>
              </a: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56" name="Freeform 55"/>
          <p:cNvSpPr>
            <a:spLocks/>
          </p:cNvSpPr>
          <p:nvPr/>
        </p:nvSpPr>
        <p:spPr bwMode="auto">
          <a:xfrm>
            <a:off x="3827463" y="2257425"/>
            <a:ext cx="333375" cy="2162175"/>
          </a:xfrm>
          <a:custGeom>
            <a:avLst/>
            <a:gdLst>
              <a:gd name="T0" fmla="*/ 0 w 210"/>
              <a:gd name="T1" fmla="*/ 0 h 1362"/>
              <a:gd name="T2" fmla="*/ 0 w 210"/>
              <a:gd name="T3" fmla="*/ 2147483647 h 1362"/>
              <a:gd name="T4" fmla="*/ 2147483647 w 210"/>
              <a:gd name="T5" fmla="*/ 2147483647 h 1362"/>
              <a:gd name="T6" fmla="*/ 0 60000 65536"/>
              <a:gd name="T7" fmla="*/ 0 60000 65536"/>
              <a:gd name="T8" fmla="*/ 0 60000 65536"/>
              <a:gd name="T9" fmla="*/ 0 w 210"/>
              <a:gd name="T10" fmla="*/ 0 h 1362"/>
              <a:gd name="T11" fmla="*/ 210 w 210"/>
              <a:gd name="T12" fmla="*/ 1362 h 13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" h="1362">
                <a:moveTo>
                  <a:pt x="0" y="0"/>
                </a:moveTo>
                <a:lnTo>
                  <a:pt x="0" y="1362"/>
                </a:lnTo>
                <a:lnTo>
                  <a:pt x="210" y="85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>
            <a:off x="3827463" y="4391025"/>
            <a:ext cx="3619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>
            <a:off x="3836988" y="4400550"/>
            <a:ext cx="333375" cy="790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3802063" y="2336800"/>
            <a:ext cx="30749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um datagrama grande vira</a:t>
            </a:r>
          </a:p>
          <a:p>
            <a:r>
              <a:rPr lang="pt-BR">
                <a:solidFill>
                  <a:srgbClr val="FF0000"/>
                </a:solidFill>
              </a:rPr>
              <a:t>vários datagramas menores</a:t>
            </a:r>
            <a:endParaRPr lang="pt-BR"/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sz="2000" u="sng">
                <a:solidFill>
                  <a:srgbClr val="FF0000"/>
                </a:solidFill>
              </a:rPr>
              <a:t>Exemplo</a:t>
            </a:r>
            <a:endParaRPr lang="pt-BR" sz="20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/>
              <a:t>Datagrama de 4000 bytes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/>
              <a:t>MTU = 1500 bytes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endParaRPr lang="pt-BR" sz="2000"/>
          </a:p>
        </p:txBody>
      </p:sp>
      <p:sp>
        <p:nvSpPr>
          <p:cNvPr id="61" name="Text Box 61"/>
          <p:cNvSpPr txBox="1">
            <a:spLocks noChangeArrowheads="1"/>
          </p:cNvSpPr>
          <p:nvPr/>
        </p:nvSpPr>
        <p:spPr bwMode="auto">
          <a:xfrm>
            <a:off x="463550" y="3756025"/>
            <a:ext cx="170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1480 bytes de</a:t>
            </a:r>
          </a:p>
          <a:p>
            <a:r>
              <a:rPr lang="pt-BR"/>
              <a:t>dados</a:t>
            </a:r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 flipV="1">
            <a:off x="2085975" y="3592513"/>
            <a:ext cx="2536825" cy="581025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1839913" y="4567238"/>
            <a:ext cx="1031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início =</a:t>
            </a:r>
          </a:p>
          <a:p>
            <a:r>
              <a:rPr lang="pt-BR"/>
              <a:t>1480/8 </a:t>
            </a:r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 flipV="1">
            <a:off x="2870200" y="4440238"/>
            <a:ext cx="4032250" cy="412750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9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IP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Endereço IP: identificador de 32-bits para interface de estação, roteador</a:t>
            </a:r>
          </a:p>
          <a:p>
            <a:endParaRPr lang="pt-BR" dirty="0"/>
          </a:p>
          <a:p>
            <a:r>
              <a:rPr lang="pt-BR" dirty="0" smtClean="0"/>
              <a:t>Interface: conexão entre estação, roteador e enlace físico</a:t>
            </a:r>
          </a:p>
          <a:p>
            <a:endParaRPr lang="pt-BR" dirty="0"/>
          </a:p>
          <a:p>
            <a:r>
              <a:rPr lang="pt-BR" dirty="0" smtClean="0"/>
              <a:t>Endereços IP são associados a cada Interface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78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IP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reeform 140"/>
          <p:cNvSpPr>
            <a:spLocks/>
          </p:cNvSpPr>
          <p:nvPr/>
        </p:nvSpPr>
        <p:spPr bwMode="auto">
          <a:xfrm rot="16200000">
            <a:off x="4339331" y="3629521"/>
            <a:ext cx="846137" cy="1593850"/>
          </a:xfrm>
          <a:custGeom>
            <a:avLst/>
            <a:gdLst>
              <a:gd name="T0" fmla="*/ 65108827 w 10315"/>
              <a:gd name="T1" fmla="*/ 113947524 h 10000"/>
              <a:gd name="T2" fmla="*/ 25265495 w 10315"/>
              <a:gd name="T3" fmla="*/ 97317453 h 10000"/>
              <a:gd name="T4" fmla="*/ 22957013 w 10315"/>
              <a:gd name="T5" fmla="*/ 26049406 h 10000"/>
              <a:gd name="T6" fmla="*/ 874929 w 10315"/>
              <a:gd name="T7" fmla="*/ 3097488 h 10000"/>
              <a:gd name="T8" fmla="*/ 4361194 w 10315"/>
              <a:gd name="T9" fmla="*/ 88050331 h 10000"/>
              <a:gd name="T10" fmla="*/ 4186225 w 10315"/>
              <a:gd name="T11" fmla="*/ 137305715 h 10000"/>
              <a:gd name="T12" fmla="*/ 3291116 w 10315"/>
              <a:gd name="T13" fmla="*/ 182295637 h 10000"/>
              <a:gd name="T14" fmla="*/ 2934369 w 10315"/>
              <a:gd name="T15" fmla="*/ 223654929 h 10000"/>
              <a:gd name="T16" fmla="*/ 9530054 w 10315"/>
              <a:gd name="T17" fmla="*/ 248638050 h 10000"/>
              <a:gd name="T18" fmla="*/ 24101165 w 10315"/>
              <a:gd name="T19" fmla="*/ 244804203 h 10000"/>
              <a:gd name="T20" fmla="*/ 26826931 w 10315"/>
              <a:gd name="T21" fmla="*/ 156449288 h 10000"/>
              <a:gd name="T22" fmla="*/ 66562559 w 10315"/>
              <a:gd name="T23" fmla="*/ 144998591 h 10000"/>
              <a:gd name="T24" fmla="*/ 65108827 w 10315"/>
              <a:gd name="T25" fmla="*/ 11394752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Freeform 140"/>
          <p:cNvSpPr>
            <a:spLocks/>
          </p:cNvSpPr>
          <p:nvPr/>
        </p:nvSpPr>
        <p:spPr bwMode="auto">
          <a:xfrm rot="10800000">
            <a:off x="5337075" y="2303164"/>
            <a:ext cx="846138" cy="1593850"/>
          </a:xfrm>
          <a:custGeom>
            <a:avLst/>
            <a:gdLst>
              <a:gd name="T0" fmla="*/ 65108904 w 10315"/>
              <a:gd name="T1" fmla="*/ 113947524 h 10000"/>
              <a:gd name="T2" fmla="*/ 25265525 w 10315"/>
              <a:gd name="T3" fmla="*/ 97317453 h 10000"/>
              <a:gd name="T4" fmla="*/ 22957041 w 10315"/>
              <a:gd name="T5" fmla="*/ 26049406 h 10000"/>
              <a:gd name="T6" fmla="*/ 874930 w 10315"/>
              <a:gd name="T7" fmla="*/ 3097488 h 10000"/>
              <a:gd name="T8" fmla="*/ 4361200 w 10315"/>
              <a:gd name="T9" fmla="*/ 88050331 h 10000"/>
              <a:gd name="T10" fmla="*/ 4186230 w 10315"/>
              <a:gd name="T11" fmla="*/ 137305715 h 10000"/>
              <a:gd name="T12" fmla="*/ 3291120 w 10315"/>
              <a:gd name="T13" fmla="*/ 182295637 h 10000"/>
              <a:gd name="T14" fmla="*/ 2934372 w 10315"/>
              <a:gd name="T15" fmla="*/ 223654929 h 10000"/>
              <a:gd name="T16" fmla="*/ 9530065 w 10315"/>
              <a:gd name="T17" fmla="*/ 248638050 h 10000"/>
              <a:gd name="T18" fmla="*/ 24101193 w 10315"/>
              <a:gd name="T19" fmla="*/ 244804203 h 10000"/>
              <a:gd name="T20" fmla="*/ 26826963 w 10315"/>
              <a:gd name="T21" fmla="*/ 156449288 h 10000"/>
              <a:gd name="T22" fmla="*/ 66562637 w 10315"/>
              <a:gd name="T23" fmla="*/ 144998591 h 10000"/>
              <a:gd name="T24" fmla="*/ 65108904 w 10315"/>
              <a:gd name="T25" fmla="*/ 11394752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" name="Freeform 140"/>
          <p:cNvSpPr>
            <a:spLocks/>
          </p:cNvSpPr>
          <p:nvPr/>
        </p:nvSpPr>
        <p:spPr bwMode="auto">
          <a:xfrm>
            <a:off x="3301900" y="1885652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2684363" y="1715789"/>
            <a:ext cx="8255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223.1.1.1</a:t>
            </a:r>
            <a:endParaRPr lang="en-US" sz="1200" dirty="0" smtClean="0">
              <a:latin typeface="Comic Sans MS" charset="0"/>
            </a:endParaRP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950938" y="2676227"/>
            <a:ext cx="920750" cy="276225"/>
            <a:chOff x="3251" y="608"/>
            <a:chExt cx="580" cy="174"/>
          </a:xfrm>
        </p:grpSpPr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/>
                <a:t>223.1.1.2</a:t>
              </a:r>
              <a:endParaRPr lang="en-US" sz="1200" dirty="0" smtClean="0">
                <a:latin typeface="Comic Sans MS" charset="0"/>
              </a:endParaRPr>
            </a:p>
          </p:txBody>
        </p:sp>
      </p:grp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2789138" y="3671589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223.1.1.3</a:t>
            </a:r>
            <a:endParaRPr lang="en-US" sz="1200" dirty="0" smtClean="0">
              <a:latin typeface="Comic Sans MS" charset="0"/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3889275" y="2801639"/>
            <a:ext cx="8270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223.1.1.4</a:t>
            </a:r>
            <a:endParaRPr lang="en-US" sz="1200" dirty="0" smtClean="0">
              <a:latin typeface="Comic Sans MS" charset="0"/>
            </a:endParaRPr>
          </a:p>
        </p:txBody>
      </p:sp>
      <p:sp>
        <p:nvSpPr>
          <p:cNvPr id="13" name="Line 32"/>
          <p:cNvSpPr>
            <a:spLocks noChangeShapeType="1"/>
          </p:cNvSpPr>
          <p:nvPr/>
        </p:nvSpPr>
        <p:spPr bwMode="auto">
          <a:xfrm>
            <a:off x="4991000" y="3101677"/>
            <a:ext cx="5810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14" name="Text Box 33"/>
          <p:cNvSpPr txBox="1">
            <a:spLocks noChangeArrowheads="1"/>
          </p:cNvSpPr>
          <p:nvPr/>
        </p:nvSpPr>
        <p:spPr bwMode="auto">
          <a:xfrm>
            <a:off x="4865588" y="2811164"/>
            <a:ext cx="827087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223.1.2.9</a:t>
            </a:r>
            <a:endParaRPr lang="en-US" sz="1200" dirty="0" smtClean="0">
              <a:latin typeface="Comic Sans MS" charset="0"/>
            </a:endParaRPr>
          </a:p>
        </p:txBody>
      </p:sp>
      <p:sp>
        <p:nvSpPr>
          <p:cNvPr id="15" name="Line 36"/>
          <p:cNvSpPr>
            <a:spLocks noChangeShapeType="1"/>
          </p:cNvSpPr>
          <p:nvPr/>
        </p:nvSpPr>
        <p:spPr bwMode="auto">
          <a:xfrm>
            <a:off x="6014938" y="2411114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16" name="Line 38"/>
          <p:cNvSpPr>
            <a:spLocks noChangeShapeType="1"/>
          </p:cNvSpPr>
          <p:nvPr/>
        </p:nvSpPr>
        <p:spPr bwMode="auto">
          <a:xfrm>
            <a:off x="6014938" y="3682702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17" name="Text Box 41"/>
          <p:cNvSpPr txBox="1">
            <a:spLocks noChangeArrowheads="1"/>
          </p:cNvSpPr>
          <p:nvPr/>
        </p:nvSpPr>
        <p:spPr bwMode="auto">
          <a:xfrm>
            <a:off x="5594250" y="3782714"/>
            <a:ext cx="8270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223.1.2.2</a:t>
            </a:r>
            <a:endParaRPr lang="en-US" sz="1200" dirty="0" smtClean="0">
              <a:latin typeface="Comic Sans MS" charset="0"/>
            </a:endParaRPr>
          </a:p>
        </p:txBody>
      </p:sp>
      <p:sp>
        <p:nvSpPr>
          <p:cNvPr id="18" name="Text Box 44"/>
          <p:cNvSpPr txBox="1">
            <a:spLocks noChangeArrowheads="1"/>
          </p:cNvSpPr>
          <p:nvPr/>
        </p:nvSpPr>
        <p:spPr bwMode="auto">
          <a:xfrm>
            <a:off x="5386288" y="2176164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223.1.2.1</a:t>
            </a:r>
            <a:endParaRPr lang="en-US" sz="1200" dirty="0" smtClean="0">
              <a:latin typeface="Comic Sans MS" charset="0"/>
            </a:endParaRPr>
          </a:p>
        </p:txBody>
      </p:sp>
      <p:sp>
        <p:nvSpPr>
          <p:cNvPr id="19" name="Line 45"/>
          <p:cNvSpPr>
            <a:spLocks noChangeShapeType="1"/>
          </p:cNvSpPr>
          <p:nvPr/>
        </p:nvSpPr>
        <p:spPr bwMode="auto">
          <a:xfrm>
            <a:off x="4752875" y="3439814"/>
            <a:ext cx="0" cy="757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20" name="Line 47"/>
          <p:cNvSpPr>
            <a:spLocks noChangeShapeType="1"/>
          </p:cNvSpPr>
          <p:nvPr/>
        </p:nvSpPr>
        <p:spPr bwMode="auto">
          <a:xfrm flipH="1" flipV="1">
            <a:off x="4140100" y="4712989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21" name="Line 48"/>
          <p:cNvSpPr>
            <a:spLocks noChangeShapeType="1"/>
          </p:cNvSpPr>
          <p:nvPr/>
        </p:nvSpPr>
        <p:spPr bwMode="auto">
          <a:xfrm flipH="1" flipV="1">
            <a:off x="5316438" y="4717752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22" name="Text Box 53"/>
          <p:cNvSpPr txBox="1">
            <a:spLocks noChangeArrowheads="1"/>
          </p:cNvSpPr>
          <p:nvPr/>
        </p:nvSpPr>
        <p:spPr bwMode="auto">
          <a:xfrm>
            <a:off x="5348188" y="4778077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223.1.3.2</a:t>
            </a:r>
            <a:endParaRPr lang="en-US" sz="1200" dirty="0" smtClean="0">
              <a:latin typeface="Comic Sans MS" charset="0"/>
            </a:endParaRPr>
          </a:p>
        </p:txBody>
      </p: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4105175" y="4782839"/>
            <a:ext cx="82708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223.1.3.1</a:t>
            </a:r>
            <a:endParaRPr lang="en-US" sz="1200" dirty="0" smtClean="0">
              <a:latin typeface="Comic Sans MS" charset="0"/>
            </a:endParaRPr>
          </a:p>
        </p:txBody>
      </p:sp>
      <p:grpSp>
        <p:nvGrpSpPr>
          <p:cNvPr id="24" name="Group 57"/>
          <p:cNvGrpSpPr>
            <a:grpSpLocks/>
          </p:cNvGrpSpPr>
          <p:nvPr/>
        </p:nvGrpSpPr>
        <p:grpSpPr bwMode="auto">
          <a:xfrm>
            <a:off x="4249638" y="3535064"/>
            <a:ext cx="935037" cy="276225"/>
            <a:chOff x="4532" y="1229"/>
            <a:chExt cx="589" cy="174"/>
          </a:xfrm>
        </p:grpSpPr>
        <p:sp>
          <p:nvSpPr>
            <p:cNvPr id="25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5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/>
                <a:t>223.1.3.27</a:t>
              </a:r>
              <a:endParaRPr lang="en-US" sz="1200" smtClean="0">
                <a:latin typeface="Comic Sans MS" charset="0"/>
              </a:endParaRPr>
            </a:p>
          </p:txBody>
        </p:sp>
      </p:grpSp>
      <p:sp>
        <p:nvSpPr>
          <p:cNvPr id="27" name="Text Box 60"/>
          <p:cNvSpPr txBox="1">
            <a:spLocks noChangeArrowheads="1"/>
          </p:cNvSpPr>
          <p:nvPr/>
        </p:nvSpPr>
        <p:spPr bwMode="auto">
          <a:xfrm>
            <a:off x="2120800" y="5775027"/>
            <a:ext cx="5043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223.1.1.1 = 11011111 00000001 00000001 00000001</a:t>
            </a:r>
            <a:endParaRPr lang="en-US" smtClean="0">
              <a:latin typeface="Comic Sans MS" charset="0"/>
            </a:endParaRPr>
          </a:p>
        </p:txBody>
      </p:sp>
      <p:sp>
        <p:nvSpPr>
          <p:cNvPr id="28" name="Freeform 61"/>
          <p:cNvSpPr>
            <a:spLocks/>
          </p:cNvSpPr>
          <p:nvPr/>
        </p:nvSpPr>
        <p:spPr bwMode="auto">
          <a:xfrm>
            <a:off x="3298725" y="6030614"/>
            <a:ext cx="892175" cy="92075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2147483647 h 58"/>
              <a:gd name="T4" fmla="*/ 2147483647 w 562"/>
              <a:gd name="T5" fmla="*/ 2147483647 h 58"/>
              <a:gd name="T6" fmla="*/ 2147483647 w 562"/>
              <a:gd name="T7" fmla="*/ 2147483647 h 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Freeform 62"/>
          <p:cNvSpPr>
            <a:spLocks/>
          </p:cNvSpPr>
          <p:nvPr/>
        </p:nvSpPr>
        <p:spPr bwMode="auto">
          <a:xfrm>
            <a:off x="4260750" y="6049664"/>
            <a:ext cx="892175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Freeform 63"/>
          <p:cNvSpPr>
            <a:spLocks/>
          </p:cNvSpPr>
          <p:nvPr/>
        </p:nvSpPr>
        <p:spPr bwMode="auto">
          <a:xfrm>
            <a:off x="5225950" y="6052839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Freeform 64"/>
          <p:cNvSpPr>
            <a:spLocks/>
          </p:cNvSpPr>
          <p:nvPr/>
        </p:nvSpPr>
        <p:spPr bwMode="auto">
          <a:xfrm>
            <a:off x="6191150" y="6056014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Text Box 65"/>
          <p:cNvSpPr txBox="1">
            <a:spLocks noChangeArrowheads="1"/>
          </p:cNvSpPr>
          <p:nvPr/>
        </p:nvSpPr>
        <p:spPr bwMode="auto">
          <a:xfrm>
            <a:off x="3497163" y="6251277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223</a:t>
            </a:r>
            <a:endParaRPr lang="en-US" smtClean="0">
              <a:latin typeface="Comic Sans MS" charset="0"/>
            </a:endParaRPr>
          </a:p>
        </p:txBody>
      </p:sp>
      <p:sp>
        <p:nvSpPr>
          <p:cNvPr id="33" name="Text Box 66"/>
          <p:cNvSpPr txBox="1">
            <a:spLocks noChangeArrowheads="1"/>
          </p:cNvSpPr>
          <p:nvPr/>
        </p:nvSpPr>
        <p:spPr bwMode="auto">
          <a:xfrm>
            <a:off x="4540150" y="6260802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1</a:t>
            </a:r>
            <a:endParaRPr lang="en-US" smtClean="0">
              <a:latin typeface="Comic Sans MS" charset="0"/>
            </a:endParaRPr>
          </a:p>
        </p:txBody>
      </p:sp>
      <p:sp>
        <p:nvSpPr>
          <p:cNvPr id="34" name="Text Box 67"/>
          <p:cNvSpPr txBox="1">
            <a:spLocks noChangeArrowheads="1"/>
          </p:cNvSpPr>
          <p:nvPr/>
        </p:nvSpPr>
        <p:spPr bwMode="auto">
          <a:xfrm>
            <a:off x="6497538" y="6260802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1</a:t>
            </a:r>
            <a:endParaRPr lang="en-US" smtClean="0">
              <a:latin typeface="Comic Sans MS" charset="0"/>
            </a:endParaRPr>
          </a:p>
        </p:txBody>
      </p:sp>
      <p:sp>
        <p:nvSpPr>
          <p:cNvPr id="35" name="Text Box 68"/>
          <p:cNvSpPr txBox="1">
            <a:spLocks noChangeArrowheads="1"/>
          </p:cNvSpPr>
          <p:nvPr/>
        </p:nvSpPr>
        <p:spPr bwMode="auto">
          <a:xfrm>
            <a:off x="5478363" y="6260802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1</a:t>
            </a:r>
            <a:endParaRPr lang="en-US" smtClean="0">
              <a:latin typeface="Comic Sans MS" charset="0"/>
            </a:endParaRPr>
          </a:p>
        </p:txBody>
      </p:sp>
      <p:grpSp>
        <p:nvGrpSpPr>
          <p:cNvPr id="36" name="Group 73"/>
          <p:cNvGrpSpPr>
            <a:grpSpLocks/>
          </p:cNvGrpSpPr>
          <p:nvPr/>
        </p:nvGrpSpPr>
        <p:grpSpPr bwMode="auto">
          <a:xfrm>
            <a:off x="2509738" y="1961852"/>
            <a:ext cx="641350" cy="558800"/>
            <a:chOff x="-44" y="1473"/>
            <a:chExt cx="981" cy="1105"/>
          </a:xfrm>
        </p:grpSpPr>
        <p:pic>
          <p:nvPicPr>
            <p:cNvPr id="37" name="Picture 7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Freeform 7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39" name="Group 80"/>
          <p:cNvGrpSpPr>
            <a:grpSpLocks/>
          </p:cNvGrpSpPr>
          <p:nvPr/>
        </p:nvGrpSpPr>
        <p:grpSpPr bwMode="auto">
          <a:xfrm>
            <a:off x="2504975" y="2560339"/>
            <a:ext cx="641350" cy="558800"/>
            <a:chOff x="-44" y="1473"/>
            <a:chExt cx="981" cy="1105"/>
          </a:xfrm>
        </p:grpSpPr>
        <p:pic>
          <p:nvPicPr>
            <p:cNvPr id="40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42" name="Group 83"/>
          <p:cNvGrpSpPr>
            <a:grpSpLocks/>
          </p:cNvGrpSpPr>
          <p:nvPr/>
        </p:nvGrpSpPr>
        <p:grpSpPr bwMode="auto">
          <a:xfrm>
            <a:off x="2533550" y="3169939"/>
            <a:ext cx="641350" cy="558800"/>
            <a:chOff x="-44" y="1473"/>
            <a:chExt cx="981" cy="1105"/>
          </a:xfrm>
        </p:grpSpPr>
        <p:pic>
          <p:nvPicPr>
            <p:cNvPr id="43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45" name="Group 87"/>
          <p:cNvGrpSpPr>
            <a:grpSpLocks/>
          </p:cNvGrpSpPr>
          <p:nvPr/>
        </p:nvGrpSpPr>
        <p:grpSpPr bwMode="auto">
          <a:xfrm flipH="1">
            <a:off x="6192738" y="2119014"/>
            <a:ext cx="641350" cy="558800"/>
            <a:chOff x="-44" y="1473"/>
            <a:chExt cx="981" cy="1105"/>
          </a:xfrm>
        </p:grpSpPr>
        <p:pic>
          <p:nvPicPr>
            <p:cNvPr id="46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48" name="Group 90"/>
          <p:cNvGrpSpPr>
            <a:grpSpLocks/>
          </p:cNvGrpSpPr>
          <p:nvPr/>
        </p:nvGrpSpPr>
        <p:grpSpPr bwMode="auto">
          <a:xfrm flipH="1">
            <a:off x="6207025" y="3398539"/>
            <a:ext cx="641350" cy="558800"/>
            <a:chOff x="-44" y="1473"/>
            <a:chExt cx="981" cy="1105"/>
          </a:xfrm>
        </p:grpSpPr>
        <p:pic>
          <p:nvPicPr>
            <p:cNvPr id="49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51" name="Group 93"/>
          <p:cNvGrpSpPr>
            <a:grpSpLocks/>
          </p:cNvGrpSpPr>
          <p:nvPr/>
        </p:nvGrpSpPr>
        <p:grpSpPr bwMode="auto">
          <a:xfrm flipH="1">
            <a:off x="5108475" y="4922539"/>
            <a:ext cx="641350" cy="558800"/>
            <a:chOff x="-44" y="1473"/>
            <a:chExt cx="981" cy="1105"/>
          </a:xfrm>
        </p:grpSpPr>
        <p:pic>
          <p:nvPicPr>
            <p:cNvPr id="52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54" name="Group 96"/>
          <p:cNvGrpSpPr>
            <a:grpSpLocks/>
          </p:cNvGrpSpPr>
          <p:nvPr/>
        </p:nvGrpSpPr>
        <p:grpSpPr bwMode="auto">
          <a:xfrm flipH="1">
            <a:off x="3944838" y="4963814"/>
            <a:ext cx="641350" cy="558800"/>
            <a:chOff x="-44" y="1473"/>
            <a:chExt cx="981" cy="1105"/>
          </a:xfrm>
        </p:grpSpPr>
        <p:pic>
          <p:nvPicPr>
            <p:cNvPr id="55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57" name="Group 99"/>
          <p:cNvGrpSpPr>
            <a:grpSpLocks/>
          </p:cNvGrpSpPr>
          <p:nvPr/>
        </p:nvGrpSpPr>
        <p:grpSpPr bwMode="auto">
          <a:xfrm>
            <a:off x="4373463" y="3057227"/>
            <a:ext cx="698500" cy="355600"/>
            <a:chOff x="4396" y="1245"/>
            <a:chExt cx="672" cy="248"/>
          </a:xfrm>
        </p:grpSpPr>
        <p:sp>
          <p:nvSpPr>
            <p:cNvPr id="5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 sz="12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pt-BR" altLang="pt-BR" sz="12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 sz="12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61" name="Group 10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4" name="Freeform 10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Freeform 10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2" name="Line 10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Line 10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6" name="Line 5"/>
          <p:cNvSpPr>
            <a:spLocks noChangeShapeType="1"/>
          </p:cNvSpPr>
          <p:nvPr/>
        </p:nvSpPr>
        <p:spPr bwMode="auto">
          <a:xfrm>
            <a:off x="3116163" y="2249189"/>
            <a:ext cx="390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V="1">
            <a:off x="3151088" y="2988964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>
            <a:off x="3162200" y="3520777"/>
            <a:ext cx="4222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>
            <a:off x="3916263" y="3096914"/>
            <a:ext cx="5619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-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http://www.teleco.com.br/imagens/tutoriais/tutorialmvnoimp1_figura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25" y="2060848"/>
            <a:ext cx="8827550" cy="386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3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Subredes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de dispositivos com a mesma parte de </a:t>
            </a:r>
            <a:r>
              <a:rPr lang="pt-BR" dirty="0" smtClean="0"/>
              <a:t>rede </a:t>
            </a:r>
            <a:r>
              <a:rPr lang="pt-BR" dirty="0" smtClean="0"/>
              <a:t>nos seus endereços IP.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Podem alcançar um ao outro sem passar por roteador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28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Subredes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definido pela máscara de rede que divide o endereço IP em endereço da rede e endereço do host.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62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Endereços IP reservados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814827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rede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Freeform 1285"/>
          <p:cNvSpPr>
            <a:spLocks/>
          </p:cNvSpPr>
          <p:nvPr/>
        </p:nvSpPr>
        <p:spPr bwMode="auto">
          <a:xfrm>
            <a:off x="3923928" y="4085310"/>
            <a:ext cx="1314450" cy="674687"/>
          </a:xfrm>
          <a:custGeom>
            <a:avLst/>
            <a:gdLst>
              <a:gd name="T0" fmla="*/ 962699688 w 828"/>
              <a:gd name="T1" fmla="*/ 75604631 h 425"/>
              <a:gd name="T2" fmla="*/ 932457813 w 828"/>
              <a:gd name="T3" fmla="*/ 75604631 h 425"/>
              <a:gd name="T4" fmla="*/ 317539688 w 828"/>
              <a:gd name="T5" fmla="*/ 80644940 h 425"/>
              <a:gd name="T6" fmla="*/ 15120938 w 828"/>
              <a:gd name="T7" fmla="*/ 317539452 h 425"/>
              <a:gd name="T8" fmla="*/ 231854375 w 828"/>
              <a:gd name="T9" fmla="*/ 690522301 h 425"/>
              <a:gd name="T10" fmla="*/ 735885625 w 828"/>
              <a:gd name="T11" fmla="*/ 967739283 h 425"/>
              <a:gd name="T12" fmla="*/ 1360884375 w 828"/>
              <a:gd name="T13" fmla="*/ 1048384223 h 425"/>
              <a:gd name="T14" fmla="*/ 1759069063 w 828"/>
              <a:gd name="T15" fmla="*/ 831650946 h 425"/>
              <a:gd name="T16" fmla="*/ 1955641250 w 828"/>
              <a:gd name="T17" fmla="*/ 428426245 h 425"/>
              <a:gd name="T18" fmla="*/ 1995963750 w 828"/>
              <a:gd name="T19" fmla="*/ 55443396 h 425"/>
              <a:gd name="T20" fmla="*/ 1411287500 w 828"/>
              <a:gd name="T21" fmla="*/ 95765867 h 425"/>
              <a:gd name="T22" fmla="*/ 962699688 w 828"/>
              <a:gd name="T23" fmla="*/ 75604631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Freeform 1286"/>
          <p:cNvSpPr>
            <a:spLocks/>
          </p:cNvSpPr>
          <p:nvPr/>
        </p:nvSpPr>
        <p:spPr bwMode="auto">
          <a:xfrm>
            <a:off x="3942978" y="2559722"/>
            <a:ext cx="1730375" cy="1125538"/>
          </a:xfrm>
          <a:custGeom>
            <a:avLst/>
            <a:gdLst>
              <a:gd name="T0" fmla="*/ 2147483647 w 765"/>
              <a:gd name="T1" fmla="*/ 216468667 h 459"/>
              <a:gd name="T2" fmla="*/ 2147483647 w 765"/>
              <a:gd name="T3" fmla="*/ 1551366543 h 459"/>
              <a:gd name="T4" fmla="*/ 1422336583 w 765"/>
              <a:gd name="T5" fmla="*/ 2147483647 h 459"/>
              <a:gd name="T6" fmla="*/ 204652469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763656690 h 459"/>
              <a:gd name="T22" fmla="*/ 2147483647 w 765"/>
              <a:gd name="T23" fmla="*/ 21646866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Line 1291"/>
          <p:cNvSpPr>
            <a:spLocks noChangeShapeType="1"/>
          </p:cNvSpPr>
          <p:nvPr/>
        </p:nvSpPr>
        <p:spPr bwMode="auto">
          <a:xfrm>
            <a:off x="4316040" y="4371060"/>
            <a:ext cx="163513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Line 1292"/>
          <p:cNvSpPr>
            <a:spLocks noChangeShapeType="1"/>
          </p:cNvSpPr>
          <p:nvPr/>
        </p:nvSpPr>
        <p:spPr bwMode="auto">
          <a:xfrm>
            <a:off x="4412878" y="4291685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" name="Line 1293"/>
          <p:cNvSpPr>
            <a:spLocks noChangeShapeType="1"/>
          </p:cNvSpPr>
          <p:nvPr/>
        </p:nvSpPr>
        <p:spPr bwMode="auto">
          <a:xfrm flipV="1">
            <a:off x="4649415" y="4377410"/>
            <a:ext cx="134938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Line 1294"/>
          <p:cNvSpPr>
            <a:spLocks noChangeShapeType="1"/>
          </p:cNvSpPr>
          <p:nvPr/>
        </p:nvSpPr>
        <p:spPr bwMode="auto">
          <a:xfrm>
            <a:off x="3347665" y="4298035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Line 1295"/>
          <p:cNvSpPr>
            <a:spLocks noChangeShapeType="1"/>
          </p:cNvSpPr>
          <p:nvPr/>
        </p:nvSpPr>
        <p:spPr bwMode="auto">
          <a:xfrm>
            <a:off x="3642940" y="3145510"/>
            <a:ext cx="50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" name="Line 1296"/>
          <p:cNvSpPr>
            <a:spLocks noChangeShapeType="1"/>
          </p:cNvSpPr>
          <p:nvPr/>
        </p:nvSpPr>
        <p:spPr bwMode="auto">
          <a:xfrm>
            <a:off x="3209553" y="2961360"/>
            <a:ext cx="1524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Freeform 1297"/>
          <p:cNvSpPr>
            <a:spLocks/>
          </p:cNvSpPr>
          <p:nvPr/>
        </p:nvSpPr>
        <p:spPr bwMode="auto">
          <a:xfrm>
            <a:off x="2417390" y="4936210"/>
            <a:ext cx="3079750" cy="1665287"/>
          </a:xfrm>
          <a:custGeom>
            <a:avLst/>
            <a:gdLst>
              <a:gd name="T0" fmla="*/ 2147483647 w 1940"/>
              <a:gd name="T1" fmla="*/ 65524043 h 1049"/>
              <a:gd name="T2" fmla="*/ 1902718763 w 1940"/>
              <a:gd name="T3" fmla="*/ 315018643 h 1049"/>
              <a:gd name="T4" fmla="*/ 1229836250 w 1940"/>
              <a:gd name="T5" fmla="*/ 171370574 h 1049"/>
              <a:gd name="T6" fmla="*/ 398184688 w 1940"/>
              <a:gd name="T7" fmla="*/ 254534911 h 1049"/>
              <a:gd name="T8" fmla="*/ 35282188 w 1940"/>
              <a:gd name="T9" fmla="*/ 980339693 h 1049"/>
              <a:gd name="T10" fmla="*/ 178931888 w 1940"/>
              <a:gd name="T11" fmla="*/ 1633060760 h 1049"/>
              <a:gd name="T12" fmla="*/ 725805000 w 1940"/>
              <a:gd name="T13" fmla="*/ 1779229778 h 1049"/>
              <a:gd name="T14" fmla="*/ 1431448750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1799391022 h 1049"/>
              <a:gd name="T24" fmla="*/ 2147483647 w 1940"/>
              <a:gd name="T25" fmla="*/ 632558235 h 1049"/>
              <a:gd name="T26" fmla="*/ 2147483647 w 1940"/>
              <a:gd name="T27" fmla="*/ 287297726 h 1049"/>
              <a:gd name="T28" fmla="*/ 2147483647 w 1940"/>
              <a:gd name="T29" fmla="*/ 37801539 h 1049"/>
              <a:gd name="T30" fmla="*/ 2147483647 w 1940"/>
              <a:gd name="T31" fmla="*/ 65524043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" name="Line 1298"/>
          <p:cNvSpPr>
            <a:spLocks noChangeShapeType="1"/>
          </p:cNvSpPr>
          <p:nvPr/>
        </p:nvSpPr>
        <p:spPr bwMode="auto">
          <a:xfrm rot="16200000" flipV="1">
            <a:off x="4716884" y="5808541"/>
            <a:ext cx="4746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Line 1299"/>
          <p:cNvSpPr>
            <a:spLocks noChangeShapeType="1"/>
          </p:cNvSpPr>
          <p:nvPr/>
        </p:nvSpPr>
        <p:spPr bwMode="auto">
          <a:xfrm rot="5400000" flipV="1">
            <a:off x="4911353" y="5998247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" name="Line 1300"/>
          <p:cNvSpPr>
            <a:spLocks noChangeShapeType="1"/>
          </p:cNvSpPr>
          <p:nvPr/>
        </p:nvSpPr>
        <p:spPr bwMode="auto">
          <a:xfrm rot="16200000" flipH="1">
            <a:off x="5019302" y="5596610"/>
            <a:ext cx="19367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Line 1301"/>
          <p:cNvSpPr>
            <a:spLocks noChangeShapeType="1"/>
          </p:cNvSpPr>
          <p:nvPr/>
        </p:nvSpPr>
        <p:spPr bwMode="auto">
          <a:xfrm>
            <a:off x="4277940" y="5255297"/>
            <a:ext cx="3905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" name="Line 1302"/>
          <p:cNvSpPr>
            <a:spLocks noChangeShapeType="1"/>
          </p:cNvSpPr>
          <p:nvPr/>
        </p:nvSpPr>
        <p:spPr bwMode="auto">
          <a:xfrm flipV="1">
            <a:off x="3657228" y="5242597"/>
            <a:ext cx="322262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8" name="Line 1303"/>
          <p:cNvSpPr>
            <a:spLocks noChangeShapeType="1"/>
          </p:cNvSpPr>
          <p:nvPr/>
        </p:nvSpPr>
        <p:spPr bwMode="auto">
          <a:xfrm flipV="1">
            <a:off x="3700090" y="5534697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Line 1305"/>
          <p:cNvSpPr>
            <a:spLocks noChangeShapeType="1"/>
          </p:cNvSpPr>
          <p:nvPr/>
        </p:nvSpPr>
        <p:spPr bwMode="auto">
          <a:xfrm>
            <a:off x="3020640" y="5331497"/>
            <a:ext cx="233363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" name="Line 1306"/>
          <p:cNvSpPr>
            <a:spLocks noChangeShapeType="1"/>
          </p:cNvSpPr>
          <p:nvPr/>
        </p:nvSpPr>
        <p:spPr bwMode="auto">
          <a:xfrm flipV="1">
            <a:off x="2761878" y="5568035"/>
            <a:ext cx="403225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" name="Line 1309"/>
          <p:cNvSpPr>
            <a:spLocks noChangeShapeType="1"/>
          </p:cNvSpPr>
          <p:nvPr/>
        </p:nvSpPr>
        <p:spPr bwMode="auto">
          <a:xfrm flipH="1">
            <a:off x="3187328" y="5623597"/>
            <a:ext cx="177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Line 1310"/>
          <p:cNvSpPr>
            <a:spLocks noChangeShapeType="1"/>
          </p:cNvSpPr>
          <p:nvPr/>
        </p:nvSpPr>
        <p:spPr bwMode="auto">
          <a:xfrm flipH="1" flipV="1">
            <a:off x="3581028" y="5607722"/>
            <a:ext cx="158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Line 1311"/>
          <p:cNvSpPr>
            <a:spLocks noChangeShapeType="1"/>
          </p:cNvSpPr>
          <p:nvPr/>
        </p:nvSpPr>
        <p:spPr bwMode="auto">
          <a:xfrm>
            <a:off x="3663578" y="5610897"/>
            <a:ext cx="50323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Line 1313"/>
          <p:cNvSpPr>
            <a:spLocks noChangeShapeType="1"/>
          </p:cNvSpPr>
          <p:nvPr/>
        </p:nvSpPr>
        <p:spPr bwMode="auto">
          <a:xfrm>
            <a:off x="3201615" y="4080547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Line 1314"/>
          <p:cNvSpPr>
            <a:spLocks noChangeShapeType="1"/>
          </p:cNvSpPr>
          <p:nvPr/>
        </p:nvSpPr>
        <p:spPr bwMode="auto">
          <a:xfrm flipV="1">
            <a:off x="4497015" y="3050260"/>
            <a:ext cx="123825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Line 1315"/>
          <p:cNvSpPr>
            <a:spLocks noChangeShapeType="1"/>
          </p:cNvSpPr>
          <p:nvPr/>
        </p:nvSpPr>
        <p:spPr bwMode="auto">
          <a:xfrm>
            <a:off x="4325565" y="3223297"/>
            <a:ext cx="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" name="Line 1316"/>
          <p:cNvSpPr>
            <a:spLocks noChangeShapeType="1"/>
          </p:cNvSpPr>
          <p:nvPr/>
        </p:nvSpPr>
        <p:spPr bwMode="auto">
          <a:xfrm flipV="1">
            <a:off x="4497015" y="3120110"/>
            <a:ext cx="2635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Line 1317"/>
          <p:cNvSpPr>
            <a:spLocks noChangeShapeType="1"/>
          </p:cNvSpPr>
          <p:nvPr/>
        </p:nvSpPr>
        <p:spPr bwMode="auto">
          <a:xfrm>
            <a:off x="4862140" y="3118522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" name="Line 1318"/>
          <p:cNvSpPr>
            <a:spLocks noChangeShapeType="1"/>
          </p:cNvSpPr>
          <p:nvPr/>
        </p:nvSpPr>
        <p:spPr bwMode="auto">
          <a:xfrm>
            <a:off x="4516065" y="3424910"/>
            <a:ext cx="18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Line 1319"/>
          <p:cNvSpPr>
            <a:spLocks noChangeShapeType="1"/>
          </p:cNvSpPr>
          <p:nvPr/>
        </p:nvSpPr>
        <p:spPr bwMode="auto">
          <a:xfrm flipV="1">
            <a:off x="2811090" y="4291685"/>
            <a:ext cx="1682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Line 1320"/>
          <p:cNvSpPr>
            <a:spLocks noChangeShapeType="1"/>
          </p:cNvSpPr>
          <p:nvPr/>
        </p:nvSpPr>
        <p:spPr bwMode="auto">
          <a:xfrm>
            <a:off x="5070103" y="3415385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Line 1321"/>
          <p:cNvSpPr>
            <a:spLocks noChangeShapeType="1"/>
          </p:cNvSpPr>
          <p:nvPr/>
        </p:nvSpPr>
        <p:spPr bwMode="auto">
          <a:xfrm flipH="1">
            <a:off x="4216028" y="3491585"/>
            <a:ext cx="984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" name="Line 1322"/>
          <p:cNvSpPr>
            <a:spLocks noChangeShapeType="1"/>
          </p:cNvSpPr>
          <p:nvPr/>
        </p:nvSpPr>
        <p:spPr bwMode="auto">
          <a:xfrm flipH="1">
            <a:off x="4808165" y="3491585"/>
            <a:ext cx="111125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Line 1323"/>
          <p:cNvSpPr>
            <a:spLocks noChangeShapeType="1"/>
          </p:cNvSpPr>
          <p:nvPr/>
        </p:nvSpPr>
        <p:spPr bwMode="auto">
          <a:xfrm flipV="1">
            <a:off x="4192215" y="4632997"/>
            <a:ext cx="227013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5" name="Group 1324"/>
          <p:cNvGrpSpPr>
            <a:grpSpLocks/>
          </p:cNvGrpSpPr>
          <p:nvPr/>
        </p:nvGrpSpPr>
        <p:grpSpPr bwMode="auto">
          <a:xfrm flipH="1">
            <a:off x="2695203" y="5091785"/>
            <a:ext cx="414337" cy="373062"/>
            <a:chOff x="2839" y="3501"/>
            <a:chExt cx="755" cy="803"/>
          </a:xfrm>
        </p:grpSpPr>
        <p:pic>
          <p:nvPicPr>
            <p:cNvPr id="36" name="Picture 132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Freeform 132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38" name="Group 1327"/>
          <p:cNvGrpSpPr>
            <a:grpSpLocks/>
          </p:cNvGrpSpPr>
          <p:nvPr/>
        </p:nvGrpSpPr>
        <p:grpSpPr bwMode="auto">
          <a:xfrm flipH="1">
            <a:off x="2377703" y="5512472"/>
            <a:ext cx="482600" cy="406400"/>
            <a:chOff x="2839" y="3501"/>
            <a:chExt cx="755" cy="803"/>
          </a:xfrm>
        </p:grpSpPr>
        <p:pic>
          <p:nvPicPr>
            <p:cNvPr id="39" name="Picture 132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Freeform 132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41" name="Group 1330"/>
          <p:cNvGrpSpPr>
            <a:grpSpLocks/>
          </p:cNvGrpSpPr>
          <p:nvPr/>
        </p:nvGrpSpPr>
        <p:grpSpPr bwMode="auto">
          <a:xfrm flipH="1">
            <a:off x="2855540" y="5814097"/>
            <a:ext cx="427038" cy="349250"/>
            <a:chOff x="2839" y="3501"/>
            <a:chExt cx="755" cy="803"/>
          </a:xfrm>
        </p:grpSpPr>
        <p:pic>
          <p:nvPicPr>
            <p:cNvPr id="42" name="Picture 133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Freeform 133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44" name="Group 1333"/>
          <p:cNvGrpSpPr>
            <a:grpSpLocks/>
          </p:cNvGrpSpPr>
          <p:nvPr/>
        </p:nvGrpSpPr>
        <p:grpSpPr bwMode="auto">
          <a:xfrm>
            <a:off x="3469903" y="5796635"/>
            <a:ext cx="427037" cy="350837"/>
            <a:chOff x="2839" y="3501"/>
            <a:chExt cx="755" cy="803"/>
          </a:xfrm>
        </p:grpSpPr>
        <p:pic>
          <p:nvPicPr>
            <p:cNvPr id="45" name="Picture 1334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Freeform 133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pic>
        <p:nvPicPr>
          <p:cNvPr id="47" name="Picture 1336" descr="car_icon_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940" y="2278735"/>
            <a:ext cx="849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Group 1337"/>
          <p:cNvGrpSpPr>
            <a:grpSpLocks/>
          </p:cNvGrpSpPr>
          <p:nvPr/>
        </p:nvGrpSpPr>
        <p:grpSpPr bwMode="auto">
          <a:xfrm>
            <a:off x="2533278" y="2104110"/>
            <a:ext cx="415925" cy="385762"/>
            <a:chOff x="2751" y="1851"/>
            <a:chExt cx="462" cy="478"/>
          </a:xfrm>
        </p:grpSpPr>
        <p:pic>
          <p:nvPicPr>
            <p:cNvPr id="49" name="Picture 1338" descr="iphone_stylized_small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1339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oup 1340"/>
          <p:cNvGrpSpPr>
            <a:grpSpLocks/>
          </p:cNvGrpSpPr>
          <p:nvPr/>
        </p:nvGrpSpPr>
        <p:grpSpPr bwMode="auto">
          <a:xfrm>
            <a:off x="4609728" y="2953422"/>
            <a:ext cx="390525" cy="169863"/>
            <a:chOff x="4650" y="1129"/>
            <a:chExt cx="246" cy="95"/>
          </a:xfrm>
        </p:grpSpPr>
        <p:sp>
          <p:nvSpPr>
            <p:cNvPr id="5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5" name="Group 13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8" name="Freeform 13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Freeform 13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6" name="Line 13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7" name="Line 13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0" name="Group 1349"/>
          <p:cNvGrpSpPr>
            <a:grpSpLocks/>
          </p:cNvGrpSpPr>
          <p:nvPr/>
        </p:nvGrpSpPr>
        <p:grpSpPr bwMode="auto">
          <a:xfrm>
            <a:off x="4682753" y="3315372"/>
            <a:ext cx="390525" cy="176213"/>
            <a:chOff x="4650" y="1129"/>
            <a:chExt cx="246" cy="95"/>
          </a:xfrm>
        </p:grpSpPr>
        <p:sp>
          <p:nvSpPr>
            <p:cNvPr id="6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64" name="Group 1353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7" name="Freeform 13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Freeform 13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5" name="Line 1356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Line 1357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1358"/>
          <p:cNvGrpSpPr>
            <a:grpSpLocks/>
          </p:cNvGrpSpPr>
          <p:nvPr/>
        </p:nvGrpSpPr>
        <p:grpSpPr bwMode="auto">
          <a:xfrm>
            <a:off x="4123953" y="3051847"/>
            <a:ext cx="390525" cy="169863"/>
            <a:chOff x="4650" y="1129"/>
            <a:chExt cx="246" cy="95"/>
          </a:xfrm>
        </p:grpSpPr>
        <p:sp>
          <p:nvSpPr>
            <p:cNvPr id="7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73" name="Group 136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6" name="Freeform 13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7" name="Freeform 13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74" name="Line 136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5" name="Line 136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8" name="Group 1367"/>
          <p:cNvGrpSpPr>
            <a:grpSpLocks/>
          </p:cNvGrpSpPr>
          <p:nvPr/>
        </p:nvGrpSpPr>
        <p:grpSpPr bwMode="auto">
          <a:xfrm>
            <a:off x="4135065" y="3315372"/>
            <a:ext cx="390525" cy="169863"/>
            <a:chOff x="4650" y="1129"/>
            <a:chExt cx="246" cy="95"/>
          </a:xfrm>
        </p:grpSpPr>
        <p:sp>
          <p:nvSpPr>
            <p:cNvPr id="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82" name="Group 137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85" name="Freeform 13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6" name="Freeform 13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3" name="Line 137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" name="Line 137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7" name="Line 1376"/>
          <p:cNvSpPr>
            <a:spLocks noChangeShapeType="1"/>
          </p:cNvSpPr>
          <p:nvPr/>
        </p:nvSpPr>
        <p:spPr bwMode="auto">
          <a:xfrm>
            <a:off x="5265365" y="3413797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88" name="Group 1377"/>
          <p:cNvGrpSpPr>
            <a:grpSpLocks/>
          </p:cNvGrpSpPr>
          <p:nvPr/>
        </p:nvGrpSpPr>
        <p:grpSpPr bwMode="auto">
          <a:xfrm>
            <a:off x="4320803" y="4469485"/>
            <a:ext cx="485775" cy="203200"/>
            <a:chOff x="4650" y="1129"/>
            <a:chExt cx="246" cy="95"/>
          </a:xfrm>
        </p:grpSpPr>
        <p:sp>
          <p:nvSpPr>
            <p:cNvPr id="8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9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9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92" name="Group 138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95" name="Freeform 13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6" name="Freeform 13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93" name="Line 138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4" name="Line 138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7" name="Group 1386"/>
          <p:cNvGrpSpPr>
            <a:grpSpLocks/>
          </p:cNvGrpSpPr>
          <p:nvPr/>
        </p:nvGrpSpPr>
        <p:grpSpPr bwMode="auto">
          <a:xfrm>
            <a:off x="4001715" y="4188497"/>
            <a:ext cx="485775" cy="203200"/>
            <a:chOff x="4650" y="1129"/>
            <a:chExt cx="246" cy="95"/>
          </a:xfrm>
        </p:grpSpPr>
        <p:sp>
          <p:nvSpPr>
            <p:cNvPr id="9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9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01" name="Group 1390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04" name="Freeform 139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" name="Freeform 139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02" name="Line 1393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" name="Line 1394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6" name="Group 1395"/>
          <p:cNvGrpSpPr>
            <a:grpSpLocks/>
          </p:cNvGrpSpPr>
          <p:nvPr/>
        </p:nvGrpSpPr>
        <p:grpSpPr bwMode="auto">
          <a:xfrm>
            <a:off x="4663703" y="4201197"/>
            <a:ext cx="485775" cy="203200"/>
            <a:chOff x="4650" y="1129"/>
            <a:chExt cx="246" cy="95"/>
          </a:xfrm>
        </p:grpSpPr>
        <p:sp>
          <p:nvSpPr>
            <p:cNvPr id="10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0" name="Group 139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13" name="Freeform 140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4" name="Freeform 140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11" name="Line 140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Line 140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5" name="Group 1404"/>
          <p:cNvGrpSpPr>
            <a:grpSpLocks/>
          </p:cNvGrpSpPr>
          <p:nvPr/>
        </p:nvGrpSpPr>
        <p:grpSpPr bwMode="auto">
          <a:xfrm>
            <a:off x="3882653" y="5063210"/>
            <a:ext cx="619125" cy="242887"/>
            <a:chOff x="4650" y="1129"/>
            <a:chExt cx="246" cy="95"/>
          </a:xfrm>
        </p:grpSpPr>
        <p:sp>
          <p:nvSpPr>
            <p:cNvPr id="11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9" name="Group 1408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22" name="Freeform 140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3" name="Freeform 141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20" name="Line 1411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1" name="Line 1412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24" name="Group 1413"/>
          <p:cNvGrpSpPr>
            <a:grpSpLocks/>
          </p:cNvGrpSpPr>
          <p:nvPr/>
        </p:nvGrpSpPr>
        <p:grpSpPr bwMode="auto">
          <a:xfrm>
            <a:off x="4516065" y="5361660"/>
            <a:ext cx="619125" cy="242887"/>
            <a:chOff x="4650" y="1129"/>
            <a:chExt cx="246" cy="95"/>
          </a:xfrm>
        </p:grpSpPr>
        <p:sp>
          <p:nvSpPr>
            <p:cNvPr id="12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2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2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28" name="Group 1417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31" name="Freeform 141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2" name="Freeform 141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29" name="Line 142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Line 142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3" name="Group 1422"/>
          <p:cNvGrpSpPr>
            <a:grpSpLocks/>
          </p:cNvGrpSpPr>
          <p:nvPr/>
        </p:nvGrpSpPr>
        <p:grpSpPr bwMode="auto">
          <a:xfrm>
            <a:off x="3166690" y="5406110"/>
            <a:ext cx="619125" cy="242887"/>
            <a:chOff x="4650" y="1129"/>
            <a:chExt cx="246" cy="95"/>
          </a:xfrm>
        </p:grpSpPr>
        <p:sp>
          <p:nvSpPr>
            <p:cNvPr id="13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37" name="Group 1426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40" name="Freeform 142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1" name="Freeform 142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38" name="Line 142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9" name="Line 143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2" name="Group 1431"/>
          <p:cNvGrpSpPr>
            <a:grpSpLocks/>
          </p:cNvGrpSpPr>
          <p:nvPr/>
        </p:nvGrpSpPr>
        <p:grpSpPr bwMode="auto">
          <a:xfrm>
            <a:off x="2973015" y="4198022"/>
            <a:ext cx="390525" cy="169863"/>
            <a:chOff x="4650" y="1129"/>
            <a:chExt cx="246" cy="95"/>
          </a:xfrm>
        </p:grpSpPr>
        <p:sp>
          <p:nvSpPr>
            <p:cNvPr id="14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4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4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46" name="Group 1435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49" name="Freeform 143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0" name="Freeform 143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47" name="Line 1438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8" name="Line 1439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1" name="Group 1440"/>
          <p:cNvGrpSpPr>
            <a:grpSpLocks/>
          </p:cNvGrpSpPr>
          <p:nvPr/>
        </p:nvGrpSpPr>
        <p:grpSpPr bwMode="auto">
          <a:xfrm>
            <a:off x="3273053" y="3045497"/>
            <a:ext cx="390525" cy="169863"/>
            <a:chOff x="4650" y="1129"/>
            <a:chExt cx="246" cy="95"/>
          </a:xfrm>
        </p:grpSpPr>
        <p:sp>
          <p:nvSpPr>
            <p:cNvPr id="15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5" name="Group 14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58" name="Freeform 14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9" name="Freeform 14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56" name="Line 14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7" name="Line 14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0" name="Group 1449"/>
          <p:cNvGrpSpPr>
            <a:grpSpLocks/>
          </p:cNvGrpSpPr>
          <p:nvPr/>
        </p:nvGrpSpPr>
        <p:grpSpPr bwMode="auto">
          <a:xfrm>
            <a:off x="2531690" y="4058322"/>
            <a:ext cx="506413" cy="352425"/>
            <a:chOff x="2967" y="478"/>
            <a:chExt cx="788" cy="625"/>
          </a:xfrm>
        </p:grpSpPr>
        <p:pic>
          <p:nvPicPr>
            <p:cNvPr id="161" name="Picture 1450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2" name="Picture 1451" descr="antenna_radiation_stylized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3" name="Group 1452"/>
          <p:cNvGrpSpPr>
            <a:grpSpLocks/>
          </p:cNvGrpSpPr>
          <p:nvPr/>
        </p:nvGrpSpPr>
        <p:grpSpPr bwMode="auto">
          <a:xfrm>
            <a:off x="4052515" y="5561685"/>
            <a:ext cx="563563" cy="420687"/>
            <a:chOff x="2967" y="478"/>
            <a:chExt cx="788" cy="625"/>
          </a:xfrm>
        </p:grpSpPr>
        <p:pic>
          <p:nvPicPr>
            <p:cNvPr id="164" name="Picture 1453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5" name="Picture 1454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6" name="Group 1455"/>
          <p:cNvGrpSpPr>
            <a:grpSpLocks/>
          </p:cNvGrpSpPr>
          <p:nvPr/>
        </p:nvGrpSpPr>
        <p:grpSpPr bwMode="auto">
          <a:xfrm>
            <a:off x="2980953" y="2402560"/>
            <a:ext cx="457200" cy="631825"/>
            <a:chOff x="742" y="2409"/>
            <a:chExt cx="576" cy="881"/>
          </a:xfrm>
        </p:grpSpPr>
        <p:grpSp>
          <p:nvGrpSpPr>
            <p:cNvPr id="167" name="Group 1456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7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7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7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7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7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7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7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7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7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7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8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8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8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8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8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pic>
          <p:nvPicPr>
            <p:cNvPr id="168" name="Picture 1472" descr="cell_tower_radiation copy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Oval 1473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5" name="Group 1474"/>
          <p:cNvGrpSpPr>
            <a:grpSpLocks/>
          </p:cNvGrpSpPr>
          <p:nvPr/>
        </p:nvGrpSpPr>
        <p:grpSpPr bwMode="auto">
          <a:xfrm>
            <a:off x="5160590" y="5560097"/>
            <a:ext cx="227013" cy="481013"/>
            <a:chOff x="4140" y="429"/>
            <a:chExt cx="1425" cy="2396"/>
          </a:xfrm>
        </p:grpSpPr>
        <p:sp>
          <p:nvSpPr>
            <p:cNvPr id="186" name="Freeform 14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7" name="Rectangle 1476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8" name="Freeform 14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9" name="Freeform 14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0" name="Rectangle 1479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91" name="Group 14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16" name="AutoShape 148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AutoShape 1482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92" name="Rectangle 1483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93" name="Group 14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14" name="AutoShape 1485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AutoShape 148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94" name="Rectangle 1487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5" name="Rectangle 1488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96" name="Group 14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12" name="AutoShape 1490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AutoShape 149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97" name="Freeform 14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98" name="Group 14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10" name="AutoShape 1494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AutoShape 1495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99" name="Rectangle 1496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00" name="Freeform 14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1" name="Freeform 14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2" name="Oval 1499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03" name="Freeform 15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" name="AutoShape 1501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05" name="AutoShape 1502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06" name="Oval 1503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07" name="Oval 1504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8" name="Oval 1505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09" name="Rectangle 1506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8" name="Group 1507"/>
          <p:cNvGrpSpPr>
            <a:grpSpLocks/>
          </p:cNvGrpSpPr>
          <p:nvPr/>
        </p:nvGrpSpPr>
        <p:grpSpPr bwMode="auto">
          <a:xfrm>
            <a:off x="4844678" y="5861722"/>
            <a:ext cx="227012" cy="481013"/>
            <a:chOff x="4140" y="429"/>
            <a:chExt cx="1425" cy="2396"/>
          </a:xfrm>
        </p:grpSpPr>
        <p:sp>
          <p:nvSpPr>
            <p:cNvPr id="219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0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1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2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3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4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49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0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5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6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47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8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7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8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9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5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30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31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3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4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32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3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4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7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1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2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51" name="Group 1540"/>
          <p:cNvGrpSpPr>
            <a:grpSpLocks/>
          </p:cNvGrpSpPr>
          <p:nvPr/>
        </p:nvGrpSpPr>
        <p:grpSpPr bwMode="auto">
          <a:xfrm>
            <a:off x="2222128" y="2600997"/>
            <a:ext cx="534987" cy="407988"/>
            <a:chOff x="877" y="1008"/>
            <a:chExt cx="2747" cy="2591"/>
          </a:xfrm>
        </p:grpSpPr>
        <p:pic>
          <p:nvPicPr>
            <p:cNvPr id="252" name="Picture 1541" descr="antenna_stylized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3" name="Picture 1542" descr="laptop_keyboar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543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55" name="Picture 1544" descr="screen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" name="Freeform 1545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" name="Freeform 1546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8" name="Freeform 1547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9" name="Freeform 1548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0" name="Freeform 1549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1" name="Freeform 1550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62" name="Group 1551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69" name="Freeform 1552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0" name="Freeform 1553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1" name="Freeform 1554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2" name="Freeform 1555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3" name="Freeform 1556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4" name="Freeform 1557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63" name="Freeform 1558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4" name="Freeform 1559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5" name="Freeform 1560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" name="Freeform 1561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7" name="Freeform 1562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8" name="Freeform 1563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75" name="Group 1564"/>
          <p:cNvGrpSpPr>
            <a:grpSpLocks/>
          </p:cNvGrpSpPr>
          <p:nvPr/>
        </p:nvGrpSpPr>
        <p:grpSpPr bwMode="auto">
          <a:xfrm>
            <a:off x="3792165" y="6044285"/>
            <a:ext cx="474663" cy="407987"/>
            <a:chOff x="877" y="1008"/>
            <a:chExt cx="2747" cy="2591"/>
          </a:xfrm>
        </p:grpSpPr>
        <p:pic>
          <p:nvPicPr>
            <p:cNvPr id="276" name="Picture 1565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" name="Picture 1566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8" name="Freeform 15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79" name="Picture 1568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0" name="Freeform 15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1" name="Freeform 15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2" name="Freeform 15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3" name="Freeform 15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4" name="Freeform 15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5" name="Freeform 15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86" name="Group 15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3" name="Freeform 15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4" name="Freeform 15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5" name="Freeform 15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6" name="Freeform 15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7" name="Freeform 15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8" name="Freeform 15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87" name="Freeform 15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8" name="Freeform 15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9" name="Freeform 15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0" name="Freeform 15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1" name="Freeform 15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2" name="Freeform 15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99" name="Group 1588"/>
          <p:cNvGrpSpPr>
            <a:grpSpLocks/>
          </p:cNvGrpSpPr>
          <p:nvPr/>
        </p:nvGrpSpPr>
        <p:grpSpPr bwMode="auto">
          <a:xfrm>
            <a:off x="2480890" y="3599535"/>
            <a:ext cx="444500" cy="407987"/>
            <a:chOff x="877" y="1008"/>
            <a:chExt cx="2747" cy="2591"/>
          </a:xfrm>
        </p:grpSpPr>
        <p:pic>
          <p:nvPicPr>
            <p:cNvPr id="300" name="Picture 1589" descr="antenna_stylized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1" name="Picture 1590" descr="laptop_keyboar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2" name="Freeform 1591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03" name="Picture 1592" descr="screen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4" name="Freeform 1593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5" name="Freeform 1594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6" name="Freeform 1595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7" name="Freeform 1596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8" name="Freeform 1597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9" name="Freeform 1598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310" name="Group 1599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17" name="Freeform 1600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8" name="Freeform 1601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9" name="Freeform 1602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0" name="Freeform 1603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1" name="Freeform 1604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2" name="Freeform 1605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11" name="Freeform 1606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2" name="Freeform 1607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3" name="Freeform 1608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4" name="Freeform 1609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5" name="Freeform 1610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6" name="Freeform 1611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23" name="Group 1612"/>
          <p:cNvGrpSpPr>
            <a:grpSpLocks/>
          </p:cNvGrpSpPr>
          <p:nvPr/>
        </p:nvGrpSpPr>
        <p:grpSpPr bwMode="auto">
          <a:xfrm flipH="1">
            <a:off x="2860303" y="3780510"/>
            <a:ext cx="414337" cy="373062"/>
            <a:chOff x="2839" y="3501"/>
            <a:chExt cx="755" cy="803"/>
          </a:xfrm>
        </p:grpSpPr>
        <p:pic>
          <p:nvPicPr>
            <p:cNvPr id="324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5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326" name="Group 1615"/>
          <p:cNvGrpSpPr>
            <a:grpSpLocks/>
          </p:cNvGrpSpPr>
          <p:nvPr/>
        </p:nvGrpSpPr>
        <p:grpSpPr bwMode="auto">
          <a:xfrm>
            <a:off x="4227140" y="5980785"/>
            <a:ext cx="474663" cy="407987"/>
            <a:chOff x="877" y="1008"/>
            <a:chExt cx="2747" cy="2591"/>
          </a:xfrm>
        </p:grpSpPr>
        <p:pic>
          <p:nvPicPr>
            <p:cNvPr id="327" name="Picture 1616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" name="Picture 1617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9" name="Freeform 161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30" name="Picture 1619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1" name="Freeform 162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2" name="Freeform 162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3" name="Freeform 162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4" name="Freeform 162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5" name="Freeform 162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6" name="Freeform 162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337" name="Group 162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44" name="Freeform 162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5" name="Freeform 162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6" name="Freeform 162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7" name="Freeform 163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8" name="Freeform 163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9" name="Freeform 163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38" name="Freeform 163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9" name="Freeform 163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0" name="Freeform 163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1" name="Freeform 163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2" name="Freeform 163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3" name="Freeform 163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50" name="Group 1046"/>
          <p:cNvGrpSpPr>
            <a:grpSpLocks/>
          </p:cNvGrpSpPr>
          <p:nvPr/>
        </p:nvGrpSpPr>
        <p:grpSpPr bwMode="auto">
          <a:xfrm>
            <a:off x="2576140" y="1710410"/>
            <a:ext cx="1047750" cy="996950"/>
            <a:chOff x="3402" y="719"/>
            <a:chExt cx="660" cy="628"/>
          </a:xfrm>
        </p:grpSpPr>
        <p:sp>
          <p:nvSpPr>
            <p:cNvPr id="351" name="Freeform 1030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352" name="Group 310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353" name="Rectangle 3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4" name="Rectangle 3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5" name="Rectangle 3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6" name="Text Box 3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000" dirty="0" err="1" smtClean="0"/>
                  <a:t>aplicação</a:t>
                </a: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 smtClean="0"/>
                  <a:t>transporte</a:t>
                </a: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 smtClean="0">
                    <a:solidFill>
                      <a:schemeClr val="bg1"/>
                    </a:solidFill>
                  </a:rPr>
                  <a:t>rede</a:t>
                </a: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smtClean="0"/>
                  <a:t>enlace</a:t>
                </a:r>
              </a:p>
              <a:p>
                <a:pPr algn="ctr">
                  <a:defRPr/>
                </a:pPr>
                <a:r>
                  <a:rPr lang="en-US" sz="1000" dirty="0" err="1" smtClean="0"/>
                  <a:t>física</a:t>
                </a:r>
                <a:endParaRPr lang="en-US" sz="2400" dirty="0" smtClean="0"/>
              </a:p>
            </p:txBody>
          </p:sp>
          <p:sp>
            <p:nvSpPr>
              <p:cNvPr id="357" name="Line 3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8" name="Line 3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9" name="Line 3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0" name="Line 3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61" name="Group 1047"/>
          <p:cNvGrpSpPr>
            <a:grpSpLocks/>
          </p:cNvGrpSpPr>
          <p:nvPr/>
        </p:nvGrpSpPr>
        <p:grpSpPr bwMode="auto">
          <a:xfrm>
            <a:off x="5271715" y="4717135"/>
            <a:ext cx="1047750" cy="996950"/>
            <a:chOff x="3402" y="719"/>
            <a:chExt cx="660" cy="628"/>
          </a:xfrm>
        </p:grpSpPr>
        <p:sp>
          <p:nvSpPr>
            <p:cNvPr id="362" name="Freeform 1048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363" name="Group 1049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364" name="Rectangle 1050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5" name="Rectangle 1051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6" name="Rectangle 1052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7" name="Text Box 1053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000" dirty="0" err="1"/>
                  <a:t>aplicação</a:t>
                </a: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 smtClean="0"/>
                  <a:t>transporte</a:t>
                </a: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  <p:sp>
            <p:nvSpPr>
              <p:cNvPr id="368" name="Line 1054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" name="Line 1055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0" name="Line 1056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1" name="Line 1057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72" name="Group 1278"/>
          <p:cNvGrpSpPr>
            <a:grpSpLocks/>
          </p:cNvGrpSpPr>
          <p:nvPr/>
        </p:nvGrpSpPr>
        <p:grpSpPr bwMode="auto">
          <a:xfrm>
            <a:off x="3028581" y="2332710"/>
            <a:ext cx="2546351" cy="3429000"/>
            <a:chOff x="3674" y="1148"/>
            <a:chExt cx="1604" cy="2160"/>
          </a:xfrm>
        </p:grpSpPr>
        <p:grpSp>
          <p:nvGrpSpPr>
            <p:cNvPr id="373" name="Group 433"/>
            <p:cNvGrpSpPr>
              <a:grpSpLocks/>
            </p:cNvGrpSpPr>
            <p:nvPr/>
          </p:nvGrpSpPr>
          <p:grpSpPr bwMode="auto">
            <a:xfrm>
              <a:off x="3701" y="1305"/>
              <a:ext cx="513" cy="442"/>
              <a:chOff x="3937" y="633"/>
              <a:chExt cx="513" cy="442"/>
            </a:xfrm>
          </p:grpSpPr>
          <p:sp>
            <p:nvSpPr>
              <p:cNvPr id="594" name="Line 434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5" name="Line 435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6" name="Oval 436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7" name="Line 437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8" name="Line 438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9" name="Rectangle 439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0" name="Oval 440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01" name="Group 441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612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3" name="Line 4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4" name="Line 4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02" name="Group 445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609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0" name="Line 4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1" name="Line 4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03" name="Rectangle 449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4" name="Rectangle 450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5" name="Line 451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6" name="Line 452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7" name="Rectangle 453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CC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08" name="Text Box 454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 smtClean="0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374" name="Group 1058"/>
            <p:cNvGrpSpPr>
              <a:grpSpLocks/>
            </p:cNvGrpSpPr>
            <p:nvPr/>
          </p:nvGrpSpPr>
          <p:grpSpPr bwMode="auto">
            <a:xfrm>
              <a:off x="4207" y="1532"/>
              <a:ext cx="513" cy="442"/>
              <a:chOff x="3937" y="633"/>
              <a:chExt cx="513" cy="442"/>
            </a:xfrm>
          </p:grpSpPr>
          <p:sp>
            <p:nvSpPr>
              <p:cNvPr id="573" name="Line 105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4" name="Line 106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5" name="Oval 106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6" name="Line 106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7" name="Line 106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8" name="Rectangle 106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9" name="Oval 106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80" name="Group 106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591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92" name="Line 10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93" name="Line 10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81" name="Group 107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588" name="Line 10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89" name="Line 10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90" name="Line 10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82" name="Rectangle 107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3" name="Rectangle 107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4" name="Line 107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5" name="Line 107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6" name="Rectangle 107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7" name="Text Box 107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375" name="Group 1080"/>
            <p:cNvGrpSpPr>
              <a:grpSpLocks/>
            </p:cNvGrpSpPr>
            <p:nvPr/>
          </p:nvGrpSpPr>
          <p:grpSpPr bwMode="auto">
            <a:xfrm>
              <a:off x="4661" y="1148"/>
              <a:ext cx="513" cy="442"/>
              <a:chOff x="3937" y="633"/>
              <a:chExt cx="513" cy="442"/>
            </a:xfrm>
          </p:grpSpPr>
          <p:sp>
            <p:nvSpPr>
              <p:cNvPr id="552" name="Line 108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3" name="Line 108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4" name="Oval 108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5" name="Line 108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6" name="Line 108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7" name="Rectangle 108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8" name="Oval 108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59" name="Group 108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570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71" name="Line 10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72" name="Line 10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60" name="Group 109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567" name="Line 10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68" name="Line 10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69" name="Line 10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61" name="Rectangle 109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2" name="Rectangle 109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3" name="Line 109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4" name="Line 109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5" name="Rectangle 110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6" name="Text Box 110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376" name="Group 1102"/>
            <p:cNvGrpSpPr>
              <a:grpSpLocks/>
            </p:cNvGrpSpPr>
            <p:nvPr/>
          </p:nvGrpSpPr>
          <p:grpSpPr bwMode="auto">
            <a:xfrm>
              <a:off x="4702" y="1523"/>
              <a:ext cx="513" cy="442"/>
              <a:chOff x="3937" y="633"/>
              <a:chExt cx="513" cy="442"/>
            </a:xfrm>
          </p:grpSpPr>
          <p:sp>
            <p:nvSpPr>
              <p:cNvPr id="531" name="Line 110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2" name="Line 110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3" name="Oval 110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4" name="Line 110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5" name="Line 110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6" name="Rectangle 110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Oval 110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38" name="Group 111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549" name="Line 1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0" name="Line 1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1" name="Line 1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39" name="Group 111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546" name="Line 11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47" name="Line 11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48" name="Line 11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40" name="Rectangle 111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Rectangle 111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2" name="Line 112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3" name="Line 112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4" name="Rectangle 112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5" name="Text Box 112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377" name="Group 1124"/>
            <p:cNvGrpSpPr>
              <a:grpSpLocks/>
            </p:cNvGrpSpPr>
            <p:nvPr/>
          </p:nvGrpSpPr>
          <p:grpSpPr bwMode="auto">
            <a:xfrm>
              <a:off x="4197" y="1157"/>
              <a:ext cx="513" cy="442"/>
              <a:chOff x="3937" y="633"/>
              <a:chExt cx="513" cy="442"/>
            </a:xfrm>
          </p:grpSpPr>
          <p:sp>
            <p:nvSpPr>
              <p:cNvPr id="510" name="Line 11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1" name="Line 11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2" name="Oval 11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3" name="Line 11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4" name="Line 11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5" name="Rectangle 11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6" name="Oval 11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17" name="Group 113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528" name="Line 1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9" name="Line 1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0" name="Line 1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18" name="Group 113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525" name="Line 1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6" name="Line 1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7" name="Line 1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19" name="Rectangle 11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0" name="Rectangle 11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1" name="Line 11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2" name="Line 11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3" name="Rectangle 11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4" name="Text Box 11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378" name="Group 1146"/>
            <p:cNvGrpSpPr>
              <a:grpSpLocks/>
            </p:cNvGrpSpPr>
            <p:nvPr/>
          </p:nvGrpSpPr>
          <p:grpSpPr bwMode="auto">
            <a:xfrm>
              <a:off x="4389" y="2239"/>
              <a:ext cx="513" cy="442"/>
              <a:chOff x="3937" y="633"/>
              <a:chExt cx="513" cy="442"/>
            </a:xfrm>
          </p:grpSpPr>
          <p:sp>
            <p:nvSpPr>
              <p:cNvPr id="489" name="Line 11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90" name="Line 11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91" name="Oval 11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92" name="Line 11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93" name="Line 11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94" name="Rectangle 11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95" name="Oval 11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96" name="Group 115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507" name="Line 1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8" name="Line 1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9" name="Line 1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97" name="Group 115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504" name="Line 11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5" name="Line 11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6" name="Line 11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98" name="Rectangle 11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99" name="Rectangle 11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0" name="Line 11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1" name="Line 11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2" name="Rectangle 11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3" name="Text Box 11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379" name="Group 1168"/>
            <p:cNvGrpSpPr>
              <a:grpSpLocks/>
            </p:cNvGrpSpPr>
            <p:nvPr/>
          </p:nvGrpSpPr>
          <p:grpSpPr bwMode="auto">
            <a:xfrm>
              <a:off x="4765" y="1995"/>
              <a:ext cx="513" cy="442"/>
              <a:chOff x="3937" y="633"/>
              <a:chExt cx="513" cy="442"/>
            </a:xfrm>
          </p:grpSpPr>
          <p:sp>
            <p:nvSpPr>
              <p:cNvPr id="468" name="Line 11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Line 11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0" name="Oval 11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Line 11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2" name="Line 11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Rectangle 11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4" name="Oval 11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75" name="Group 117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86" name="Line 11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7" name="Line 11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8" name="Line 11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76" name="Group 118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83" name="Line 11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4" name="Line 11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5" name="Line 11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77" name="Rectangle 11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8" name="Rectangle 11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9" name="Line 11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0" name="Line 11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1" name="Rectangle 11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2" name="Text Box 11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380" name="Group 1190"/>
            <p:cNvGrpSpPr>
              <a:grpSpLocks/>
            </p:cNvGrpSpPr>
            <p:nvPr/>
          </p:nvGrpSpPr>
          <p:grpSpPr bwMode="auto">
            <a:xfrm>
              <a:off x="4128" y="2003"/>
              <a:ext cx="513" cy="442"/>
              <a:chOff x="3937" y="633"/>
              <a:chExt cx="513" cy="442"/>
            </a:xfrm>
          </p:grpSpPr>
          <p:sp>
            <p:nvSpPr>
              <p:cNvPr id="447" name="Line 11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8" name="Line 11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9" name="Oval 11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0" name="Line 11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1" name="Line 11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2" name="Rectangle 11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3" name="Oval 11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54" name="Group 119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65" name="Line 11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6" name="Line 12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7" name="Line 12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55" name="Group 120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62" name="Line 1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3" name="Line 1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4" name="Line 1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56" name="Rectangle 12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7" name="Rectangle 12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8" name="Line 12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9" name="Line 12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0" name="Rectangle 12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1" name="Text Box 12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381" name="Group 1212"/>
            <p:cNvGrpSpPr>
              <a:grpSpLocks/>
            </p:cNvGrpSpPr>
            <p:nvPr/>
          </p:nvGrpSpPr>
          <p:grpSpPr bwMode="auto">
            <a:xfrm>
              <a:off x="4608" y="2771"/>
              <a:ext cx="513" cy="442"/>
              <a:chOff x="3937" y="633"/>
              <a:chExt cx="513" cy="442"/>
            </a:xfrm>
          </p:grpSpPr>
          <p:sp>
            <p:nvSpPr>
              <p:cNvPr id="426" name="Line 12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" name="Line 12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8" name="Oval 12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" name="Line 12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" name="Line 12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" name="Rectangle 12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" name="Oval 12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33" name="Group 122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4" name="Line 1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5" name="Line 1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6" name="Line 1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34" name="Group 122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1" name="Line 1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2" name="Line 1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3" name="Line 1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5" name="Rectangle 12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" name="Rectangle 12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7" name="Line 12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8" name="Line 12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9" name="Rectangle 12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0" name="Text Box 12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</a:t>
                </a: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382" name="Group 1234"/>
            <p:cNvGrpSpPr>
              <a:grpSpLocks/>
            </p:cNvGrpSpPr>
            <p:nvPr/>
          </p:nvGrpSpPr>
          <p:grpSpPr bwMode="auto">
            <a:xfrm>
              <a:off x="4119" y="2640"/>
              <a:ext cx="513" cy="442"/>
              <a:chOff x="3937" y="633"/>
              <a:chExt cx="513" cy="442"/>
            </a:xfrm>
          </p:grpSpPr>
          <p:sp>
            <p:nvSpPr>
              <p:cNvPr id="405" name="Line 12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06" name="Line 12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07" name="Oval 12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08" name="Line 12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09" name="Line 12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0" name="Rectangle 12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Oval 12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12" name="Group 124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3" name="Line 12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" name="Line 12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5" name="Line 12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13" name="Group 124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0" name="Line 12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1" name="Line 12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Line 12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4" name="Rectangle 12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" name="Rectangle 12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" name="Line 12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" name="Line 12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" name="Rectangle 12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" name="Text Box 12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383" name="Group 1256"/>
            <p:cNvGrpSpPr>
              <a:grpSpLocks/>
            </p:cNvGrpSpPr>
            <p:nvPr/>
          </p:nvGrpSpPr>
          <p:grpSpPr bwMode="auto">
            <a:xfrm>
              <a:off x="3674" y="2866"/>
              <a:ext cx="513" cy="442"/>
              <a:chOff x="3937" y="633"/>
              <a:chExt cx="513" cy="442"/>
            </a:xfrm>
          </p:grpSpPr>
          <p:sp>
            <p:nvSpPr>
              <p:cNvPr id="384" name="Line 12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85" name="Line 12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86" name="Oval 12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87" name="Line 12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88" name="Line 12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89" name="Rectangle 12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90" name="Oval 12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391" name="Group 126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02" name="Line 12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3" name="Line 12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4" name="Line 12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92" name="Group 126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399" name="Line 12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0" name="Line 12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1" name="Line 12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393" name="Rectangle 12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94" name="Rectangle 12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95" name="Line 12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96" name="Line 12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97" name="Rectangle 12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98" name="Text Box 12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</p:grpSp>
      <p:sp>
        <p:nvSpPr>
          <p:cNvPr id="615" name="Rectangle 1280"/>
          <p:cNvSpPr>
            <a:spLocks noChangeArrowheads="1"/>
          </p:cNvSpPr>
          <p:nvPr/>
        </p:nvSpPr>
        <p:spPr bwMode="auto">
          <a:xfrm>
            <a:off x="2896815" y="1427835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6" name="Rectangle 1281"/>
          <p:cNvSpPr>
            <a:spLocks noChangeArrowheads="1"/>
          </p:cNvSpPr>
          <p:nvPr/>
        </p:nvSpPr>
        <p:spPr bwMode="auto">
          <a:xfrm>
            <a:off x="2826965" y="2078710"/>
            <a:ext cx="596900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7" name="Rectangle 1282"/>
          <p:cNvSpPr>
            <a:spLocks noChangeArrowheads="1"/>
          </p:cNvSpPr>
          <p:nvPr/>
        </p:nvSpPr>
        <p:spPr bwMode="auto">
          <a:xfrm>
            <a:off x="5652715" y="5056860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4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1226 L 0.00382 0.09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2.77778E-7 0.07269 L 0.02726 0.18982 L 0.02726 0.1132 L 0.07118 0.11111 L 0.07257 0.18982 L 0.11667 0.14144 L 0.11667 0.07871 L 0.16059 0.07685 L 0.10903 0.23426 L 0.1151 0.15949 L 0.1559 0.15949 L 0.15747 0.23635 L 0.1059 0.34537 L 0.10295 0.2706 L 0.14236 0.26875 L 0.14688 0.39584 L 0.1559 0.3213 L 0.19236 0.31922 L 0.19688 0.39792 L 0.1059 0.49908 L 0.1059 0.41621 L 0.14236 0.41621 L 0.14236 0.49699 L 0.18785 0.53542 L 0.18785 0.44653 L 0.22569 0.44653 L 0.22865 0.52732 L 0.31198 0.50301 L 0.31198 0.43843 " pathEditMode="relative" rAng="0" ptsTypes="AAAAAAAAAAAAAAAAAAAAAAAAAAAAAA">
                                      <p:cBhvr>
                                        <p:cTn id="31" dur="5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0" y="2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-0.00156 -0.0710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" grpId="0" animBg="1"/>
      <p:bldP spid="615" grpId="1" animBg="1"/>
      <p:bldP spid="615" grpId="2" animBg="1"/>
      <p:bldP spid="616" grpId="0" animBg="1"/>
      <p:bldP spid="616" grpId="1" animBg="1"/>
      <p:bldP spid="616" grpId="2" animBg="1"/>
      <p:bldP spid="617" grpId="0" animBg="1"/>
      <p:bldP spid="617" grpId="1" animBg="1"/>
      <p:bldP spid="617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4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7062" y="2486819"/>
            <a:ext cx="28098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rede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Funções principais:</a:t>
            </a:r>
          </a:p>
          <a:p>
            <a:endParaRPr lang="pt-BR" dirty="0"/>
          </a:p>
          <a:p>
            <a:r>
              <a:rPr lang="pt-BR" dirty="0" smtClean="0"/>
              <a:t>Repasse: mover pacote da entrada de um roteador para a saída apropriada</a:t>
            </a:r>
          </a:p>
          <a:p>
            <a:endParaRPr lang="pt-BR" dirty="0"/>
          </a:p>
          <a:p>
            <a:r>
              <a:rPr lang="pt-BR" dirty="0" smtClean="0"/>
              <a:t>Roteamento: determina a rota a ser seguida pelos pacotes da fonte até o destino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88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rede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3860800" y="4413250"/>
            <a:ext cx="3035300" cy="1481138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268538" y="3676650"/>
            <a:ext cx="2673350" cy="1295400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4541838" y="4716463"/>
            <a:ext cx="577850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4014788" y="4891088"/>
            <a:ext cx="534987" cy="233362"/>
            <a:chOff x="3600" y="219"/>
            <a:chExt cx="360" cy="175"/>
          </a:xfrm>
        </p:grpSpPr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4391025" y="5529263"/>
            <a:ext cx="534988" cy="233362"/>
            <a:chOff x="3600" y="219"/>
            <a:chExt cx="360" cy="175"/>
          </a:xfrm>
        </p:grpSpPr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26" name="Oval 2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7" name="Group 2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8" name="Group 3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9" name="Line 3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" name="Line 3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" name="Line 3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5" name="Group 36"/>
          <p:cNvGrpSpPr>
            <a:grpSpLocks/>
          </p:cNvGrpSpPr>
          <p:nvPr/>
        </p:nvGrpSpPr>
        <p:grpSpPr bwMode="auto">
          <a:xfrm>
            <a:off x="5110163" y="4586288"/>
            <a:ext cx="534987" cy="233362"/>
            <a:chOff x="3600" y="219"/>
            <a:chExt cx="360" cy="175"/>
          </a:xfrm>
        </p:grpSpPr>
        <p:sp>
          <p:nvSpPr>
            <p:cNvPr id="36" name="Oval 3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0" name="Oval 4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1" name="Group 4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2" name="Group 4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" name="Line 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4" name="Line 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" name="Line 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49" name="Group 50"/>
          <p:cNvGrpSpPr>
            <a:grpSpLocks/>
          </p:cNvGrpSpPr>
          <p:nvPr/>
        </p:nvGrpSpPr>
        <p:grpSpPr bwMode="auto">
          <a:xfrm>
            <a:off x="5027613" y="5251450"/>
            <a:ext cx="531812" cy="233363"/>
            <a:chOff x="3600" y="219"/>
            <a:chExt cx="360" cy="175"/>
          </a:xfrm>
        </p:grpSpPr>
        <p:sp>
          <p:nvSpPr>
            <p:cNvPr id="50" name="Oval 5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54" name="Oval 5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55" name="Group 5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" name="Line 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" name="Line 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56" name="Group 6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" name="Line 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8" name="Line 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9" name="Line 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63" name="Group 64"/>
          <p:cNvGrpSpPr>
            <a:grpSpLocks/>
          </p:cNvGrpSpPr>
          <p:nvPr/>
        </p:nvGrpSpPr>
        <p:grpSpPr bwMode="auto">
          <a:xfrm>
            <a:off x="5703888" y="5548313"/>
            <a:ext cx="534987" cy="233362"/>
            <a:chOff x="3600" y="219"/>
            <a:chExt cx="360" cy="175"/>
          </a:xfrm>
        </p:grpSpPr>
        <p:sp>
          <p:nvSpPr>
            <p:cNvPr id="64" name="Oval 6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8" name="Oval 6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9" name="Group 7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" name="Line 7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5" name="Line 7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6" name="Line 7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70" name="Group 7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3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77" name="Group 78"/>
          <p:cNvGrpSpPr>
            <a:grpSpLocks/>
          </p:cNvGrpSpPr>
          <p:nvPr/>
        </p:nvGrpSpPr>
        <p:grpSpPr bwMode="auto">
          <a:xfrm>
            <a:off x="6176963" y="4892675"/>
            <a:ext cx="534987" cy="233363"/>
            <a:chOff x="3600" y="219"/>
            <a:chExt cx="360" cy="175"/>
          </a:xfrm>
        </p:grpSpPr>
        <p:sp>
          <p:nvSpPr>
            <p:cNvPr id="78" name="Oval 7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9" name="Line 8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0" name="Line 8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82" name="Oval 8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83" name="Group 8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8" name="Line 8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9" name="Line 8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0" name="Line 8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84" name="Group 8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5" name="Line 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6" name="Line 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7" name="Line 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91" name="Freeform 92"/>
          <p:cNvSpPr>
            <a:spLocks/>
          </p:cNvSpPr>
          <p:nvPr/>
        </p:nvSpPr>
        <p:spPr bwMode="auto">
          <a:xfrm>
            <a:off x="5651500" y="4710113"/>
            <a:ext cx="538163" cy="307975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" name="Freeform 93"/>
          <p:cNvSpPr>
            <a:spLocks/>
          </p:cNvSpPr>
          <p:nvPr/>
        </p:nvSpPr>
        <p:spPr bwMode="auto">
          <a:xfrm>
            <a:off x="4516438" y="5102225"/>
            <a:ext cx="51276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3" name="Freeform 94"/>
          <p:cNvSpPr>
            <a:spLocks/>
          </p:cNvSpPr>
          <p:nvPr/>
        </p:nvSpPr>
        <p:spPr bwMode="auto">
          <a:xfrm>
            <a:off x="5526088" y="5078413"/>
            <a:ext cx="669925" cy="24765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4" name="Freeform 95"/>
          <p:cNvSpPr>
            <a:spLocks/>
          </p:cNvSpPr>
          <p:nvPr/>
        </p:nvSpPr>
        <p:spPr bwMode="auto">
          <a:xfrm>
            <a:off x="6237288" y="5132388"/>
            <a:ext cx="2190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5" name="Freeform 96"/>
          <p:cNvSpPr>
            <a:spLocks/>
          </p:cNvSpPr>
          <p:nvPr/>
        </p:nvSpPr>
        <p:spPr bwMode="auto">
          <a:xfrm>
            <a:off x="4919663" y="5665788"/>
            <a:ext cx="785812" cy="74612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6" name="Freeform 97"/>
          <p:cNvSpPr>
            <a:spLocks/>
          </p:cNvSpPr>
          <p:nvPr/>
        </p:nvSpPr>
        <p:spPr bwMode="auto">
          <a:xfrm>
            <a:off x="4348163" y="5126038"/>
            <a:ext cx="2063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7" name="Rectangle 98"/>
          <p:cNvSpPr>
            <a:spLocks noChangeArrowheads="1"/>
          </p:cNvSpPr>
          <p:nvPr/>
        </p:nvSpPr>
        <p:spPr bwMode="auto">
          <a:xfrm>
            <a:off x="2333625" y="4740275"/>
            <a:ext cx="1231900" cy="2381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8" name="Rectangle 99"/>
          <p:cNvSpPr>
            <a:spLocks noChangeArrowheads="1"/>
          </p:cNvSpPr>
          <p:nvPr/>
        </p:nvSpPr>
        <p:spPr bwMode="auto">
          <a:xfrm>
            <a:off x="2308225" y="4764088"/>
            <a:ext cx="1223963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9" name="Line 100"/>
          <p:cNvSpPr>
            <a:spLocks noChangeShapeType="1"/>
          </p:cNvSpPr>
          <p:nvPr/>
        </p:nvSpPr>
        <p:spPr bwMode="auto">
          <a:xfrm>
            <a:off x="3400425" y="4895850"/>
            <a:ext cx="4508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0" name="Text Box 101"/>
          <p:cNvSpPr txBox="1">
            <a:spLocks noChangeArrowheads="1"/>
          </p:cNvSpPr>
          <p:nvPr/>
        </p:nvSpPr>
        <p:spPr bwMode="auto">
          <a:xfrm>
            <a:off x="4468813" y="4611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>
                <a:latin typeface="Arial" pitchFamily="34" charset="0"/>
              </a:rPr>
              <a:t>1</a:t>
            </a:r>
          </a:p>
        </p:txBody>
      </p:sp>
      <p:sp>
        <p:nvSpPr>
          <p:cNvPr id="101" name="Text Box 102"/>
          <p:cNvSpPr txBox="1">
            <a:spLocks noChangeArrowheads="1"/>
          </p:cNvSpPr>
          <p:nvPr/>
        </p:nvSpPr>
        <p:spPr bwMode="auto">
          <a:xfrm>
            <a:off x="4376738" y="504983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sz="1600">
                <a:latin typeface="Arial" pitchFamily="34" charset="0"/>
              </a:rPr>
              <a:t>2</a:t>
            </a:r>
          </a:p>
        </p:txBody>
      </p:sp>
      <p:sp>
        <p:nvSpPr>
          <p:cNvPr id="102" name="Text Box 103"/>
          <p:cNvSpPr txBox="1">
            <a:spLocks noChangeArrowheads="1"/>
          </p:cNvSpPr>
          <p:nvPr/>
        </p:nvSpPr>
        <p:spPr bwMode="auto">
          <a:xfrm>
            <a:off x="4110038" y="5122863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sz="1600">
                <a:latin typeface="Arial" pitchFamily="34" charset="0"/>
              </a:rPr>
              <a:t>3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auto">
          <a:xfrm>
            <a:off x="2978150" y="4767263"/>
            <a:ext cx="455613" cy="239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" name="Text Box 105"/>
          <p:cNvSpPr txBox="1">
            <a:spLocks noChangeArrowheads="1"/>
          </p:cNvSpPr>
          <p:nvPr/>
        </p:nvSpPr>
        <p:spPr bwMode="auto">
          <a:xfrm>
            <a:off x="2927350" y="4740275"/>
            <a:ext cx="520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sz="1200">
                <a:latin typeface="Arial" pitchFamily="34" charset="0"/>
              </a:rPr>
              <a:t>0111</a:t>
            </a:r>
          </a:p>
        </p:txBody>
      </p:sp>
      <p:sp>
        <p:nvSpPr>
          <p:cNvPr id="105" name="Text Box 106"/>
          <p:cNvSpPr txBox="1">
            <a:spLocks noChangeArrowheads="1"/>
          </p:cNvSpPr>
          <p:nvPr/>
        </p:nvSpPr>
        <p:spPr bwMode="auto">
          <a:xfrm>
            <a:off x="1098550" y="4068763"/>
            <a:ext cx="19129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sz="1600">
                <a:latin typeface="Arial" pitchFamily="34" charset="0"/>
              </a:rPr>
              <a:t>valor no cabeçalho</a:t>
            </a:r>
          </a:p>
          <a:p>
            <a:pPr eaLnBrk="1" hangingPunct="1"/>
            <a:r>
              <a:rPr lang="pt-BR" sz="1600">
                <a:latin typeface="Arial" pitchFamily="34" charset="0"/>
              </a:rPr>
              <a:t>do pacote que está</a:t>
            </a:r>
          </a:p>
          <a:p>
            <a:pPr eaLnBrk="1" hangingPunct="1"/>
            <a:r>
              <a:rPr lang="pt-BR" sz="1600">
                <a:latin typeface="Arial" pitchFamily="34" charset="0"/>
              </a:rPr>
              <a:t>chegando</a:t>
            </a:r>
          </a:p>
        </p:txBody>
      </p:sp>
      <p:sp>
        <p:nvSpPr>
          <p:cNvPr id="106" name="Line 107"/>
          <p:cNvSpPr>
            <a:spLocks noChangeShapeType="1"/>
          </p:cNvSpPr>
          <p:nvPr/>
        </p:nvSpPr>
        <p:spPr bwMode="auto">
          <a:xfrm flipH="1">
            <a:off x="2571750" y="5026025"/>
            <a:ext cx="143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7" name="Text Box 108"/>
          <p:cNvSpPr txBox="1">
            <a:spLocks noChangeArrowheads="1"/>
          </p:cNvSpPr>
          <p:nvPr/>
        </p:nvSpPr>
        <p:spPr bwMode="auto">
          <a:xfrm>
            <a:off x="2530475" y="1446213"/>
            <a:ext cx="19859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1400">
                <a:latin typeface="Arial" pitchFamily="34" charset="0"/>
              </a:rPr>
              <a:t>Algoritmo de roteamento</a:t>
            </a:r>
          </a:p>
        </p:txBody>
      </p:sp>
      <p:sp>
        <p:nvSpPr>
          <p:cNvPr id="108" name="Rectangle 109"/>
          <p:cNvSpPr>
            <a:spLocks noChangeArrowheads="1"/>
          </p:cNvSpPr>
          <p:nvPr/>
        </p:nvSpPr>
        <p:spPr bwMode="auto">
          <a:xfrm>
            <a:off x="2335213" y="2308225"/>
            <a:ext cx="2500312" cy="127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9" name="Text Box 110"/>
          <p:cNvSpPr txBox="1">
            <a:spLocks noChangeArrowheads="1"/>
          </p:cNvSpPr>
          <p:nvPr/>
        </p:nvSpPr>
        <p:spPr bwMode="auto">
          <a:xfrm>
            <a:off x="2557463" y="2260600"/>
            <a:ext cx="2006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sz="1400">
                <a:latin typeface="Arial" pitchFamily="34" charset="0"/>
              </a:rPr>
              <a:t>tabela de repasse local</a:t>
            </a:r>
          </a:p>
        </p:txBody>
      </p:sp>
      <p:sp>
        <p:nvSpPr>
          <p:cNvPr id="110" name="Text Box 111"/>
          <p:cNvSpPr txBox="1">
            <a:spLocks noChangeArrowheads="1"/>
          </p:cNvSpPr>
          <p:nvPr/>
        </p:nvSpPr>
        <p:spPr bwMode="auto">
          <a:xfrm>
            <a:off x="2238375" y="250825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1400">
                <a:latin typeface="Arial" pitchFamily="34" charset="0"/>
              </a:rPr>
              <a:t>valor cabeçalho</a:t>
            </a:r>
          </a:p>
        </p:txBody>
      </p:sp>
      <p:sp>
        <p:nvSpPr>
          <p:cNvPr id="111" name="Text Box 112"/>
          <p:cNvSpPr txBox="1">
            <a:spLocks noChangeArrowheads="1"/>
          </p:cNvSpPr>
          <p:nvPr/>
        </p:nvSpPr>
        <p:spPr bwMode="auto">
          <a:xfrm>
            <a:off x="3548063" y="2509838"/>
            <a:ext cx="1109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1400">
                <a:latin typeface="Arial" pitchFamily="34" charset="0"/>
              </a:rPr>
              <a:t>link saída</a:t>
            </a:r>
          </a:p>
        </p:txBody>
      </p:sp>
      <p:sp>
        <p:nvSpPr>
          <p:cNvPr id="112" name="Line 113"/>
          <p:cNvSpPr>
            <a:spLocks noChangeShapeType="1"/>
          </p:cNvSpPr>
          <p:nvPr/>
        </p:nvSpPr>
        <p:spPr bwMode="auto">
          <a:xfrm>
            <a:off x="3652838" y="2520950"/>
            <a:ext cx="9525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3" name="Text Box 114"/>
          <p:cNvSpPr txBox="1">
            <a:spLocks noChangeArrowheads="1"/>
          </p:cNvSpPr>
          <p:nvPr/>
        </p:nvSpPr>
        <p:spPr bwMode="auto">
          <a:xfrm>
            <a:off x="3146425" y="2792413"/>
            <a:ext cx="5191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pt-BR" sz="1200">
                <a:latin typeface="Arial" pitchFamily="34" charset="0"/>
              </a:rPr>
              <a:t>0100</a:t>
            </a:r>
          </a:p>
          <a:p>
            <a:pPr algn="r" eaLnBrk="1" hangingPunct="1"/>
            <a:r>
              <a:rPr lang="pt-BR" sz="1200">
                <a:latin typeface="Arial" pitchFamily="34" charset="0"/>
              </a:rPr>
              <a:t>0101</a:t>
            </a:r>
          </a:p>
          <a:p>
            <a:pPr algn="r" eaLnBrk="1" hangingPunct="1"/>
            <a:r>
              <a:rPr lang="pt-BR" sz="1200">
                <a:latin typeface="Arial" pitchFamily="34" charset="0"/>
              </a:rPr>
              <a:t>0111</a:t>
            </a:r>
          </a:p>
          <a:p>
            <a:pPr algn="r" eaLnBrk="1" hangingPunct="1"/>
            <a:r>
              <a:rPr lang="pt-BR" sz="1200">
                <a:latin typeface="Arial" pitchFamily="34" charset="0"/>
              </a:rPr>
              <a:t>1001</a:t>
            </a:r>
          </a:p>
        </p:txBody>
      </p:sp>
      <p:sp>
        <p:nvSpPr>
          <p:cNvPr id="114" name="Text Box 115"/>
          <p:cNvSpPr txBox="1">
            <a:spLocks noChangeArrowheads="1"/>
          </p:cNvSpPr>
          <p:nvPr/>
        </p:nvSpPr>
        <p:spPr bwMode="auto">
          <a:xfrm>
            <a:off x="3678238" y="2792413"/>
            <a:ext cx="2682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pt-BR" sz="1200">
                <a:latin typeface="Arial" pitchFamily="34" charset="0"/>
              </a:rPr>
              <a:t>3</a:t>
            </a:r>
          </a:p>
          <a:p>
            <a:pPr algn="ctr" eaLnBrk="1" hangingPunct="1"/>
            <a:r>
              <a:rPr lang="pt-BR" sz="1200">
                <a:latin typeface="Arial" pitchFamily="34" charset="0"/>
              </a:rPr>
              <a:t>2</a:t>
            </a:r>
          </a:p>
          <a:p>
            <a:pPr algn="ctr" eaLnBrk="1" hangingPunct="1"/>
            <a:r>
              <a:rPr lang="pt-BR" sz="1200">
                <a:latin typeface="Arial" pitchFamily="34" charset="0"/>
              </a:rPr>
              <a:t>2</a:t>
            </a:r>
          </a:p>
          <a:p>
            <a:pPr algn="ctr" eaLnBrk="1" hangingPunct="1"/>
            <a:r>
              <a:rPr lang="pt-BR" sz="1200">
                <a:latin typeface="Arial" pitchFamily="34" charset="0"/>
              </a:rPr>
              <a:t>1</a:t>
            </a:r>
          </a:p>
        </p:txBody>
      </p:sp>
      <p:sp>
        <p:nvSpPr>
          <p:cNvPr id="115" name="Line 116"/>
          <p:cNvSpPr>
            <a:spLocks noChangeShapeType="1"/>
          </p:cNvSpPr>
          <p:nvPr/>
        </p:nvSpPr>
        <p:spPr bwMode="auto">
          <a:xfrm>
            <a:off x="2306638" y="2778125"/>
            <a:ext cx="2500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6" name="Line 117"/>
          <p:cNvSpPr>
            <a:spLocks noChangeShapeType="1"/>
          </p:cNvSpPr>
          <p:nvPr/>
        </p:nvSpPr>
        <p:spPr bwMode="auto">
          <a:xfrm>
            <a:off x="2325688" y="2516188"/>
            <a:ext cx="25146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7" name="AutoShape 118"/>
          <p:cNvSpPr>
            <a:spLocks noChangeArrowheads="1"/>
          </p:cNvSpPr>
          <p:nvPr/>
        </p:nvSpPr>
        <p:spPr bwMode="auto">
          <a:xfrm rot="5400000">
            <a:off x="3416300" y="2006600"/>
            <a:ext cx="239713" cy="290513"/>
          </a:xfrm>
          <a:prstGeom prst="rightArrow">
            <a:avLst>
              <a:gd name="adj1" fmla="val 51167"/>
              <a:gd name="adj2" fmla="val 3973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8" name="Line 119"/>
          <p:cNvSpPr>
            <a:spLocks noChangeShapeType="1"/>
          </p:cNvSpPr>
          <p:nvPr/>
        </p:nvSpPr>
        <p:spPr bwMode="auto">
          <a:xfrm>
            <a:off x="2744788" y="4457700"/>
            <a:ext cx="3873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19" name="Freeform 120"/>
          <p:cNvSpPr>
            <a:spLocks/>
          </p:cNvSpPr>
          <p:nvPr/>
        </p:nvSpPr>
        <p:spPr bwMode="auto">
          <a:xfrm>
            <a:off x="3887788" y="4948238"/>
            <a:ext cx="938212" cy="26511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20" name="Freeform 121"/>
          <p:cNvSpPr>
            <a:spLocks/>
          </p:cNvSpPr>
          <p:nvPr/>
        </p:nvSpPr>
        <p:spPr bwMode="auto">
          <a:xfrm flipH="1">
            <a:off x="6376988" y="4522788"/>
            <a:ext cx="6159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1" name="Freeform 122"/>
          <p:cNvSpPr>
            <a:spLocks/>
          </p:cNvSpPr>
          <p:nvPr/>
        </p:nvSpPr>
        <p:spPr bwMode="auto">
          <a:xfrm flipH="1">
            <a:off x="5299075" y="4238625"/>
            <a:ext cx="6159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2" name="Freeform 123"/>
          <p:cNvSpPr>
            <a:spLocks/>
          </p:cNvSpPr>
          <p:nvPr/>
        </p:nvSpPr>
        <p:spPr bwMode="auto">
          <a:xfrm flipH="1" flipV="1">
            <a:off x="6011863" y="5784850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3" name="Freeform 124"/>
          <p:cNvSpPr>
            <a:spLocks/>
          </p:cNvSpPr>
          <p:nvPr/>
        </p:nvSpPr>
        <p:spPr bwMode="auto">
          <a:xfrm flipH="1" flipV="1">
            <a:off x="4573588" y="5768975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4" name="Freeform 125"/>
          <p:cNvSpPr>
            <a:spLocks/>
          </p:cNvSpPr>
          <p:nvPr/>
        </p:nvSpPr>
        <p:spPr bwMode="auto">
          <a:xfrm flipH="1" flipV="1">
            <a:off x="5254625" y="5476875"/>
            <a:ext cx="579438" cy="452438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25" name="Group 126"/>
          <p:cNvGrpSpPr>
            <a:grpSpLocks/>
          </p:cNvGrpSpPr>
          <p:nvPr/>
        </p:nvGrpSpPr>
        <p:grpSpPr bwMode="auto">
          <a:xfrm>
            <a:off x="5308600" y="3794125"/>
            <a:ext cx="585788" cy="452438"/>
            <a:chOff x="2886" y="1668"/>
            <a:chExt cx="347" cy="285"/>
          </a:xfrm>
        </p:grpSpPr>
        <p:sp>
          <p:nvSpPr>
            <p:cNvPr id="126" name="Rectangle 127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7" name="Oval 128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8" name="Rectangle 129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9" name="Line 130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0" name="Line 131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1" name="Line 132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2" name="AutoShape 133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33" name="Group 134"/>
          <p:cNvGrpSpPr>
            <a:grpSpLocks/>
          </p:cNvGrpSpPr>
          <p:nvPr/>
        </p:nvGrpSpPr>
        <p:grpSpPr bwMode="auto">
          <a:xfrm>
            <a:off x="6386513" y="4067175"/>
            <a:ext cx="587375" cy="452438"/>
            <a:chOff x="2886" y="1668"/>
            <a:chExt cx="347" cy="285"/>
          </a:xfrm>
        </p:grpSpPr>
        <p:sp>
          <p:nvSpPr>
            <p:cNvPr id="134" name="Rectangle 135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5" name="Oval 136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6" name="Rectangle 137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7" name="Line 138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8" name="Line 139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9" name="Line 140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0" name="AutoShape 141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41" name="Group 150"/>
          <p:cNvGrpSpPr>
            <a:grpSpLocks/>
          </p:cNvGrpSpPr>
          <p:nvPr/>
        </p:nvGrpSpPr>
        <p:grpSpPr bwMode="auto">
          <a:xfrm>
            <a:off x="5251450" y="5924550"/>
            <a:ext cx="587375" cy="452438"/>
            <a:chOff x="2886" y="1668"/>
            <a:chExt cx="347" cy="285"/>
          </a:xfrm>
        </p:grpSpPr>
        <p:sp>
          <p:nvSpPr>
            <p:cNvPr id="142" name="Rectangle 151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" name="Oval 152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" name="Rectangle 153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5" name="Line 154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6" name="Line 155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7" name="Line 156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8" name="AutoShape 157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49" name="Group 170"/>
          <p:cNvGrpSpPr>
            <a:grpSpLocks/>
          </p:cNvGrpSpPr>
          <p:nvPr/>
        </p:nvGrpSpPr>
        <p:grpSpPr bwMode="auto">
          <a:xfrm>
            <a:off x="4453329" y="1415514"/>
            <a:ext cx="4687891" cy="646113"/>
            <a:chOff x="2782" y="912"/>
            <a:chExt cx="2953" cy="407"/>
          </a:xfrm>
        </p:grpSpPr>
        <p:sp>
          <p:nvSpPr>
            <p:cNvPr id="150" name="Line 171"/>
            <p:cNvSpPr>
              <a:spLocks noChangeShapeType="1"/>
            </p:cNvSpPr>
            <p:nvPr/>
          </p:nvSpPr>
          <p:spPr bwMode="auto">
            <a:xfrm flipV="1">
              <a:off x="2782" y="1115"/>
              <a:ext cx="791" cy="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1" name="Text Box 172"/>
            <p:cNvSpPr txBox="1">
              <a:spLocks noChangeArrowheads="1"/>
            </p:cNvSpPr>
            <p:nvPr/>
          </p:nvSpPr>
          <p:spPr bwMode="auto">
            <a:xfrm>
              <a:off x="3292" y="912"/>
              <a:ext cx="244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err="1" smtClean="0">
                  <a:solidFill>
                    <a:srgbClr val="CC0000"/>
                  </a:solidFill>
                </a:rPr>
                <a:t>algoritmo</a:t>
              </a:r>
              <a:r>
                <a:rPr lang="en-US" dirty="0" smtClean="0">
                  <a:solidFill>
                    <a:srgbClr val="CC0000"/>
                  </a:solidFill>
                </a:rPr>
                <a:t> de </a:t>
              </a:r>
              <a:r>
                <a:rPr lang="en-US" dirty="0" err="1" smtClean="0">
                  <a:solidFill>
                    <a:srgbClr val="CC0000"/>
                  </a:solidFill>
                </a:rPr>
                <a:t>roteamento</a:t>
              </a:r>
              <a:r>
                <a:rPr lang="en-US" dirty="0" smtClean="0">
                  <a:solidFill>
                    <a:srgbClr val="CC0000"/>
                  </a:solidFill>
                </a:rPr>
                <a:t> </a:t>
              </a:r>
              <a:r>
                <a:rPr lang="en-US" dirty="0" err="1" smtClean="0">
                  <a:solidFill>
                    <a:srgbClr val="CC0000"/>
                  </a:solidFill>
                </a:rPr>
                <a:t>determina</a:t>
              </a:r>
              <a:endParaRPr lang="en-US" dirty="0" smtClean="0">
                <a:solidFill>
                  <a:srgbClr val="CC0000"/>
                </a:solidFill>
              </a:endParaRPr>
            </a:p>
            <a:p>
              <a:pPr>
                <a:defRPr/>
              </a:pPr>
              <a:r>
                <a:rPr lang="en-US" dirty="0" smtClean="0">
                  <a:solidFill>
                    <a:srgbClr val="CC0000"/>
                  </a:solidFill>
                </a:rPr>
                <a:t>o </a:t>
              </a:r>
              <a:r>
                <a:rPr lang="en-US" dirty="0" err="1" smtClean="0">
                  <a:solidFill>
                    <a:srgbClr val="CC0000"/>
                  </a:solidFill>
                </a:rPr>
                <a:t>caminho</a:t>
              </a:r>
              <a:r>
                <a:rPr lang="en-US" dirty="0" smtClean="0">
                  <a:solidFill>
                    <a:srgbClr val="CC0000"/>
                  </a:solidFill>
                </a:rPr>
                <a:t> </a:t>
              </a:r>
              <a:r>
                <a:rPr lang="en-US" dirty="0" err="1" smtClean="0">
                  <a:solidFill>
                    <a:srgbClr val="CC0000"/>
                  </a:solidFill>
                </a:rPr>
                <a:t>fim</a:t>
              </a:r>
              <a:r>
                <a:rPr lang="en-US" dirty="0" smtClean="0">
                  <a:solidFill>
                    <a:srgbClr val="CC0000"/>
                  </a:solidFill>
                </a:rPr>
                <a:t>-a-</a:t>
              </a:r>
              <a:r>
                <a:rPr lang="en-US" dirty="0" err="1" smtClean="0">
                  <a:solidFill>
                    <a:srgbClr val="CC0000"/>
                  </a:solidFill>
                </a:rPr>
                <a:t>fim</a:t>
              </a:r>
              <a:r>
                <a:rPr lang="en-US" dirty="0" smtClean="0">
                  <a:solidFill>
                    <a:srgbClr val="CC0000"/>
                  </a:solidFill>
                </a:rPr>
                <a:t> </a:t>
              </a:r>
              <a:r>
                <a:rPr lang="en-US" dirty="0" err="1" smtClean="0">
                  <a:solidFill>
                    <a:srgbClr val="CC0000"/>
                  </a:solidFill>
                </a:rPr>
                <a:t>através</a:t>
              </a:r>
              <a:r>
                <a:rPr lang="en-US" dirty="0" smtClean="0">
                  <a:solidFill>
                    <a:srgbClr val="CC0000"/>
                  </a:solidFill>
                </a:rPr>
                <a:t> da </a:t>
              </a:r>
              <a:r>
                <a:rPr lang="en-US" dirty="0" err="1" smtClean="0">
                  <a:solidFill>
                    <a:srgbClr val="CC0000"/>
                  </a:solidFill>
                </a:rPr>
                <a:t>rede</a:t>
              </a:r>
              <a:endParaRPr lang="en-US" dirty="0" smtClean="0">
                <a:solidFill>
                  <a:srgbClr val="CC0000"/>
                </a:solidFill>
              </a:endParaRPr>
            </a:p>
          </p:txBody>
        </p:sp>
      </p:grpSp>
      <p:grpSp>
        <p:nvGrpSpPr>
          <p:cNvPr id="152" name="Group 173"/>
          <p:cNvGrpSpPr>
            <a:grpSpLocks/>
          </p:cNvGrpSpPr>
          <p:nvPr/>
        </p:nvGrpSpPr>
        <p:grpSpPr bwMode="auto">
          <a:xfrm>
            <a:off x="4516829" y="2102902"/>
            <a:ext cx="4097340" cy="646113"/>
            <a:chOff x="2782" y="912"/>
            <a:chExt cx="2581" cy="407"/>
          </a:xfrm>
        </p:grpSpPr>
        <p:sp>
          <p:nvSpPr>
            <p:cNvPr id="153" name="Line 174"/>
            <p:cNvSpPr>
              <a:spLocks noChangeShapeType="1"/>
            </p:cNvSpPr>
            <p:nvPr/>
          </p:nvSpPr>
          <p:spPr bwMode="auto">
            <a:xfrm flipV="1">
              <a:off x="2782" y="1107"/>
              <a:ext cx="751" cy="1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4" name="Text Box 175"/>
            <p:cNvSpPr txBox="1">
              <a:spLocks noChangeArrowheads="1"/>
            </p:cNvSpPr>
            <p:nvPr/>
          </p:nvSpPr>
          <p:spPr bwMode="auto">
            <a:xfrm>
              <a:off x="3292" y="912"/>
              <a:ext cx="207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err="1" smtClean="0">
                  <a:solidFill>
                    <a:srgbClr val="CC0000"/>
                  </a:solidFill>
                </a:rPr>
                <a:t>tabela</a:t>
              </a:r>
              <a:r>
                <a:rPr lang="en-US" dirty="0" smtClean="0">
                  <a:solidFill>
                    <a:srgbClr val="CC0000"/>
                  </a:solidFill>
                </a:rPr>
                <a:t> de </a:t>
              </a:r>
              <a:r>
                <a:rPr lang="en-US" dirty="0" err="1" smtClean="0">
                  <a:solidFill>
                    <a:srgbClr val="CC0000"/>
                  </a:solidFill>
                </a:rPr>
                <a:t>repasse</a:t>
              </a:r>
              <a:r>
                <a:rPr lang="en-US" dirty="0" smtClean="0">
                  <a:solidFill>
                    <a:srgbClr val="CC0000"/>
                  </a:solidFill>
                </a:rPr>
                <a:t> </a:t>
              </a:r>
              <a:r>
                <a:rPr lang="en-US" dirty="0" err="1" smtClean="0">
                  <a:solidFill>
                    <a:srgbClr val="CC0000"/>
                  </a:solidFill>
                </a:rPr>
                <a:t>determina</a:t>
              </a:r>
              <a:endParaRPr lang="en-US" dirty="0" smtClean="0">
                <a:solidFill>
                  <a:srgbClr val="CC0000"/>
                </a:solidFill>
              </a:endParaRPr>
            </a:p>
            <a:p>
              <a:pPr>
                <a:defRPr/>
              </a:pPr>
              <a:r>
                <a:rPr lang="en-US" dirty="0" smtClean="0">
                  <a:solidFill>
                    <a:srgbClr val="CC0000"/>
                  </a:solidFill>
                </a:rPr>
                <a:t>o </a:t>
              </a:r>
              <a:r>
                <a:rPr lang="en-US" dirty="0" err="1" smtClean="0">
                  <a:solidFill>
                    <a:srgbClr val="CC0000"/>
                  </a:solidFill>
                </a:rPr>
                <a:t>repasse</a:t>
              </a:r>
              <a:r>
                <a:rPr lang="en-US" dirty="0" smtClean="0">
                  <a:solidFill>
                    <a:srgbClr val="CC0000"/>
                  </a:solidFill>
                </a:rPr>
                <a:t> local </a:t>
              </a:r>
              <a:r>
                <a:rPr lang="en-US" dirty="0" err="1" smtClean="0">
                  <a:solidFill>
                    <a:srgbClr val="CC0000"/>
                  </a:solidFill>
                </a:rPr>
                <a:t>neste</a:t>
              </a:r>
              <a:r>
                <a:rPr lang="en-US" dirty="0" smtClean="0">
                  <a:solidFill>
                    <a:srgbClr val="CC0000"/>
                  </a:solidFill>
                </a:rPr>
                <a:t> </a:t>
              </a:r>
              <a:r>
                <a:rPr lang="en-US" dirty="0" err="1" smtClean="0">
                  <a:solidFill>
                    <a:srgbClr val="CC0000"/>
                  </a:solidFill>
                </a:rPr>
                <a:t>roteador</a:t>
              </a:r>
              <a:endParaRPr lang="en-US" dirty="0" smtClean="0">
                <a:solidFill>
                  <a:srgbClr val="C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32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Estabelecimento de Conexão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Função importante em algumas arquiteturas de rede: ATM, Frame Relay, X25</a:t>
            </a:r>
          </a:p>
          <a:p>
            <a:r>
              <a:rPr lang="pt-BR" dirty="0" smtClean="0"/>
              <a:t>Antes dos pacotes fluírem os hosts e os roteadores estabelecem uma conexão virtual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Serviço de conexão das camadas de transporte x rede</a:t>
            </a:r>
          </a:p>
          <a:p>
            <a:pPr lvl="1"/>
            <a:r>
              <a:rPr lang="pt-BR" dirty="0" smtClean="0"/>
              <a:t>Rede: entre dois hosts (envolve os roteadores)</a:t>
            </a:r>
          </a:p>
          <a:p>
            <a:pPr lvl="1"/>
            <a:r>
              <a:rPr lang="pt-BR" dirty="0" smtClean="0"/>
              <a:t>Transporte: entre dois processos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6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Serviços de rede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Entrega garantida</a:t>
            </a:r>
          </a:p>
          <a:p>
            <a:r>
              <a:rPr lang="pt-BR" dirty="0" smtClean="0"/>
              <a:t>Atraso limitado</a:t>
            </a:r>
          </a:p>
          <a:p>
            <a:r>
              <a:rPr lang="pt-BR" dirty="0" smtClean="0"/>
              <a:t>Entrega ordenada</a:t>
            </a:r>
          </a:p>
          <a:p>
            <a:r>
              <a:rPr lang="pt-BR" dirty="0" smtClean="0"/>
              <a:t>Largura de banda mínima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A camada de rede da Internet oferece um único modelo de serviço, conhecido como melhor esforço.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72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Circuitos Virtuais X </a:t>
            </a:r>
            <a:r>
              <a:rPr lang="pt-BR" dirty="0" err="1" smtClean="0"/>
              <a:t>Datagrama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Rede </a:t>
            </a:r>
            <a:r>
              <a:rPr lang="pt-BR" dirty="0" err="1" smtClean="0"/>
              <a:t>Datagrama</a:t>
            </a:r>
            <a:r>
              <a:rPr lang="pt-BR" dirty="0" smtClean="0"/>
              <a:t> provê um serviço de camada de rede sem conexões</a:t>
            </a:r>
          </a:p>
          <a:p>
            <a:r>
              <a:rPr lang="pt-BR" dirty="0" smtClean="0"/>
              <a:t>Rede circuito virtual provê um serviço de camada de rede orientado para conexões</a:t>
            </a:r>
          </a:p>
          <a:p>
            <a:r>
              <a:rPr lang="pt-BR" dirty="0" smtClean="0"/>
              <a:t>Análogos aos serviços da camada de transporte (TCP/UDP), mas:</a:t>
            </a:r>
          </a:p>
          <a:p>
            <a:pPr lvl="1"/>
            <a:r>
              <a:rPr lang="pt-BR" dirty="0" smtClean="0"/>
              <a:t>Serviço: host-a-host</a:t>
            </a:r>
          </a:p>
          <a:p>
            <a:pPr lvl="1"/>
            <a:r>
              <a:rPr lang="pt-BR" dirty="0" smtClean="0"/>
              <a:t>Sem escolha: rede provê ou um ou outro</a:t>
            </a:r>
          </a:p>
          <a:p>
            <a:pPr lvl="1"/>
            <a:r>
              <a:rPr lang="pt-BR" dirty="0" smtClean="0"/>
              <a:t>Implementação: no núcleo da rede</a:t>
            </a:r>
          </a:p>
        </p:txBody>
      </p:sp>
    </p:spTree>
    <p:extLst>
      <p:ext uri="{BB962C8B-B14F-4D97-AF65-F5344CB8AC3E}">
        <p14:creationId xmlns:p14="http://schemas.microsoft.com/office/powerpoint/2010/main" val="25400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1550</Words>
  <Application>Microsoft Office PowerPoint</Application>
  <PresentationFormat>Apresentação na tela (4:3)</PresentationFormat>
  <Paragraphs>463</Paragraphs>
  <Slides>41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41</vt:i4>
      </vt:variant>
    </vt:vector>
  </HeadingPairs>
  <TitlesOfParts>
    <vt:vector size="53" baseType="lpstr">
      <vt:lpstr>ＭＳ Ｐゴシック</vt:lpstr>
      <vt:lpstr>Arial</vt:lpstr>
      <vt:lpstr>Calibri</vt:lpstr>
      <vt:lpstr>Comic Sans MS</vt:lpstr>
      <vt:lpstr>Courier New</vt:lpstr>
      <vt:lpstr>Gill Sans MT</vt:lpstr>
      <vt:lpstr>Times</vt:lpstr>
      <vt:lpstr>Times New Roman</vt:lpstr>
      <vt:lpstr>ZapfDingbats</vt:lpstr>
      <vt:lpstr>Tema do Office</vt:lpstr>
      <vt:lpstr>Clip</vt:lpstr>
      <vt:lpstr>ClipArt</vt:lpstr>
      <vt:lpstr>Redes de Computadores e Aplicações – Camada de Rede</vt:lpstr>
      <vt:lpstr>Camada de Rede</vt:lpstr>
      <vt:lpstr>Camada de rede</vt:lpstr>
      <vt:lpstr>Camada de rede</vt:lpstr>
      <vt:lpstr>Camada de rede</vt:lpstr>
      <vt:lpstr>Camada de rede</vt:lpstr>
      <vt:lpstr>Estabelecimento de Conexão</vt:lpstr>
      <vt:lpstr>Modelo de Serviços de rede</vt:lpstr>
      <vt:lpstr>Circuitos Virtuais X Datagrama</vt:lpstr>
      <vt:lpstr>Redes de circuitos virtuais</vt:lpstr>
      <vt:lpstr>Apresentação do PowerPoint</vt:lpstr>
      <vt:lpstr>Implementação de CV</vt:lpstr>
      <vt:lpstr>Tabela de repasse</vt:lpstr>
      <vt:lpstr>Circuitos Virtuais – Protocolos de sinalização</vt:lpstr>
      <vt:lpstr>Circuitos virtuais</vt:lpstr>
      <vt:lpstr>Rede de Datagramas – O modelo da Internet</vt:lpstr>
      <vt:lpstr>Rede Datagrama</vt:lpstr>
      <vt:lpstr>Tabela de repasse</vt:lpstr>
      <vt:lpstr>Tabela de repasse</vt:lpstr>
      <vt:lpstr>Tabela de repasse</vt:lpstr>
      <vt:lpstr>Origens das redes de Datagramas</vt:lpstr>
      <vt:lpstr>Origens das redes de Circuitos Virtuais</vt:lpstr>
      <vt:lpstr>Roteador</vt:lpstr>
      <vt:lpstr>Roteador</vt:lpstr>
      <vt:lpstr>Roteadores</vt:lpstr>
      <vt:lpstr>Porta de entrada</vt:lpstr>
      <vt:lpstr>Porta de saída</vt:lpstr>
      <vt:lpstr>A camada de rede da Internet</vt:lpstr>
      <vt:lpstr>Formato do datagrama IP</vt:lpstr>
      <vt:lpstr>IP: Fragmentação e Remontagem</vt:lpstr>
      <vt:lpstr>IP: Fragmentação e Remontagem</vt:lpstr>
      <vt:lpstr>Fragmentação e remontagem</vt:lpstr>
      <vt:lpstr>Fragmentação e remontagem</vt:lpstr>
      <vt:lpstr>Endereçamento IP</vt:lpstr>
      <vt:lpstr>Endereçamento IP</vt:lpstr>
      <vt:lpstr>Endereçamento - Classes</vt:lpstr>
      <vt:lpstr>Subredes</vt:lpstr>
      <vt:lpstr>Subredes</vt:lpstr>
      <vt:lpstr>Endereços IP reservados</vt:lpstr>
      <vt:lpstr>Apresentação do PowerPoint</vt:lpstr>
      <vt:lpstr>Dúvidas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de Computadores e Aplicações</dc:title>
  <dc:creator>Igor</dc:creator>
  <cp:lastModifiedBy>igor carvalho alves</cp:lastModifiedBy>
  <cp:revision>175</cp:revision>
  <dcterms:created xsi:type="dcterms:W3CDTF">2014-04-07T23:47:18Z</dcterms:created>
  <dcterms:modified xsi:type="dcterms:W3CDTF">2015-07-22T11:32:46Z</dcterms:modified>
</cp:coreProperties>
</file>