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14"/>
  </p:notesMasterIdLst>
  <p:sldIdLst>
    <p:sldId id="256" r:id="rId2"/>
    <p:sldId id="257" r:id="rId3"/>
    <p:sldId id="266" r:id="rId4"/>
    <p:sldId id="258" r:id="rId5"/>
    <p:sldId id="259" r:id="rId6"/>
    <p:sldId id="261" r:id="rId7"/>
    <p:sldId id="267" r:id="rId8"/>
    <p:sldId id="260"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22205" autoAdjust="0"/>
    <p:restoredTop sz="86417" autoAdjust="0"/>
  </p:normalViewPr>
  <p:slideViewPr>
    <p:cSldViewPr snapToGrid="0">
      <p:cViewPr varScale="1">
        <p:scale>
          <a:sx n="99" d="100"/>
          <a:sy n="99" d="100"/>
        </p:scale>
        <p:origin x="618"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5BA08-B787-49E1-A552-26C3CCB561A3}" type="datetimeFigureOut">
              <a:rPr lang="en-GB" smtClean="0"/>
              <a:t>30/04/2018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9EB8E-20B8-4FAD-8CFC-95E99C719D40}" type="slidenum">
              <a:rPr lang="en-GB" smtClean="0"/>
              <a:t>‹#›</a:t>
            </a:fld>
            <a:endParaRPr lang="en-GB"/>
          </a:p>
        </p:txBody>
      </p:sp>
    </p:spTree>
    <p:extLst>
      <p:ext uri="{BB962C8B-B14F-4D97-AF65-F5344CB8AC3E}">
        <p14:creationId xmlns:p14="http://schemas.microsoft.com/office/powerpoint/2010/main" val="1357754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aim of this</a:t>
            </a:r>
            <a:r>
              <a:rPr lang="en-GB" baseline="0" dirty="0"/>
              <a:t> project is to investigate the quantum mechanical properties of a superconducting circuit. This is a microscopic device that consists of two layers of superconducting material separated by an insulating barrier, as shown in this diagram. This is  called a Josephson junction, and it is used to make qubits in quantum computing, or SQUIDS (</a:t>
            </a:r>
            <a:r>
              <a:rPr lang="en-GB" sz="1200" b="1" i="0" kern="1200" dirty="0">
                <a:solidFill>
                  <a:schemeClr val="tx1"/>
                </a:solidFill>
                <a:effectLst/>
                <a:latin typeface="+mn-lt"/>
                <a:ea typeface="+mn-ea"/>
                <a:cs typeface="+mn-cs"/>
              </a:rPr>
              <a:t>superconducting quantum interference device) </a:t>
            </a:r>
            <a:r>
              <a:rPr lang="en-GB" sz="1200" b="0" i="0" kern="1200" dirty="0">
                <a:solidFill>
                  <a:schemeClr val="tx1"/>
                </a:solidFill>
                <a:effectLst/>
                <a:latin typeface="+mn-lt"/>
                <a:ea typeface="+mn-ea"/>
                <a:cs typeface="+mn-cs"/>
              </a:rPr>
              <a:t>to</a:t>
            </a:r>
            <a:r>
              <a:rPr lang="en-GB" sz="1200" b="0" i="0" kern="1200" baseline="0" dirty="0">
                <a:solidFill>
                  <a:schemeClr val="tx1"/>
                </a:solidFill>
                <a:effectLst/>
                <a:latin typeface="+mn-lt"/>
                <a:ea typeface="+mn-ea"/>
                <a:cs typeface="+mn-cs"/>
              </a:rPr>
              <a:t> measure magnetic fields. A Josephson junction works by allowing superconducting cooper pairs to tunnel through the barrier. Cooper pairs are bound electrons at that give rise to superconductivity. This Josephson junction is studied by placing it in a cavity and </a:t>
            </a:r>
            <a:endParaRPr lang="en-GB" dirty="0"/>
          </a:p>
          <a:p>
            <a:r>
              <a:rPr lang="en-GB" dirty="0"/>
              <a:t>The Hamiltonian for this system is well defined</a:t>
            </a:r>
            <a:r>
              <a:rPr lang="en-GB" baseline="0" dirty="0"/>
              <a:t> and this system has been studied experimentally, however only for low quantum states</a:t>
            </a:r>
            <a:endParaRPr lang="en-GB" dirty="0"/>
          </a:p>
        </p:txBody>
      </p:sp>
      <p:sp>
        <p:nvSpPr>
          <p:cNvPr id="4" name="Slide Number Placeholder 3"/>
          <p:cNvSpPr>
            <a:spLocks noGrp="1"/>
          </p:cNvSpPr>
          <p:nvPr>
            <p:ph type="sldNum" sz="quarter" idx="10"/>
          </p:nvPr>
        </p:nvSpPr>
        <p:spPr/>
        <p:txBody>
          <a:bodyPr/>
          <a:lstStyle/>
          <a:p>
            <a:fld id="{8059EB8E-20B8-4FAD-8CFC-95E99C719D40}" type="slidenum">
              <a:rPr lang="en-GB" smtClean="0"/>
              <a:t>2</a:t>
            </a:fld>
            <a:endParaRPr lang="en-GB"/>
          </a:p>
        </p:txBody>
      </p:sp>
    </p:spTree>
    <p:extLst>
      <p:ext uri="{BB962C8B-B14F-4D97-AF65-F5344CB8AC3E}">
        <p14:creationId xmlns:p14="http://schemas.microsoft.com/office/powerpoint/2010/main" val="3836008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a large body of work investigating</a:t>
            </a:r>
            <a:r>
              <a:rPr lang="en-GB" baseline="0" dirty="0"/>
              <a:t> the properties of the transmon both theoretically and experimentally. However this has mainly focussed on the lower states of the transmon, </a:t>
            </a:r>
            <a:r>
              <a:rPr lang="en-GB" baseline="0" dirty="0" err="1"/>
              <a:t>ie</a:t>
            </a:r>
            <a:r>
              <a:rPr lang="en-GB" baseline="0" dirty="0"/>
              <a:t> the ground state and first state. This project aims to use established methods to simulate the transmon in very high states. This simulation will involve comparing analytical methods with computational numerical methods, using a mix of Python and Mathematica.</a:t>
            </a:r>
            <a:endParaRPr lang="en-GB" dirty="0"/>
          </a:p>
        </p:txBody>
      </p:sp>
      <p:sp>
        <p:nvSpPr>
          <p:cNvPr id="4" name="Slide Number Placeholder 3"/>
          <p:cNvSpPr>
            <a:spLocks noGrp="1"/>
          </p:cNvSpPr>
          <p:nvPr>
            <p:ph type="sldNum" sz="quarter" idx="10"/>
          </p:nvPr>
        </p:nvSpPr>
        <p:spPr/>
        <p:txBody>
          <a:bodyPr/>
          <a:lstStyle/>
          <a:p>
            <a:fld id="{8059EB8E-20B8-4FAD-8CFC-95E99C719D40}" type="slidenum">
              <a:rPr lang="en-GB" smtClean="0"/>
              <a:t>3</a:t>
            </a:fld>
            <a:endParaRPr lang="en-GB"/>
          </a:p>
        </p:txBody>
      </p:sp>
    </p:spTree>
    <p:extLst>
      <p:ext uri="{BB962C8B-B14F-4D97-AF65-F5344CB8AC3E}">
        <p14:creationId xmlns:p14="http://schemas.microsoft.com/office/powerpoint/2010/main" val="3862762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simulation will</a:t>
            </a:r>
            <a:r>
              <a:rPr lang="en-GB" baseline="0" dirty="0"/>
              <a:t> compare </a:t>
            </a:r>
            <a:r>
              <a:rPr lang="en-GB" baseline="0" dirty="0" err="1"/>
              <a:t>va</a:t>
            </a:r>
            <a:endParaRPr lang="en-GB" dirty="0"/>
          </a:p>
        </p:txBody>
      </p:sp>
      <p:sp>
        <p:nvSpPr>
          <p:cNvPr id="4" name="Slide Number Placeholder 3"/>
          <p:cNvSpPr>
            <a:spLocks noGrp="1"/>
          </p:cNvSpPr>
          <p:nvPr>
            <p:ph type="sldNum" sz="quarter" idx="10"/>
          </p:nvPr>
        </p:nvSpPr>
        <p:spPr/>
        <p:txBody>
          <a:bodyPr/>
          <a:lstStyle/>
          <a:p>
            <a:fld id="{8059EB8E-20B8-4FAD-8CFC-95E99C719D40}" type="slidenum">
              <a:rPr lang="en-GB" smtClean="0"/>
              <a:t>4</a:t>
            </a:fld>
            <a:endParaRPr lang="en-GB"/>
          </a:p>
        </p:txBody>
      </p:sp>
    </p:spTree>
    <p:extLst>
      <p:ext uri="{BB962C8B-B14F-4D97-AF65-F5344CB8AC3E}">
        <p14:creationId xmlns:p14="http://schemas.microsoft.com/office/powerpoint/2010/main" val="2430395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Hamiltonian</a:t>
            </a:r>
            <a:r>
              <a:rPr lang="en-GB" baseline="0" dirty="0"/>
              <a:t> of the system, where *explain all the things*</a:t>
            </a:r>
          </a:p>
          <a:p>
            <a:r>
              <a:rPr lang="en-GB" baseline="0" dirty="0" err="1"/>
              <a:t>Ec</a:t>
            </a:r>
            <a:r>
              <a:rPr lang="en-GB" baseline="0" dirty="0"/>
              <a:t> – charge/capacitance energy</a:t>
            </a:r>
          </a:p>
          <a:p>
            <a:r>
              <a:rPr lang="en-GB" baseline="0" dirty="0" err="1"/>
              <a:t>Ej</a:t>
            </a:r>
            <a:r>
              <a:rPr lang="en-GB" baseline="0" dirty="0"/>
              <a:t> – </a:t>
            </a:r>
            <a:r>
              <a:rPr lang="en-GB" baseline="0" dirty="0" err="1"/>
              <a:t>josphson</a:t>
            </a:r>
            <a:r>
              <a:rPr lang="en-GB" baseline="0" dirty="0"/>
              <a:t> energy</a:t>
            </a:r>
          </a:p>
          <a:p>
            <a:r>
              <a:rPr lang="en-GB" baseline="0" dirty="0"/>
              <a:t>Ng – </a:t>
            </a:r>
            <a:r>
              <a:rPr lang="en-GB" sz="1200" b="0" i="0" u="none" strike="noStrike" kern="1200" baseline="0" dirty="0">
                <a:solidFill>
                  <a:schemeClr val="tx1"/>
                </a:solidFill>
                <a:latin typeface="+mn-lt"/>
                <a:ea typeface="+mn-ea"/>
                <a:cs typeface="+mn-cs"/>
              </a:rPr>
              <a:t>reduced gate charge</a:t>
            </a:r>
          </a:p>
          <a:p>
            <a:endParaRPr lang="en-GB" baseline="0" dirty="0"/>
          </a:p>
          <a:p>
            <a:r>
              <a:rPr lang="en-GB" baseline="0" dirty="0"/>
              <a:t>The charge operator tells you the difference between the amount of cooper pairs on either side of the junction. It is not the rate of change of cooper pairs, it is the change</a:t>
            </a:r>
            <a:endParaRPr lang="en-GB" dirty="0"/>
          </a:p>
        </p:txBody>
      </p:sp>
      <p:sp>
        <p:nvSpPr>
          <p:cNvPr id="4" name="Slide Number Placeholder 3"/>
          <p:cNvSpPr>
            <a:spLocks noGrp="1"/>
          </p:cNvSpPr>
          <p:nvPr>
            <p:ph type="sldNum" sz="quarter" idx="10"/>
          </p:nvPr>
        </p:nvSpPr>
        <p:spPr/>
        <p:txBody>
          <a:bodyPr/>
          <a:lstStyle/>
          <a:p>
            <a:fld id="{8059EB8E-20B8-4FAD-8CFC-95E99C719D40}" type="slidenum">
              <a:rPr lang="en-GB" smtClean="0"/>
              <a:t>5</a:t>
            </a:fld>
            <a:endParaRPr lang="en-GB"/>
          </a:p>
        </p:txBody>
      </p:sp>
    </p:spTree>
    <p:extLst>
      <p:ext uri="{BB962C8B-B14F-4D97-AF65-F5344CB8AC3E}">
        <p14:creationId xmlns:p14="http://schemas.microsoft.com/office/powerpoint/2010/main" val="1939826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Key points       – becomes</a:t>
            </a:r>
            <a:r>
              <a:rPr lang="en-GB" baseline="0" dirty="0"/>
              <a:t> like a charge state for high values of n</a:t>
            </a:r>
          </a:p>
          <a:p>
            <a:r>
              <a:rPr lang="en-GB" baseline="0" dirty="0"/>
              <a:t>	- opposite states are degenerate</a:t>
            </a:r>
          </a:p>
          <a:p>
            <a:r>
              <a:rPr lang="en-GB" baseline="0" dirty="0"/>
              <a:t>	- adjacent states aren’t really coupled</a:t>
            </a:r>
            <a:endParaRPr lang="en-GB" dirty="0"/>
          </a:p>
        </p:txBody>
      </p:sp>
      <p:sp>
        <p:nvSpPr>
          <p:cNvPr id="4" name="Slide Number Placeholder 3"/>
          <p:cNvSpPr>
            <a:spLocks noGrp="1"/>
          </p:cNvSpPr>
          <p:nvPr>
            <p:ph type="sldNum" sz="quarter" idx="10"/>
          </p:nvPr>
        </p:nvSpPr>
        <p:spPr/>
        <p:txBody>
          <a:bodyPr/>
          <a:lstStyle/>
          <a:p>
            <a:fld id="{8059EB8E-20B8-4FAD-8CFC-95E99C719D40}" type="slidenum">
              <a:rPr lang="en-GB" smtClean="0"/>
              <a:t>6</a:t>
            </a:fld>
            <a:endParaRPr lang="en-GB"/>
          </a:p>
        </p:txBody>
      </p:sp>
    </p:spTree>
    <p:extLst>
      <p:ext uri="{BB962C8B-B14F-4D97-AF65-F5344CB8AC3E}">
        <p14:creationId xmlns:p14="http://schemas.microsoft.com/office/powerpoint/2010/main" val="2841096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606D-FB82-4C3F-BDB8-A85AD2D22A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033FBC8-7268-4FF0-ABEE-ED6D3C215B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5DCB3BC-ACD9-46B9-9AEE-99CE3785A763}"/>
              </a:ext>
            </a:extLst>
          </p:cNvPr>
          <p:cNvSpPr>
            <a:spLocks noGrp="1"/>
          </p:cNvSpPr>
          <p:nvPr>
            <p:ph type="dt" sz="half" idx="10"/>
          </p:nvPr>
        </p:nvSpPr>
        <p:spPr/>
        <p:txBody>
          <a:bodyPr/>
          <a:lstStyle/>
          <a:p>
            <a:fld id="{1160EA64-D806-43AC-9DF2-F8C432F32B4C}" type="datetimeFigureOut">
              <a:rPr lang="en-US" smtClean="0"/>
              <a:t>4/30/2018</a:t>
            </a:fld>
            <a:endParaRPr lang="en-US" dirty="0"/>
          </a:p>
        </p:txBody>
      </p:sp>
      <p:sp>
        <p:nvSpPr>
          <p:cNvPr id="5" name="Footer Placeholder 4">
            <a:extLst>
              <a:ext uri="{FF2B5EF4-FFF2-40B4-BE49-F238E27FC236}">
                <a16:creationId xmlns:a16="http://schemas.microsoft.com/office/drawing/2014/main" id="{3FA4B290-090C-4B58-B6E5-986C5187DA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38AA53-2D28-4DD4-891B-4103D1F3BF0C}"/>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47409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F3BE-960A-456A-95EA-127F1563C4B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431229-2C51-4B2F-A778-5682095657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E3B0CC-C4B4-4917-9370-8B4AE6607BE6}"/>
              </a:ext>
            </a:extLst>
          </p:cNvPr>
          <p:cNvSpPr>
            <a:spLocks noGrp="1"/>
          </p:cNvSpPr>
          <p:nvPr>
            <p:ph type="dt" sz="half" idx="10"/>
          </p:nvPr>
        </p:nvSpPr>
        <p:spPr/>
        <p:txBody>
          <a:bodyPr/>
          <a:lstStyle/>
          <a:p>
            <a:fld id="{E9F9C37B-1D36-470B-8223-D6C91242EC14}" type="datetimeFigureOut">
              <a:rPr lang="en-US" smtClean="0"/>
              <a:t>4/30/2018</a:t>
            </a:fld>
            <a:endParaRPr lang="en-US" dirty="0"/>
          </a:p>
        </p:txBody>
      </p:sp>
      <p:sp>
        <p:nvSpPr>
          <p:cNvPr id="5" name="Footer Placeholder 4">
            <a:extLst>
              <a:ext uri="{FF2B5EF4-FFF2-40B4-BE49-F238E27FC236}">
                <a16:creationId xmlns:a16="http://schemas.microsoft.com/office/drawing/2014/main" id="{9E5868A3-D7DD-4413-8853-71024C8834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D72C67-A63E-4B60-9051-B73791097318}"/>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598147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05D14-D8D0-4536-A7AA-C359AAD5E1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E8BDB7A-CFF6-44CC-888A-DDC438B075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25CD6B-4E59-4D78-ACE4-8F1DE8D14BB4}"/>
              </a:ext>
            </a:extLst>
          </p:cNvPr>
          <p:cNvSpPr>
            <a:spLocks noGrp="1"/>
          </p:cNvSpPr>
          <p:nvPr>
            <p:ph type="dt" sz="half" idx="10"/>
          </p:nvPr>
        </p:nvSpPr>
        <p:spPr/>
        <p:txBody>
          <a:bodyPr/>
          <a:lstStyle/>
          <a:p>
            <a:fld id="{67C6F52A-A82B-47A2-A83A-8C4C91F2D59F}" type="datetimeFigureOut">
              <a:rPr lang="en-US" smtClean="0"/>
              <a:t>4/30/2018</a:t>
            </a:fld>
            <a:endParaRPr lang="en-US" dirty="0"/>
          </a:p>
        </p:txBody>
      </p:sp>
      <p:sp>
        <p:nvSpPr>
          <p:cNvPr id="5" name="Footer Placeholder 4">
            <a:extLst>
              <a:ext uri="{FF2B5EF4-FFF2-40B4-BE49-F238E27FC236}">
                <a16:creationId xmlns:a16="http://schemas.microsoft.com/office/drawing/2014/main" id="{F20CE2ED-C8C1-4402-8CCF-1F3D594C64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FBB8F8-22CA-4DCB-9D79-9272DE34E9D3}"/>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41267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81231-3A27-48E8-ABED-9977B3A3C5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AFDFEE9-93AC-4B0B-8FDB-32B4A46A28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F06DA1-699C-49DF-A702-3DA0490F36F5}"/>
              </a:ext>
            </a:extLst>
          </p:cNvPr>
          <p:cNvSpPr>
            <a:spLocks noGrp="1"/>
          </p:cNvSpPr>
          <p:nvPr>
            <p:ph type="dt" sz="half" idx="10"/>
          </p:nvPr>
        </p:nvSpPr>
        <p:spPr/>
        <p:txBody>
          <a:bodyPr/>
          <a:lstStyle/>
          <a:p>
            <a:fld id="{F070A7B3-6521-4DCA-87E5-044747A908C1}" type="datetimeFigureOut">
              <a:rPr lang="en-US" smtClean="0"/>
              <a:t>4/30/2018</a:t>
            </a:fld>
            <a:endParaRPr lang="en-US" dirty="0"/>
          </a:p>
        </p:txBody>
      </p:sp>
      <p:sp>
        <p:nvSpPr>
          <p:cNvPr id="5" name="Footer Placeholder 4">
            <a:extLst>
              <a:ext uri="{FF2B5EF4-FFF2-40B4-BE49-F238E27FC236}">
                <a16:creationId xmlns:a16="http://schemas.microsoft.com/office/drawing/2014/main" id="{DA08EF59-9848-4D5D-BAB5-21F2CD3F21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635773-949A-4429-8384-0E25000E2B87}"/>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019950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E881B-AE00-445B-BD6B-3BAD41E098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A8FD18A-7201-4C99-9220-F5F0F39960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518AC7-38E0-4EEE-933C-7E2259B4CAB3}"/>
              </a:ext>
            </a:extLst>
          </p:cNvPr>
          <p:cNvSpPr>
            <a:spLocks noGrp="1"/>
          </p:cNvSpPr>
          <p:nvPr>
            <p:ph type="dt" sz="half" idx="10"/>
          </p:nvPr>
        </p:nvSpPr>
        <p:spPr/>
        <p:txBody>
          <a:bodyPr/>
          <a:lstStyle/>
          <a:p>
            <a:fld id="{1160EA64-D806-43AC-9DF2-F8C432F32B4C}" type="datetimeFigureOut">
              <a:rPr lang="en-US" smtClean="0"/>
              <a:t>4/30/2018</a:t>
            </a:fld>
            <a:endParaRPr lang="en-US" dirty="0"/>
          </a:p>
        </p:txBody>
      </p:sp>
      <p:sp>
        <p:nvSpPr>
          <p:cNvPr id="5" name="Footer Placeholder 4">
            <a:extLst>
              <a:ext uri="{FF2B5EF4-FFF2-40B4-BE49-F238E27FC236}">
                <a16:creationId xmlns:a16="http://schemas.microsoft.com/office/drawing/2014/main" id="{68667387-D5EB-4331-9022-209AF56A8C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5230E9-5031-4034-B884-8AF32FF74D2B}"/>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81401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90D84-3144-4D55-ADD9-A817CBF0371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0D1FD15-09A5-42FD-A974-A03FD4B1B4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D93A84B-74E4-40C3-B5C1-BE38E0BEF01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38F02C0-9C41-420F-8714-4DF58D548292}"/>
              </a:ext>
            </a:extLst>
          </p:cNvPr>
          <p:cNvSpPr>
            <a:spLocks noGrp="1"/>
          </p:cNvSpPr>
          <p:nvPr>
            <p:ph type="dt" sz="half" idx="10"/>
          </p:nvPr>
        </p:nvSpPr>
        <p:spPr/>
        <p:txBody>
          <a:bodyPr/>
          <a:lstStyle/>
          <a:p>
            <a:fld id="{AB134690-1557-4C89-A502-4959FE7FAD70}" type="datetimeFigureOut">
              <a:rPr lang="en-US" smtClean="0"/>
              <a:t>4/30/2018</a:t>
            </a:fld>
            <a:endParaRPr lang="en-US" dirty="0"/>
          </a:p>
        </p:txBody>
      </p:sp>
      <p:sp>
        <p:nvSpPr>
          <p:cNvPr id="6" name="Footer Placeholder 5">
            <a:extLst>
              <a:ext uri="{FF2B5EF4-FFF2-40B4-BE49-F238E27FC236}">
                <a16:creationId xmlns:a16="http://schemas.microsoft.com/office/drawing/2014/main" id="{994FCD33-6822-41FD-94DF-B8104A1EB73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903FA0-D056-477B-9D4C-6E870FA28C0E}"/>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99891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B8CC-51EE-403B-98F1-F9B0B1778E6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9BC41AC-D2CF-4E80-BB18-FA0C3DB4B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4CFAA1-1C51-4A3F-A678-69E35C58022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4FC6126-5E91-46C2-BC72-47C23FF899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2D7912-8348-4965-97A7-9A174BFEE03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674E41-BE71-4239-A617-95F1B0DF9D92}"/>
              </a:ext>
            </a:extLst>
          </p:cNvPr>
          <p:cNvSpPr>
            <a:spLocks noGrp="1"/>
          </p:cNvSpPr>
          <p:nvPr>
            <p:ph type="dt" sz="half" idx="10"/>
          </p:nvPr>
        </p:nvSpPr>
        <p:spPr/>
        <p:txBody>
          <a:bodyPr/>
          <a:lstStyle/>
          <a:p>
            <a:fld id="{4F7D4976-E339-4826-83B7-FBD03F55ECF8}" type="datetimeFigureOut">
              <a:rPr lang="en-US" smtClean="0"/>
              <a:t>4/30/2018</a:t>
            </a:fld>
            <a:endParaRPr lang="en-US" dirty="0"/>
          </a:p>
        </p:txBody>
      </p:sp>
      <p:sp>
        <p:nvSpPr>
          <p:cNvPr id="8" name="Footer Placeholder 7">
            <a:extLst>
              <a:ext uri="{FF2B5EF4-FFF2-40B4-BE49-F238E27FC236}">
                <a16:creationId xmlns:a16="http://schemas.microsoft.com/office/drawing/2014/main" id="{4E6CC6A3-5A7F-4771-AB46-A7D9ED72DEA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B6E50D-9E11-4530-BDE2-52451DE825A4}"/>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0510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AE93D-6BBF-4995-BB00-FB921F666B1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C42AC23-3D48-4718-95F7-A861DDE955A5}"/>
              </a:ext>
            </a:extLst>
          </p:cNvPr>
          <p:cNvSpPr>
            <a:spLocks noGrp="1"/>
          </p:cNvSpPr>
          <p:nvPr>
            <p:ph type="dt" sz="half" idx="10"/>
          </p:nvPr>
        </p:nvSpPr>
        <p:spPr/>
        <p:txBody>
          <a:bodyPr/>
          <a:lstStyle/>
          <a:p>
            <a:fld id="{E1037C31-9E7A-4F99-8774-A0E530DE1A42}" type="datetimeFigureOut">
              <a:rPr lang="en-US" smtClean="0"/>
              <a:t>4/30/2018</a:t>
            </a:fld>
            <a:endParaRPr lang="en-US" dirty="0"/>
          </a:p>
        </p:txBody>
      </p:sp>
      <p:sp>
        <p:nvSpPr>
          <p:cNvPr id="4" name="Footer Placeholder 3">
            <a:extLst>
              <a:ext uri="{FF2B5EF4-FFF2-40B4-BE49-F238E27FC236}">
                <a16:creationId xmlns:a16="http://schemas.microsoft.com/office/drawing/2014/main" id="{98DD51E6-FAA3-4D26-8D5E-C097C0335DD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BCBD533-7AA3-428C-8DC8-13FD0E5D9D84}"/>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645472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327E6B-5B5B-47FC-B231-EF94A59CF845}"/>
              </a:ext>
            </a:extLst>
          </p:cNvPr>
          <p:cNvSpPr>
            <a:spLocks noGrp="1"/>
          </p:cNvSpPr>
          <p:nvPr>
            <p:ph type="dt" sz="half" idx="10"/>
          </p:nvPr>
        </p:nvSpPr>
        <p:spPr/>
        <p:txBody>
          <a:bodyPr/>
          <a:lstStyle/>
          <a:p>
            <a:fld id="{C278504F-A551-4DE0-9316-4DCD1D8CC752}" type="datetimeFigureOut">
              <a:rPr lang="en-US" smtClean="0"/>
              <a:t>4/30/2018</a:t>
            </a:fld>
            <a:endParaRPr lang="en-US" dirty="0"/>
          </a:p>
        </p:txBody>
      </p:sp>
      <p:sp>
        <p:nvSpPr>
          <p:cNvPr id="3" name="Footer Placeholder 2">
            <a:extLst>
              <a:ext uri="{FF2B5EF4-FFF2-40B4-BE49-F238E27FC236}">
                <a16:creationId xmlns:a16="http://schemas.microsoft.com/office/drawing/2014/main" id="{5317B9EE-3EE1-4213-BC72-224B579BFC4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9F200E0-917F-4661-B881-B669F435618A}"/>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7192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58775-F8CA-4D35-B77F-01255B58FC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F21A2A7-5B93-4819-BF5A-974B27CBBA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3E9D0CE-D89C-4162-88DD-D1A69E1B8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BDB01A-0903-4F16-9CF3-82B228E29FF1}"/>
              </a:ext>
            </a:extLst>
          </p:cNvPr>
          <p:cNvSpPr>
            <a:spLocks noGrp="1"/>
          </p:cNvSpPr>
          <p:nvPr>
            <p:ph type="dt" sz="half" idx="10"/>
          </p:nvPr>
        </p:nvSpPr>
        <p:spPr/>
        <p:txBody>
          <a:bodyPr/>
          <a:lstStyle/>
          <a:p>
            <a:fld id="{D1BE4249-C0D0-4B06-8692-E8BB871AF643}" type="datetimeFigureOut">
              <a:rPr lang="en-US" smtClean="0"/>
              <a:t>4/30/2018</a:t>
            </a:fld>
            <a:endParaRPr lang="en-US" dirty="0"/>
          </a:p>
        </p:txBody>
      </p:sp>
      <p:sp>
        <p:nvSpPr>
          <p:cNvPr id="6" name="Footer Placeholder 5">
            <a:extLst>
              <a:ext uri="{FF2B5EF4-FFF2-40B4-BE49-F238E27FC236}">
                <a16:creationId xmlns:a16="http://schemas.microsoft.com/office/drawing/2014/main" id="{83AB8843-2C71-4A67-8084-3E1425BFA2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E60F582-0CA0-476D-8191-FB1A3BB0130A}"/>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9634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3DE70-CCCC-4FA5-87E4-5717266F0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1FBDC18-98D8-4912-92AB-8FC90AD268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4AB941D-0084-4480-90EB-09A5131CA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6F87CC-10E8-451A-BF01-A555B676BCE1}"/>
              </a:ext>
            </a:extLst>
          </p:cNvPr>
          <p:cNvSpPr>
            <a:spLocks noGrp="1"/>
          </p:cNvSpPr>
          <p:nvPr>
            <p:ph type="dt" sz="half" idx="10"/>
          </p:nvPr>
        </p:nvSpPr>
        <p:spPr/>
        <p:txBody>
          <a:bodyPr/>
          <a:lstStyle/>
          <a:p>
            <a:fld id="{042B0DB6-F5C7-45FB-8CF3-31B45F9C2DAC}" type="datetimeFigureOut">
              <a:rPr lang="en-US" smtClean="0"/>
              <a:t>4/30/2018</a:t>
            </a:fld>
            <a:endParaRPr lang="en-US" dirty="0"/>
          </a:p>
        </p:txBody>
      </p:sp>
      <p:sp>
        <p:nvSpPr>
          <p:cNvPr id="6" name="Footer Placeholder 5">
            <a:extLst>
              <a:ext uri="{FF2B5EF4-FFF2-40B4-BE49-F238E27FC236}">
                <a16:creationId xmlns:a16="http://schemas.microsoft.com/office/drawing/2014/main" id="{3633E215-FCC8-4C95-AE3E-FBF2AD16F04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6325E1E-5457-4CA4-A357-CD54594C3B60}"/>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48258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FEF345-9F85-4338-9D51-FF425309C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6CE631-62D3-4A9B-B97B-9025F0C655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1FAEE6-7B5D-43F7-9F10-97E01E2BC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0EA64-D806-43AC-9DF2-F8C432F32B4C}" type="datetimeFigureOut">
              <a:rPr lang="en-US" smtClean="0"/>
              <a:t>4/30/2018</a:t>
            </a:fld>
            <a:endParaRPr lang="en-US" dirty="0"/>
          </a:p>
        </p:txBody>
      </p:sp>
      <p:sp>
        <p:nvSpPr>
          <p:cNvPr id="5" name="Footer Placeholder 4">
            <a:extLst>
              <a:ext uri="{FF2B5EF4-FFF2-40B4-BE49-F238E27FC236}">
                <a16:creationId xmlns:a16="http://schemas.microsoft.com/office/drawing/2014/main" id="{77171698-8038-45B8-9795-767775E718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BFC5390-9544-45D5-AAFC-27759D0E26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17123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62D8-42EF-4BC5-B6F7-6203FEC48FBC}"/>
              </a:ext>
            </a:extLst>
          </p:cNvPr>
          <p:cNvSpPr>
            <a:spLocks noGrp="1"/>
          </p:cNvSpPr>
          <p:nvPr>
            <p:ph type="ctrTitle"/>
          </p:nvPr>
        </p:nvSpPr>
        <p:spPr/>
        <p:txBody>
          <a:bodyPr>
            <a:normAutofit fontScale="90000"/>
          </a:bodyPr>
          <a:lstStyle/>
          <a:p>
            <a:r>
              <a:rPr lang="en-GB" dirty="0"/>
              <a:t>High energy states in superconducting cavity quantum electrodynamics</a:t>
            </a:r>
          </a:p>
        </p:txBody>
      </p:sp>
      <p:sp>
        <p:nvSpPr>
          <p:cNvPr id="3" name="Subtitle 2">
            <a:extLst>
              <a:ext uri="{FF2B5EF4-FFF2-40B4-BE49-F238E27FC236}">
                <a16:creationId xmlns:a16="http://schemas.microsoft.com/office/drawing/2014/main" id="{74DC6BFA-9D08-4A5D-849D-7FA853D1691A}"/>
              </a:ext>
            </a:extLst>
          </p:cNvPr>
          <p:cNvSpPr>
            <a:spLocks noGrp="1"/>
          </p:cNvSpPr>
          <p:nvPr>
            <p:ph type="subTitle" idx="1"/>
          </p:nvPr>
        </p:nvSpPr>
        <p:spPr/>
        <p:txBody>
          <a:bodyPr/>
          <a:lstStyle/>
          <a:p>
            <a:r>
              <a:rPr lang="en-GB" dirty="0"/>
              <a:t>Louise McCann</a:t>
            </a:r>
          </a:p>
          <a:p>
            <a:r>
              <a:rPr lang="en-GB" dirty="0"/>
              <a:t>Supervisor: </a:t>
            </a:r>
            <a:r>
              <a:rPr lang="en-GB" dirty="0" err="1"/>
              <a:t>Eran</a:t>
            </a:r>
            <a:r>
              <a:rPr lang="en-GB" dirty="0"/>
              <a:t> Ginossar</a:t>
            </a:r>
          </a:p>
        </p:txBody>
      </p:sp>
    </p:spTree>
    <p:extLst>
      <p:ext uri="{BB962C8B-B14F-4D97-AF65-F5344CB8AC3E}">
        <p14:creationId xmlns:p14="http://schemas.microsoft.com/office/powerpoint/2010/main" val="3764880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B622-25EB-4F9D-AC33-210EBBCA35C7}"/>
              </a:ext>
            </a:extLst>
          </p:cNvPr>
          <p:cNvSpPr>
            <a:spLocks noGrp="1"/>
          </p:cNvSpPr>
          <p:nvPr>
            <p:ph type="title"/>
          </p:nvPr>
        </p:nvSpPr>
        <p:spPr/>
        <p:txBody>
          <a:bodyPr/>
          <a:lstStyle/>
          <a:p>
            <a:r>
              <a:rPr lang="en-GB" dirty="0" err="1"/>
              <a:t>Wavefuntion</a:t>
            </a:r>
            <a:r>
              <a:rPr lang="en-GB" dirty="0"/>
              <a:t>/Probability </a:t>
            </a:r>
            <a:r>
              <a:rPr lang="en-GB" dirty="0" err="1"/>
              <a:t>distrobution</a:t>
            </a:r>
            <a:endParaRPr lang="en-GB" dirty="0"/>
          </a:p>
        </p:txBody>
      </p:sp>
      <p:sp>
        <p:nvSpPr>
          <p:cNvPr id="3" name="Content Placeholder 2">
            <a:extLst>
              <a:ext uri="{FF2B5EF4-FFF2-40B4-BE49-F238E27FC236}">
                <a16:creationId xmlns:a16="http://schemas.microsoft.com/office/drawing/2014/main" id="{27711A33-0088-417D-960E-896F089CAC24}"/>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6249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B354-53F7-4292-B0D3-1503275CE616}"/>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C73D1B8F-1BB6-481C-940A-91DBCD6D6D1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929177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F681-E016-4EF1-8261-70A7E8705947}"/>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79031281-D0FF-48CD-B4DF-E1706DF4B5A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504928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35D04-5A15-4B2D-BC73-9FBDCB957172}"/>
              </a:ext>
            </a:extLst>
          </p:cNvPr>
          <p:cNvSpPr>
            <a:spLocks noGrp="1"/>
          </p:cNvSpPr>
          <p:nvPr>
            <p:ph type="title"/>
          </p:nvPr>
        </p:nvSpPr>
        <p:spPr/>
        <p:txBody>
          <a:bodyPr/>
          <a:lstStyle/>
          <a:p>
            <a:r>
              <a:rPr lang="en-GB" dirty="0"/>
              <a:t>Introduction</a:t>
            </a:r>
          </a:p>
        </p:txBody>
      </p:sp>
      <p:pic>
        <p:nvPicPr>
          <p:cNvPr id="8" name="Content Placeholder 7">
            <a:extLst>
              <a:ext uri="{FF2B5EF4-FFF2-40B4-BE49-F238E27FC236}">
                <a16:creationId xmlns:a16="http://schemas.microsoft.com/office/drawing/2014/main" id="{A4A51711-9DDF-44A5-9ED3-BE5C1D617C60}"/>
              </a:ext>
            </a:extLst>
          </p:cNvPr>
          <p:cNvPicPr>
            <a:picLocks noGrp="1" noChangeAspect="1"/>
          </p:cNvPicPr>
          <p:nvPr>
            <p:ph idx="1"/>
          </p:nvPr>
        </p:nvPicPr>
        <p:blipFill rotWithShape="1">
          <a:blip r:embed="rId3"/>
          <a:srcRect l="14113" b="4622"/>
          <a:stretch/>
        </p:blipFill>
        <p:spPr>
          <a:xfrm>
            <a:off x="6054290" y="1438357"/>
            <a:ext cx="5301097" cy="37881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 Placeholder 6">
            <a:extLst>
              <a:ext uri="{FF2B5EF4-FFF2-40B4-BE49-F238E27FC236}">
                <a16:creationId xmlns:a16="http://schemas.microsoft.com/office/drawing/2014/main" id="{EAAEDF57-6DC6-48DD-A90D-55A4C08D92F9}"/>
              </a:ext>
            </a:extLst>
          </p:cNvPr>
          <p:cNvSpPr>
            <a:spLocks noGrp="1"/>
          </p:cNvSpPr>
          <p:nvPr>
            <p:ph type="body" sz="half" idx="2"/>
          </p:nvPr>
        </p:nvSpPr>
        <p:spPr/>
        <p:txBody>
          <a:bodyPr/>
          <a:lstStyle/>
          <a:p>
            <a:r>
              <a:rPr lang="en-GB" dirty="0"/>
              <a:t>This is a </a:t>
            </a:r>
            <a:r>
              <a:rPr lang="en-GB" dirty="0" err="1"/>
              <a:t>Josepson</a:t>
            </a:r>
            <a:r>
              <a:rPr lang="en-GB" dirty="0"/>
              <a:t> junction</a:t>
            </a:r>
          </a:p>
          <a:p>
            <a:r>
              <a:rPr lang="en-GB" dirty="0"/>
              <a:t>Cooper pair box has a gate, change it to this.</a:t>
            </a:r>
          </a:p>
        </p:txBody>
      </p:sp>
      <p:sp>
        <p:nvSpPr>
          <p:cNvPr id="9" name="TextBox 8">
            <a:extLst>
              <a:ext uri="{FF2B5EF4-FFF2-40B4-BE49-F238E27FC236}">
                <a16:creationId xmlns:a16="http://schemas.microsoft.com/office/drawing/2014/main" id="{C96B8A57-B08F-4736-BAF9-F31562E48513}"/>
              </a:ext>
            </a:extLst>
          </p:cNvPr>
          <p:cNvSpPr txBox="1"/>
          <p:nvPr/>
        </p:nvSpPr>
        <p:spPr>
          <a:xfrm>
            <a:off x="6054290" y="5332396"/>
            <a:ext cx="5301097" cy="369332"/>
          </a:xfrm>
          <a:prstGeom prst="rect">
            <a:avLst/>
          </a:prstGeom>
          <a:noFill/>
        </p:spPr>
        <p:txBody>
          <a:bodyPr wrap="square" rtlCol="0">
            <a:spAutoFit/>
          </a:bodyPr>
          <a:lstStyle/>
          <a:p>
            <a:r>
              <a:rPr lang="en-GB" dirty="0"/>
              <a:t>Josephson Junction</a:t>
            </a:r>
          </a:p>
        </p:txBody>
      </p:sp>
      <p:sp>
        <p:nvSpPr>
          <p:cNvPr id="10" name="TextBox 9">
            <a:extLst>
              <a:ext uri="{FF2B5EF4-FFF2-40B4-BE49-F238E27FC236}">
                <a16:creationId xmlns:a16="http://schemas.microsoft.com/office/drawing/2014/main" id="{A8F74F22-6D5E-4858-A699-07834A9D029A}"/>
              </a:ext>
            </a:extLst>
          </p:cNvPr>
          <p:cNvSpPr txBox="1"/>
          <p:nvPr/>
        </p:nvSpPr>
        <p:spPr>
          <a:xfrm>
            <a:off x="839788" y="6208295"/>
            <a:ext cx="7303185" cy="369332"/>
          </a:xfrm>
          <a:prstGeom prst="rect">
            <a:avLst/>
          </a:prstGeom>
          <a:noFill/>
        </p:spPr>
        <p:txBody>
          <a:bodyPr wrap="square" rtlCol="0">
            <a:spAutoFit/>
          </a:bodyPr>
          <a:lstStyle/>
          <a:p>
            <a:r>
              <a:rPr lang="en-GB" dirty="0"/>
              <a:t>Reference: </a:t>
            </a:r>
            <a:r>
              <a:rPr lang="en-GB" dirty="0" err="1"/>
              <a:t>cottet</a:t>
            </a:r>
            <a:r>
              <a:rPr lang="en-GB" dirty="0"/>
              <a:t> thesis</a:t>
            </a:r>
          </a:p>
        </p:txBody>
      </p:sp>
    </p:spTree>
    <p:extLst>
      <p:ext uri="{BB962C8B-B14F-4D97-AF65-F5344CB8AC3E}">
        <p14:creationId xmlns:p14="http://schemas.microsoft.com/office/powerpoint/2010/main" val="302253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922198-7CE5-4837-97FB-C08DF8DC793D}"/>
              </a:ext>
            </a:extLst>
          </p:cNvPr>
          <p:cNvSpPr>
            <a:spLocks noGrp="1"/>
          </p:cNvSpPr>
          <p:nvPr>
            <p:ph type="title"/>
          </p:nvPr>
        </p:nvSpPr>
        <p:spPr/>
        <p:txBody>
          <a:bodyPr/>
          <a:lstStyle/>
          <a:p>
            <a:r>
              <a:rPr lang="en-GB" dirty="0"/>
              <a:t>Motivation</a:t>
            </a:r>
          </a:p>
        </p:txBody>
      </p:sp>
      <p:sp>
        <p:nvSpPr>
          <p:cNvPr id="6" name="Content Placeholder 5">
            <a:extLst>
              <a:ext uri="{FF2B5EF4-FFF2-40B4-BE49-F238E27FC236}">
                <a16:creationId xmlns:a16="http://schemas.microsoft.com/office/drawing/2014/main" id="{915A0FE6-ED40-4176-9F4D-5344F5634E0E}"/>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867765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FCF67-AA95-4432-BBD7-899B8E3BCC96}"/>
              </a:ext>
            </a:extLst>
          </p:cNvPr>
          <p:cNvSpPr>
            <a:spLocks noGrp="1"/>
          </p:cNvSpPr>
          <p:nvPr>
            <p:ph type="title"/>
          </p:nvPr>
        </p:nvSpPr>
        <p:spPr/>
        <p:txBody>
          <a:bodyPr/>
          <a:lstStyle/>
          <a:p>
            <a:r>
              <a:rPr lang="en-GB" dirty="0"/>
              <a:t>Methods</a:t>
            </a:r>
          </a:p>
        </p:txBody>
      </p:sp>
      <p:sp>
        <p:nvSpPr>
          <p:cNvPr id="3" name="Content Placeholder 2">
            <a:extLst>
              <a:ext uri="{FF2B5EF4-FFF2-40B4-BE49-F238E27FC236}">
                <a16:creationId xmlns:a16="http://schemas.microsoft.com/office/drawing/2014/main" id="{AFD46B7C-C72A-4871-AF0C-27B95E5DD2C6}"/>
              </a:ext>
            </a:extLst>
          </p:cNvPr>
          <p:cNvSpPr>
            <a:spLocks noGrp="1"/>
          </p:cNvSpPr>
          <p:nvPr>
            <p:ph idx="1"/>
          </p:nvPr>
        </p:nvSpPr>
        <p:spPr/>
        <p:txBody>
          <a:bodyPr/>
          <a:lstStyle/>
          <a:p>
            <a:r>
              <a:rPr lang="en-GB" dirty="0"/>
              <a:t>Analytical computing</a:t>
            </a:r>
          </a:p>
          <a:p>
            <a:r>
              <a:rPr lang="en-GB" dirty="0"/>
              <a:t>Numerical calculations</a:t>
            </a:r>
          </a:p>
          <a:p>
            <a:r>
              <a:rPr lang="en-GB" dirty="0"/>
              <a:t>Mathieu equations</a:t>
            </a:r>
          </a:p>
        </p:txBody>
      </p:sp>
    </p:spTree>
    <p:extLst>
      <p:ext uri="{BB962C8B-B14F-4D97-AF65-F5344CB8AC3E}">
        <p14:creationId xmlns:p14="http://schemas.microsoft.com/office/powerpoint/2010/main" val="318950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C7A9-AB0C-4299-A0F1-611A94B07038}"/>
              </a:ext>
            </a:extLst>
          </p:cNvPr>
          <p:cNvSpPr>
            <a:spLocks noGrp="1"/>
          </p:cNvSpPr>
          <p:nvPr>
            <p:ph type="title"/>
          </p:nvPr>
        </p:nvSpPr>
        <p:spPr/>
        <p:txBody>
          <a:bodyPr/>
          <a:lstStyle/>
          <a:p>
            <a:r>
              <a:rPr lang="en-GB" dirty="0"/>
              <a:t>Key Ideas</a:t>
            </a:r>
          </a:p>
        </p:txBody>
      </p:sp>
      <p:pic>
        <p:nvPicPr>
          <p:cNvPr id="1028" name="Picture 4" descr="http://latex2png.com/output/latex_63059bf409b96d2ac9e342c83cab07cb.png">
            <a:extLst>
              <a:ext uri="{FF2B5EF4-FFF2-40B4-BE49-F238E27FC236}">
                <a16:creationId xmlns:a16="http://schemas.microsoft.com/office/drawing/2014/main" id="{77E51C84-131D-493F-9D4B-3D40280540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612" y="1690688"/>
            <a:ext cx="10010775" cy="9810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E9EF8FC-3BF6-4619-B80F-C8B18DB9EE4B}"/>
              </a:ext>
            </a:extLst>
          </p:cNvPr>
          <p:cNvSpPr txBox="1"/>
          <p:nvPr/>
        </p:nvSpPr>
        <p:spPr>
          <a:xfrm>
            <a:off x="490888" y="6054291"/>
            <a:ext cx="6035040" cy="369332"/>
          </a:xfrm>
          <a:prstGeom prst="rect">
            <a:avLst/>
          </a:prstGeom>
          <a:noFill/>
        </p:spPr>
        <p:txBody>
          <a:bodyPr wrap="square" rtlCol="0">
            <a:spAutoFit/>
          </a:bodyPr>
          <a:lstStyle/>
          <a:p>
            <a:r>
              <a:rPr lang="en-GB" dirty="0"/>
              <a:t>References!</a:t>
            </a:r>
          </a:p>
        </p:txBody>
      </p:sp>
      <p:pic>
        <p:nvPicPr>
          <p:cNvPr id="9" name="Content Placeholder 3">
            <a:extLst>
              <a:ext uri="{FF2B5EF4-FFF2-40B4-BE49-F238E27FC236}">
                <a16:creationId xmlns:a16="http://schemas.microsoft.com/office/drawing/2014/main" id="{C6D04254-7F70-4EE2-9BC4-AC39C0B6BE56}"/>
              </a:ext>
            </a:extLst>
          </p:cNvPr>
          <p:cNvPicPr>
            <a:picLocks noGrp="1" noChangeAspect="1"/>
          </p:cNvPicPr>
          <p:nvPr>
            <p:ph idx="1"/>
          </p:nvPr>
        </p:nvPicPr>
        <p:blipFill>
          <a:blip r:embed="rId4"/>
          <a:stretch>
            <a:fillRect/>
          </a:stretch>
        </p:blipFill>
        <p:spPr>
          <a:xfrm>
            <a:off x="0" y="3895593"/>
            <a:ext cx="12207104" cy="934868"/>
          </a:xfrm>
          <a:prstGeom prst="rect">
            <a:avLst/>
          </a:prstGeom>
        </p:spPr>
      </p:pic>
    </p:spTree>
    <p:extLst>
      <p:ext uri="{BB962C8B-B14F-4D97-AF65-F5344CB8AC3E}">
        <p14:creationId xmlns:p14="http://schemas.microsoft.com/office/powerpoint/2010/main" val="73226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3512-510A-45BB-A9B5-280081902EB4}"/>
              </a:ext>
            </a:extLst>
          </p:cNvPr>
          <p:cNvSpPr>
            <a:spLocks noGrp="1"/>
          </p:cNvSpPr>
          <p:nvPr>
            <p:ph type="title"/>
          </p:nvPr>
        </p:nvSpPr>
        <p:spPr/>
        <p:txBody>
          <a:bodyPr/>
          <a:lstStyle/>
          <a:p>
            <a:r>
              <a:rPr lang="en-GB" dirty="0"/>
              <a:t>Results</a:t>
            </a:r>
          </a:p>
        </p:txBody>
      </p:sp>
      <p:pic>
        <p:nvPicPr>
          <p:cNvPr id="5" name="Content Placeholder 4">
            <a:extLst>
              <a:ext uri="{FF2B5EF4-FFF2-40B4-BE49-F238E27FC236}">
                <a16:creationId xmlns:a16="http://schemas.microsoft.com/office/drawing/2014/main" id="{DF837124-7919-45EA-B9C6-6EC338B3968A}"/>
              </a:ext>
            </a:extLst>
          </p:cNvPr>
          <p:cNvPicPr>
            <a:picLocks noGrp="1" noChangeAspect="1"/>
          </p:cNvPicPr>
          <p:nvPr>
            <p:ph idx="1"/>
          </p:nvPr>
        </p:nvPicPr>
        <p:blipFill rotWithShape="1">
          <a:blip r:embed="rId3"/>
          <a:srcRect l="26693" r="14566"/>
          <a:stretch/>
        </p:blipFill>
        <p:spPr>
          <a:xfrm>
            <a:off x="2576818" y="233759"/>
            <a:ext cx="7038364" cy="6390482"/>
          </a:xfrm>
        </p:spPr>
      </p:pic>
      <p:sp>
        <p:nvSpPr>
          <p:cNvPr id="3" name="TextBox 2">
            <a:extLst>
              <a:ext uri="{FF2B5EF4-FFF2-40B4-BE49-F238E27FC236}">
                <a16:creationId xmlns:a16="http://schemas.microsoft.com/office/drawing/2014/main" id="{A21C8C12-8BE6-4D8B-B1C8-7E7ECE728A69}"/>
              </a:ext>
            </a:extLst>
          </p:cNvPr>
          <p:cNvSpPr txBox="1"/>
          <p:nvPr/>
        </p:nvSpPr>
        <p:spPr>
          <a:xfrm>
            <a:off x="838200" y="1876926"/>
            <a:ext cx="1587366" cy="646331"/>
          </a:xfrm>
          <a:prstGeom prst="rect">
            <a:avLst/>
          </a:prstGeom>
          <a:noFill/>
        </p:spPr>
        <p:txBody>
          <a:bodyPr wrap="square" rtlCol="0">
            <a:spAutoFit/>
          </a:bodyPr>
          <a:lstStyle/>
          <a:p>
            <a:r>
              <a:rPr lang="en-GB" dirty="0" err="1"/>
              <a:t>Todo</a:t>
            </a:r>
            <a:r>
              <a:rPr lang="en-GB" dirty="0"/>
              <a:t> – get rid of title</a:t>
            </a:r>
          </a:p>
        </p:txBody>
      </p:sp>
    </p:spTree>
    <p:extLst>
      <p:ext uri="{BB962C8B-B14F-4D97-AF65-F5344CB8AC3E}">
        <p14:creationId xmlns:p14="http://schemas.microsoft.com/office/powerpoint/2010/main" val="3622120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78B8-377F-4DE2-B9FB-738C4A8E8AFE}"/>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2173954A-4236-4B6B-9F7D-7EF21F16A49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28407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95201-D982-40A7-9F43-3E733F0D524E}"/>
              </a:ext>
            </a:extLst>
          </p:cNvPr>
          <p:cNvSpPr>
            <a:spLocks noGrp="1"/>
          </p:cNvSpPr>
          <p:nvPr>
            <p:ph type="title"/>
          </p:nvPr>
        </p:nvSpPr>
        <p:spPr/>
        <p:txBody>
          <a:bodyPr/>
          <a:lstStyle/>
          <a:p>
            <a:r>
              <a:rPr lang="en-GB" dirty="0"/>
              <a:t>Key Ideas</a:t>
            </a:r>
          </a:p>
        </p:txBody>
      </p:sp>
      <p:sp>
        <p:nvSpPr>
          <p:cNvPr id="3" name="Content Placeholder 2">
            <a:extLst>
              <a:ext uri="{FF2B5EF4-FFF2-40B4-BE49-F238E27FC236}">
                <a16:creationId xmlns:a16="http://schemas.microsoft.com/office/drawing/2014/main" id="{40EB3F18-D1DA-40C4-9D5C-9EA988729DF2}"/>
              </a:ext>
            </a:extLst>
          </p:cNvPr>
          <p:cNvSpPr>
            <a:spLocks noGrp="1"/>
          </p:cNvSpPr>
          <p:nvPr>
            <p:ph idx="1"/>
          </p:nvPr>
        </p:nvSpPr>
        <p:spPr/>
        <p:txBody>
          <a:bodyPr/>
          <a:lstStyle/>
          <a:p>
            <a:r>
              <a:rPr lang="en-GB" dirty="0"/>
              <a:t>Energy formula</a:t>
            </a:r>
          </a:p>
          <a:p>
            <a:r>
              <a:rPr lang="en-GB" dirty="0"/>
              <a:t>Wavefunction formula</a:t>
            </a:r>
          </a:p>
          <a:p>
            <a:endParaRPr lang="en-GB" dirty="0"/>
          </a:p>
        </p:txBody>
      </p:sp>
    </p:spTree>
    <p:extLst>
      <p:ext uri="{BB962C8B-B14F-4D97-AF65-F5344CB8AC3E}">
        <p14:creationId xmlns:p14="http://schemas.microsoft.com/office/powerpoint/2010/main" val="253013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9246-57CD-4CE4-AC86-942B48C31DE3}"/>
              </a:ext>
            </a:extLst>
          </p:cNvPr>
          <p:cNvSpPr>
            <a:spLocks noGrp="1"/>
          </p:cNvSpPr>
          <p:nvPr>
            <p:ph type="title"/>
          </p:nvPr>
        </p:nvSpPr>
        <p:spPr/>
        <p:txBody>
          <a:bodyPr/>
          <a:lstStyle/>
          <a:p>
            <a:r>
              <a:rPr lang="en-GB" dirty="0"/>
              <a:t>eigenvalues</a:t>
            </a:r>
          </a:p>
        </p:txBody>
      </p:sp>
      <p:sp>
        <p:nvSpPr>
          <p:cNvPr id="3" name="Content Placeholder 2">
            <a:extLst>
              <a:ext uri="{FF2B5EF4-FFF2-40B4-BE49-F238E27FC236}">
                <a16:creationId xmlns:a16="http://schemas.microsoft.com/office/drawing/2014/main" id="{5D5FAA4E-885C-43FD-93A4-7551957D4438}"/>
              </a:ext>
            </a:extLst>
          </p:cNvPr>
          <p:cNvSpPr>
            <a:spLocks noGrp="1"/>
          </p:cNvSpPr>
          <p:nvPr>
            <p:ph idx="1"/>
          </p:nvPr>
        </p:nvSpPr>
        <p:spPr/>
        <p:txBody>
          <a:bodyPr/>
          <a:lstStyle/>
          <a:p>
            <a:r>
              <a:rPr lang="en-GB" dirty="0"/>
              <a:t>Koch </a:t>
            </a:r>
          </a:p>
          <a:p>
            <a:r>
              <a:rPr lang="en-GB" dirty="0" err="1"/>
              <a:t>Cottett</a:t>
            </a:r>
            <a:endParaRPr lang="en-GB" dirty="0"/>
          </a:p>
          <a:p>
            <a:r>
              <a:rPr lang="en-GB" dirty="0"/>
              <a:t>Python/</a:t>
            </a:r>
            <a:r>
              <a:rPr lang="en-GB" dirty="0" err="1"/>
              <a:t>mathematica</a:t>
            </a:r>
            <a:endParaRPr lang="en-GB" dirty="0"/>
          </a:p>
        </p:txBody>
      </p:sp>
    </p:spTree>
    <p:extLst>
      <p:ext uri="{BB962C8B-B14F-4D97-AF65-F5344CB8AC3E}">
        <p14:creationId xmlns:p14="http://schemas.microsoft.com/office/powerpoint/2010/main" val="2559475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406</TotalTime>
  <Words>371</Words>
  <Application>Microsoft Office PowerPoint</Application>
  <PresentationFormat>Widescreen</PresentationFormat>
  <Paragraphs>44</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High energy states in superconducting cavity quantum electrodynamics</vt:lpstr>
      <vt:lpstr>Introduction</vt:lpstr>
      <vt:lpstr>Motivation</vt:lpstr>
      <vt:lpstr>Methods</vt:lpstr>
      <vt:lpstr>Key Ideas</vt:lpstr>
      <vt:lpstr>Results</vt:lpstr>
      <vt:lpstr>PowerPoint Presentation</vt:lpstr>
      <vt:lpstr>Key Ideas</vt:lpstr>
      <vt:lpstr>eigenvalues</vt:lpstr>
      <vt:lpstr>Wavefuntion/Probability distrobution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energy states in superconducting cavity quantum electrodynamics</dc:title>
  <dc:creator>Louise McCann</dc:creator>
  <cp:lastModifiedBy>Louise McCann</cp:lastModifiedBy>
  <cp:revision>13</cp:revision>
  <dcterms:created xsi:type="dcterms:W3CDTF">2018-04-22T12:09:11Z</dcterms:created>
  <dcterms:modified xsi:type="dcterms:W3CDTF">2018-04-30T21:57:15Z</dcterms:modified>
</cp:coreProperties>
</file>