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92"/>
    <a:srgbClr val="278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AD453-A6F3-4252-88A1-6D9A7DD2D297}" type="doc">
      <dgm:prSet loTypeId="urn:microsoft.com/office/officeart/2005/8/layout/radial1" loCatId="cycle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07F1A8B9-52D2-4DDF-BF84-61BA40DD78F1}">
      <dgm:prSet phldrT="[Tekst]"/>
      <dgm:spPr/>
      <dgm:t>
        <a:bodyPr/>
        <a:lstStyle/>
        <a:p>
          <a:r>
            <a:rPr lang="da-DK" dirty="0"/>
            <a:t>Hvor godt kan vi forudsige hvem der udvikler bipolar lidelse</a:t>
          </a:r>
        </a:p>
      </dgm:t>
    </dgm:pt>
    <dgm:pt modelId="{86728EEC-7E0C-4A70-815C-3EC465DDE01F}" type="parTrans" cxnId="{761A94A0-2391-4CA1-B077-6BB95CB675BF}">
      <dgm:prSet/>
      <dgm:spPr/>
      <dgm:t>
        <a:bodyPr/>
        <a:lstStyle/>
        <a:p>
          <a:endParaRPr lang="en-GB"/>
        </a:p>
      </dgm:t>
    </dgm:pt>
    <dgm:pt modelId="{067CAC54-2710-4600-8C4E-13701B920058}" type="sibTrans" cxnId="{761A94A0-2391-4CA1-B077-6BB95CB675BF}">
      <dgm:prSet/>
      <dgm:spPr/>
      <dgm:t>
        <a:bodyPr/>
        <a:lstStyle/>
        <a:p>
          <a:endParaRPr lang="en-GB"/>
        </a:p>
      </dgm:t>
    </dgm:pt>
    <dgm:pt modelId="{A495ED75-83F0-4B97-8FC5-2B2755126971}">
      <dgm:prSet phldrT="[Tekst]"/>
      <dgm:spPr/>
      <dgm:t>
        <a:bodyPr/>
        <a:lstStyle/>
        <a:p>
          <a:r>
            <a:rPr lang="da-DK" dirty="0"/>
            <a:t>Genetisk arv</a:t>
          </a:r>
          <a:endParaRPr lang="en-GB" dirty="0"/>
        </a:p>
      </dgm:t>
    </dgm:pt>
    <dgm:pt modelId="{32D9BB48-AD1E-42FE-9505-B17FFE503A74}" type="parTrans" cxnId="{98B4F6C3-113E-417D-A5BA-C4D27ACE279C}">
      <dgm:prSet/>
      <dgm:spPr/>
      <dgm:t>
        <a:bodyPr/>
        <a:lstStyle/>
        <a:p>
          <a:endParaRPr lang="en-GB"/>
        </a:p>
      </dgm:t>
    </dgm:pt>
    <dgm:pt modelId="{4A23DE46-943C-4AD9-A08E-87696FF5E2F8}" type="sibTrans" cxnId="{98B4F6C3-113E-417D-A5BA-C4D27ACE279C}">
      <dgm:prSet/>
      <dgm:spPr/>
      <dgm:t>
        <a:bodyPr/>
        <a:lstStyle/>
        <a:p>
          <a:endParaRPr lang="en-GB"/>
        </a:p>
      </dgm:t>
    </dgm:pt>
    <dgm:pt modelId="{65FA9E6A-236A-46B8-A5A4-A1DED3B68CFE}">
      <dgm:prSet phldrT="[Tekst]"/>
      <dgm:spPr/>
      <dgm:t>
        <a:bodyPr/>
        <a:lstStyle/>
        <a:p>
          <a:r>
            <a:rPr lang="da-DK" dirty="0"/>
            <a:t>Social arv</a:t>
          </a:r>
          <a:endParaRPr lang="en-GB" dirty="0"/>
        </a:p>
      </dgm:t>
    </dgm:pt>
    <dgm:pt modelId="{D3215EFC-A262-4B3B-949B-CDBD0D10BC75}" type="parTrans" cxnId="{C87AE5DF-E1A3-43BD-AEAD-6CB79A87BED4}">
      <dgm:prSet/>
      <dgm:spPr/>
      <dgm:t>
        <a:bodyPr/>
        <a:lstStyle/>
        <a:p>
          <a:endParaRPr lang="en-GB"/>
        </a:p>
      </dgm:t>
    </dgm:pt>
    <dgm:pt modelId="{6BF9CC3D-1C4A-4761-A195-E2768322FF4C}" type="sibTrans" cxnId="{C87AE5DF-E1A3-43BD-AEAD-6CB79A87BED4}">
      <dgm:prSet/>
      <dgm:spPr/>
      <dgm:t>
        <a:bodyPr/>
        <a:lstStyle/>
        <a:p>
          <a:endParaRPr lang="en-GB"/>
        </a:p>
      </dgm:t>
    </dgm:pt>
    <dgm:pt modelId="{086DC3D3-9F6B-46D5-881B-50E76BA270BD}">
      <dgm:prSet phldrT="[Tekst]"/>
      <dgm:spPr/>
      <dgm:t>
        <a:bodyPr/>
        <a:lstStyle/>
        <a:p>
          <a:r>
            <a:rPr lang="da-DK" dirty="0"/>
            <a:t>Simulering af egne data</a:t>
          </a:r>
          <a:endParaRPr lang="en-GB" dirty="0"/>
        </a:p>
      </dgm:t>
    </dgm:pt>
    <dgm:pt modelId="{48D7EBDF-4C07-4E32-8B14-2B58F786793D}" type="parTrans" cxnId="{5C2C6887-E2A8-4322-AC1A-66A96DB301EC}">
      <dgm:prSet/>
      <dgm:spPr/>
      <dgm:t>
        <a:bodyPr/>
        <a:lstStyle/>
        <a:p>
          <a:endParaRPr lang="en-GB"/>
        </a:p>
      </dgm:t>
    </dgm:pt>
    <dgm:pt modelId="{F7377529-FB15-4914-8D42-55806C680DF2}" type="sibTrans" cxnId="{5C2C6887-E2A8-4322-AC1A-66A96DB301EC}">
      <dgm:prSet/>
      <dgm:spPr/>
      <dgm:t>
        <a:bodyPr/>
        <a:lstStyle/>
        <a:p>
          <a:endParaRPr lang="en-GB"/>
        </a:p>
      </dgm:t>
    </dgm:pt>
    <dgm:pt modelId="{82B54D65-6581-4A4A-BF5A-A4E2967AF963}">
      <dgm:prSet phldrT="[Tekst]"/>
      <dgm:spPr/>
      <dgm:t>
        <a:bodyPr/>
        <a:lstStyle/>
        <a:p>
          <a:r>
            <a:rPr lang="da-DK" dirty="0"/>
            <a:t>Regression</a:t>
          </a:r>
          <a:endParaRPr lang="en-GB" dirty="0"/>
        </a:p>
      </dgm:t>
    </dgm:pt>
    <dgm:pt modelId="{48C7B4FF-7EC7-4A0A-86BB-A9360F61A8B4}" type="parTrans" cxnId="{82A6E5C3-4EE9-43E2-9A34-CB8643CC47F6}">
      <dgm:prSet/>
      <dgm:spPr/>
      <dgm:t>
        <a:bodyPr/>
        <a:lstStyle/>
        <a:p>
          <a:endParaRPr lang="en-GB"/>
        </a:p>
      </dgm:t>
    </dgm:pt>
    <dgm:pt modelId="{0C8AC1DC-485C-411C-933A-E3A71B847064}" type="sibTrans" cxnId="{82A6E5C3-4EE9-43E2-9A34-CB8643CC47F6}">
      <dgm:prSet/>
      <dgm:spPr/>
      <dgm:t>
        <a:bodyPr/>
        <a:lstStyle/>
        <a:p>
          <a:endParaRPr lang="en-GB"/>
        </a:p>
      </dgm:t>
    </dgm:pt>
    <dgm:pt modelId="{1C4A2F0E-F495-4D3F-8431-6E8E307BD664}">
      <dgm:prSet phldrT="[Tekst]"/>
      <dgm:spPr/>
      <dgm:t>
        <a:bodyPr/>
        <a:lstStyle/>
        <a:p>
          <a:r>
            <a:rPr lang="da-DK" dirty="0" err="1"/>
            <a:t>Prediction</a:t>
          </a:r>
          <a:endParaRPr lang="en-GB" dirty="0"/>
        </a:p>
      </dgm:t>
    </dgm:pt>
    <dgm:pt modelId="{DA1EED87-0958-4EC4-8CF6-7C5FB810F0F1}" type="parTrans" cxnId="{36867021-37D6-4C3A-BED1-32D048952EB0}">
      <dgm:prSet/>
      <dgm:spPr/>
      <dgm:t>
        <a:bodyPr/>
        <a:lstStyle/>
        <a:p>
          <a:endParaRPr lang="en-GB"/>
        </a:p>
      </dgm:t>
    </dgm:pt>
    <dgm:pt modelId="{F77AB7A7-4056-4786-BAB6-443C74ED5B1D}" type="sibTrans" cxnId="{36867021-37D6-4C3A-BED1-32D048952EB0}">
      <dgm:prSet/>
      <dgm:spPr/>
      <dgm:t>
        <a:bodyPr/>
        <a:lstStyle/>
        <a:p>
          <a:endParaRPr lang="en-GB"/>
        </a:p>
      </dgm:t>
    </dgm:pt>
    <dgm:pt modelId="{A42215BA-69B8-4067-BB81-05901D3017A1}" type="pres">
      <dgm:prSet presAssocID="{739AD453-A6F3-4252-88A1-6D9A7DD2D29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CC8C1DE-9128-4D1E-A2EB-ECAB4614855C}" type="pres">
      <dgm:prSet presAssocID="{07F1A8B9-52D2-4DDF-BF84-61BA40DD78F1}" presName="centerShape" presStyleLbl="node0" presStyleIdx="0" presStyleCnt="1" custScaleX="151005" custScaleY="146104" custLinFactNeighborX="0"/>
      <dgm:spPr/>
    </dgm:pt>
    <dgm:pt modelId="{F2457015-2CA3-4142-ACA9-61ACC64B9975}" type="pres">
      <dgm:prSet presAssocID="{32D9BB48-AD1E-42FE-9505-B17FFE503A74}" presName="Name9" presStyleLbl="parChTrans1D2" presStyleIdx="0" presStyleCnt="5"/>
      <dgm:spPr/>
    </dgm:pt>
    <dgm:pt modelId="{582E58BA-E05A-43D0-BAD3-75083073FA5C}" type="pres">
      <dgm:prSet presAssocID="{32D9BB48-AD1E-42FE-9505-B17FFE503A74}" presName="connTx" presStyleLbl="parChTrans1D2" presStyleIdx="0" presStyleCnt="5"/>
      <dgm:spPr/>
    </dgm:pt>
    <dgm:pt modelId="{A6E60588-B91B-4A5F-9A1B-391DF199C89C}" type="pres">
      <dgm:prSet presAssocID="{A495ED75-83F0-4B97-8FC5-2B2755126971}" presName="node" presStyleLbl="node1" presStyleIdx="0" presStyleCnt="5" custRadScaleRad="100931" custRadScaleInc="0">
        <dgm:presLayoutVars>
          <dgm:bulletEnabled val="1"/>
        </dgm:presLayoutVars>
      </dgm:prSet>
      <dgm:spPr/>
    </dgm:pt>
    <dgm:pt modelId="{ECAC9525-3F41-408A-86FC-E7C37F310AA0}" type="pres">
      <dgm:prSet presAssocID="{48C7B4FF-7EC7-4A0A-86BB-A9360F61A8B4}" presName="Name9" presStyleLbl="parChTrans1D2" presStyleIdx="1" presStyleCnt="5"/>
      <dgm:spPr/>
    </dgm:pt>
    <dgm:pt modelId="{F088DDEF-580A-4F68-8BFD-022F9BD0A79A}" type="pres">
      <dgm:prSet presAssocID="{48C7B4FF-7EC7-4A0A-86BB-A9360F61A8B4}" presName="connTx" presStyleLbl="parChTrans1D2" presStyleIdx="1" presStyleCnt="5"/>
      <dgm:spPr/>
    </dgm:pt>
    <dgm:pt modelId="{D6830554-8211-4E7B-9403-606AABDC44C6}" type="pres">
      <dgm:prSet presAssocID="{82B54D65-6581-4A4A-BF5A-A4E2967AF963}" presName="node" presStyleLbl="node1" presStyleIdx="1" presStyleCnt="5" custRadScaleRad="100931" custRadScaleInc="0">
        <dgm:presLayoutVars>
          <dgm:bulletEnabled val="1"/>
        </dgm:presLayoutVars>
      </dgm:prSet>
      <dgm:spPr/>
    </dgm:pt>
    <dgm:pt modelId="{C34E6B97-CB26-4CA2-BFA5-59A17113F18A}" type="pres">
      <dgm:prSet presAssocID="{DA1EED87-0958-4EC4-8CF6-7C5FB810F0F1}" presName="Name9" presStyleLbl="parChTrans1D2" presStyleIdx="2" presStyleCnt="5"/>
      <dgm:spPr/>
    </dgm:pt>
    <dgm:pt modelId="{907C0903-3D1B-41D1-8383-44B30DA5E63F}" type="pres">
      <dgm:prSet presAssocID="{DA1EED87-0958-4EC4-8CF6-7C5FB810F0F1}" presName="connTx" presStyleLbl="parChTrans1D2" presStyleIdx="2" presStyleCnt="5"/>
      <dgm:spPr/>
    </dgm:pt>
    <dgm:pt modelId="{6DF363B5-21F1-4A51-854B-AE9F938852C1}" type="pres">
      <dgm:prSet presAssocID="{1C4A2F0E-F495-4D3F-8431-6E8E307BD664}" presName="node" presStyleLbl="node1" presStyleIdx="2" presStyleCnt="5" custRadScaleRad="100931" custRadScaleInc="0">
        <dgm:presLayoutVars>
          <dgm:bulletEnabled val="1"/>
        </dgm:presLayoutVars>
      </dgm:prSet>
      <dgm:spPr/>
    </dgm:pt>
    <dgm:pt modelId="{FCA30D86-682F-48E0-B676-F81A9792DB9D}" type="pres">
      <dgm:prSet presAssocID="{D3215EFC-A262-4B3B-949B-CDBD0D10BC75}" presName="Name9" presStyleLbl="parChTrans1D2" presStyleIdx="3" presStyleCnt="5"/>
      <dgm:spPr/>
    </dgm:pt>
    <dgm:pt modelId="{1F18A39F-D69E-4ECF-A53C-6D0F3837B32B}" type="pres">
      <dgm:prSet presAssocID="{D3215EFC-A262-4B3B-949B-CDBD0D10BC75}" presName="connTx" presStyleLbl="parChTrans1D2" presStyleIdx="3" presStyleCnt="5"/>
      <dgm:spPr/>
    </dgm:pt>
    <dgm:pt modelId="{D7832EC5-CA39-4CE0-A410-93D555D9080B}" type="pres">
      <dgm:prSet presAssocID="{65FA9E6A-236A-46B8-A5A4-A1DED3B68CFE}" presName="node" presStyleLbl="node1" presStyleIdx="3" presStyleCnt="5" custRadScaleRad="106844" custRadScaleInc="2058">
        <dgm:presLayoutVars>
          <dgm:bulletEnabled val="1"/>
        </dgm:presLayoutVars>
      </dgm:prSet>
      <dgm:spPr/>
    </dgm:pt>
    <dgm:pt modelId="{1D21CB17-A85E-44F4-A86B-389EE48D19E1}" type="pres">
      <dgm:prSet presAssocID="{48D7EBDF-4C07-4E32-8B14-2B58F786793D}" presName="Name9" presStyleLbl="parChTrans1D2" presStyleIdx="4" presStyleCnt="5"/>
      <dgm:spPr/>
    </dgm:pt>
    <dgm:pt modelId="{F55084E6-F473-4BF9-9022-5521883E030A}" type="pres">
      <dgm:prSet presAssocID="{48D7EBDF-4C07-4E32-8B14-2B58F786793D}" presName="connTx" presStyleLbl="parChTrans1D2" presStyleIdx="4" presStyleCnt="5"/>
      <dgm:spPr/>
    </dgm:pt>
    <dgm:pt modelId="{11187BE4-C293-4722-B3D3-A38C952E92CA}" type="pres">
      <dgm:prSet presAssocID="{086DC3D3-9F6B-46D5-881B-50E76BA270BD}" presName="node" presStyleLbl="node1" presStyleIdx="4" presStyleCnt="5" custRadScaleRad="107982" custRadScaleInc="-2037">
        <dgm:presLayoutVars>
          <dgm:bulletEnabled val="1"/>
        </dgm:presLayoutVars>
      </dgm:prSet>
      <dgm:spPr/>
    </dgm:pt>
  </dgm:ptLst>
  <dgm:cxnLst>
    <dgm:cxn modelId="{E4F31F07-9779-42CB-83F9-64B8EBAFB46D}" type="presOf" srcId="{48C7B4FF-7EC7-4A0A-86BB-A9360F61A8B4}" destId="{ECAC9525-3F41-408A-86FC-E7C37F310AA0}" srcOrd="0" destOrd="0" presId="urn:microsoft.com/office/officeart/2005/8/layout/radial1"/>
    <dgm:cxn modelId="{36867021-37D6-4C3A-BED1-32D048952EB0}" srcId="{07F1A8B9-52D2-4DDF-BF84-61BA40DD78F1}" destId="{1C4A2F0E-F495-4D3F-8431-6E8E307BD664}" srcOrd="2" destOrd="0" parTransId="{DA1EED87-0958-4EC4-8CF6-7C5FB810F0F1}" sibTransId="{F77AB7A7-4056-4786-BAB6-443C74ED5B1D}"/>
    <dgm:cxn modelId="{7F23493D-E51E-4AB9-8BF3-82CA0AA83E6C}" type="presOf" srcId="{82B54D65-6581-4A4A-BF5A-A4E2967AF963}" destId="{D6830554-8211-4E7B-9403-606AABDC44C6}" srcOrd="0" destOrd="0" presId="urn:microsoft.com/office/officeart/2005/8/layout/radial1"/>
    <dgm:cxn modelId="{F074B663-EF69-4D7E-B477-827ABDC40A39}" type="presOf" srcId="{DA1EED87-0958-4EC4-8CF6-7C5FB810F0F1}" destId="{C34E6B97-CB26-4CA2-BFA5-59A17113F18A}" srcOrd="0" destOrd="0" presId="urn:microsoft.com/office/officeart/2005/8/layout/radial1"/>
    <dgm:cxn modelId="{42393A6B-1FA1-4D81-A54E-AE0DDD4F7646}" type="presOf" srcId="{739AD453-A6F3-4252-88A1-6D9A7DD2D297}" destId="{A42215BA-69B8-4067-BB81-05901D3017A1}" srcOrd="0" destOrd="0" presId="urn:microsoft.com/office/officeart/2005/8/layout/radial1"/>
    <dgm:cxn modelId="{F9CD576F-6154-4EB6-8FA5-9A7195A5DFFB}" type="presOf" srcId="{48C7B4FF-7EC7-4A0A-86BB-A9360F61A8B4}" destId="{F088DDEF-580A-4F68-8BFD-022F9BD0A79A}" srcOrd="1" destOrd="0" presId="urn:microsoft.com/office/officeart/2005/8/layout/radial1"/>
    <dgm:cxn modelId="{9064E573-E1B0-48CA-80D2-C744F23724D1}" type="presOf" srcId="{48D7EBDF-4C07-4E32-8B14-2B58F786793D}" destId="{1D21CB17-A85E-44F4-A86B-389EE48D19E1}" srcOrd="0" destOrd="0" presId="urn:microsoft.com/office/officeart/2005/8/layout/radial1"/>
    <dgm:cxn modelId="{A3D2F955-8963-41A9-804C-5A45F89E1ECC}" type="presOf" srcId="{A495ED75-83F0-4B97-8FC5-2B2755126971}" destId="{A6E60588-B91B-4A5F-9A1B-391DF199C89C}" srcOrd="0" destOrd="0" presId="urn:microsoft.com/office/officeart/2005/8/layout/radial1"/>
    <dgm:cxn modelId="{FE326A78-FB45-4783-85AC-E9F36138E54E}" type="presOf" srcId="{48D7EBDF-4C07-4E32-8B14-2B58F786793D}" destId="{F55084E6-F473-4BF9-9022-5521883E030A}" srcOrd="1" destOrd="0" presId="urn:microsoft.com/office/officeart/2005/8/layout/radial1"/>
    <dgm:cxn modelId="{5C2C6887-E2A8-4322-AC1A-66A96DB301EC}" srcId="{07F1A8B9-52D2-4DDF-BF84-61BA40DD78F1}" destId="{086DC3D3-9F6B-46D5-881B-50E76BA270BD}" srcOrd="4" destOrd="0" parTransId="{48D7EBDF-4C07-4E32-8B14-2B58F786793D}" sibTransId="{F7377529-FB15-4914-8D42-55806C680DF2}"/>
    <dgm:cxn modelId="{9F92599B-6AAE-4F51-884E-DBC5F15FAD7F}" type="presOf" srcId="{DA1EED87-0958-4EC4-8CF6-7C5FB810F0F1}" destId="{907C0903-3D1B-41D1-8383-44B30DA5E63F}" srcOrd="1" destOrd="0" presId="urn:microsoft.com/office/officeart/2005/8/layout/radial1"/>
    <dgm:cxn modelId="{761A94A0-2391-4CA1-B077-6BB95CB675BF}" srcId="{739AD453-A6F3-4252-88A1-6D9A7DD2D297}" destId="{07F1A8B9-52D2-4DDF-BF84-61BA40DD78F1}" srcOrd="0" destOrd="0" parTransId="{86728EEC-7E0C-4A70-815C-3EC465DDE01F}" sibTransId="{067CAC54-2710-4600-8C4E-13701B920058}"/>
    <dgm:cxn modelId="{024B5CA7-8985-4186-8652-22199AB21D0D}" type="presOf" srcId="{D3215EFC-A262-4B3B-949B-CDBD0D10BC75}" destId="{FCA30D86-682F-48E0-B676-F81A9792DB9D}" srcOrd="0" destOrd="0" presId="urn:microsoft.com/office/officeart/2005/8/layout/radial1"/>
    <dgm:cxn modelId="{732DCFB2-2206-495C-9523-2739687CD1AD}" type="presOf" srcId="{32D9BB48-AD1E-42FE-9505-B17FFE503A74}" destId="{F2457015-2CA3-4142-ACA9-61ACC64B9975}" srcOrd="0" destOrd="0" presId="urn:microsoft.com/office/officeart/2005/8/layout/radial1"/>
    <dgm:cxn modelId="{82A6E5C3-4EE9-43E2-9A34-CB8643CC47F6}" srcId="{07F1A8B9-52D2-4DDF-BF84-61BA40DD78F1}" destId="{82B54D65-6581-4A4A-BF5A-A4E2967AF963}" srcOrd="1" destOrd="0" parTransId="{48C7B4FF-7EC7-4A0A-86BB-A9360F61A8B4}" sibTransId="{0C8AC1DC-485C-411C-933A-E3A71B847064}"/>
    <dgm:cxn modelId="{98B4F6C3-113E-417D-A5BA-C4D27ACE279C}" srcId="{07F1A8B9-52D2-4DDF-BF84-61BA40DD78F1}" destId="{A495ED75-83F0-4B97-8FC5-2B2755126971}" srcOrd="0" destOrd="0" parTransId="{32D9BB48-AD1E-42FE-9505-B17FFE503A74}" sibTransId="{4A23DE46-943C-4AD9-A08E-87696FF5E2F8}"/>
    <dgm:cxn modelId="{93E965D8-5028-4D4F-A076-78B0FDC17CEF}" type="presOf" srcId="{32D9BB48-AD1E-42FE-9505-B17FFE503A74}" destId="{582E58BA-E05A-43D0-BAD3-75083073FA5C}" srcOrd="1" destOrd="0" presId="urn:microsoft.com/office/officeart/2005/8/layout/radial1"/>
    <dgm:cxn modelId="{C87AE5DF-E1A3-43BD-AEAD-6CB79A87BED4}" srcId="{07F1A8B9-52D2-4DDF-BF84-61BA40DD78F1}" destId="{65FA9E6A-236A-46B8-A5A4-A1DED3B68CFE}" srcOrd="3" destOrd="0" parTransId="{D3215EFC-A262-4B3B-949B-CDBD0D10BC75}" sibTransId="{6BF9CC3D-1C4A-4761-A195-E2768322FF4C}"/>
    <dgm:cxn modelId="{ADA224E8-9B62-41E7-8EC8-DCBFF7F2BE2B}" type="presOf" srcId="{D3215EFC-A262-4B3B-949B-CDBD0D10BC75}" destId="{1F18A39F-D69E-4ECF-A53C-6D0F3837B32B}" srcOrd="1" destOrd="0" presId="urn:microsoft.com/office/officeart/2005/8/layout/radial1"/>
    <dgm:cxn modelId="{3F961EEF-34F5-46E5-A242-8C80E891E55F}" type="presOf" srcId="{07F1A8B9-52D2-4DDF-BF84-61BA40DD78F1}" destId="{6CC8C1DE-9128-4D1E-A2EB-ECAB4614855C}" srcOrd="0" destOrd="0" presId="urn:microsoft.com/office/officeart/2005/8/layout/radial1"/>
    <dgm:cxn modelId="{3004E5F8-4591-45A2-A9FF-E1DEFE349694}" type="presOf" srcId="{086DC3D3-9F6B-46D5-881B-50E76BA270BD}" destId="{11187BE4-C293-4722-B3D3-A38C952E92CA}" srcOrd="0" destOrd="0" presId="urn:microsoft.com/office/officeart/2005/8/layout/radial1"/>
    <dgm:cxn modelId="{2FB403F9-BED1-4101-B679-81A598EAA3D6}" type="presOf" srcId="{1C4A2F0E-F495-4D3F-8431-6E8E307BD664}" destId="{6DF363B5-21F1-4A51-854B-AE9F938852C1}" srcOrd="0" destOrd="0" presId="urn:microsoft.com/office/officeart/2005/8/layout/radial1"/>
    <dgm:cxn modelId="{F0D026FA-DD94-412C-ACD1-CCA28D789407}" type="presOf" srcId="{65FA9E6A-236A-46B8-A5A4-A1DED3B68CFE}" destId="{D7832EC5-CA39-4CE0-A410-93D555D9080B}" srcOrd="0" destOrd="0" presId="urn:microsoft.com/office/officeart/2005/8/layout/radial1"/>
    <dgm:cxn modelId="{5971F97A-2D9E-421B-A741-3AB31C4A47A1}" type="presParOf" srcId="{A42215BA-69B8-4067-BB81-05901D3017A1}" destId="{6CC8C1DE-9128-4D1E-A2EB-ECAB4614855C}" srcOrd="0" destOrd="0" presId="urn:microsoft.com/office/officeart/2005/8/layout/radial1"/>
    <dgm:cxn modelId="{34786405-60FE-4C1B-BAD9-574ED1498435}" type="presParOf" srcId="{A42215BA-69B8-4067-BB81-05901D3017A1}" destId="{F2457015-2CA3-4142-ACA9-61ACC64B9975}" srcOrd="1" destOrd="0" presId="urn:microsoft.com/office/officeart/2005/8/layout/radial1"/>
    <dgm:cxn modelId="{BA781CAC-0775-4F4E-84D7-5DDA2335D6EE}" type="presParOf" srcId="{F2457015-2CA3-4142-ACA9-61ACC64B9975}" destId="{582E58BA-E05A-43D0-BAD3-75083073FA5C}" srcOrd="0" destOrd="0" presId="urn:microsoft.com/office/officeart/2005/8/layout/radial1"/>
    <dgm:cxn modelId="{298C682C-9635-484A-87E6-D1503C87F2D0}" type="presParOf" srcId="{A42215BA-69B8-4067-BB81-05901D3017A1}" destId="{A6E60588-B91B-4A5F-9A1B-391DF199C89C}" srcOrd="2" destOrd="0" presId="urn:microsoft.com/office/officeart/2005/8/layout/radial1"/>
    <dgm:cxn modelId="{438A6C7C-7211-4C84-A757-93BA87D5F0CA}" type="presParOf" srcId="{A42215BA-69B8-4067-BB81-05901D3017A1}" destId="{ECAC9525-3F41-408A-86FC-E7C37F310AA0}" srcOrd="3" destOrd="0" presId="urn:microsoft.com/office/officeart/2005/8/layout/radial1"/>
    <dgm:cxn modelId="{FE0DC84D-6030-4DD3-AE8F-5AFAD5099E9E}" type="presParOf" srcId="{ECAC9525-3F41-408A-86FC-E7C37F310AA0}" destId="{F088DDEF-580A-4F68-8BFD-022F9BD0A79A}" srcOrd="0" destOrd="0" presId="urn:microsoft.com/office/officeart/2005/8/layout/radial1"/>
    <dgm:cxn modelId="{482F9854-AE61-4237-B79A-AD940F4CF290}" type="presParOf" srcId="{A42215BA-69B8-4067-BB81-05901D3017A1}" destId="{D6830554-8211-4E7B-9403-606AABDC44C6}" srcOrd="4" destOrd="0" presId="urn:microsoft.com/office/officeart/2005/8/layout/radial1"/>
    <dgm:cxn modelId="{F7532BF6-37CB-4F7C-8DC3-B8827FAC8B55}" type="presParOf" srcId="{A42215BA-69B8-4067-BB81-05901D3017A1}" destId="{C34E6B97-CB26-4CA2-BFA5-59A17113F18A}" srcOrd="5" destOrd="0" presId="urn:microsoft.com/office/officeart/2005/8/layout/radial1"/>
    <dgm:cxn modelId="{8D5FF997-9640-4AF6-8DE2-48E8FE24609A}" type="presParOf" srcId="{C34E6B97-CB26-4CA2-BFA5-59A17113F18A}" destId="{907C0903-3D1B-41D1-8383-44B30DA5E63F}" srcOrd="0" destOrd="0" presId="urn:microsoft.com/office/officeart/2005/8/layout/radial1"/>
    <dgm:cxn modelId="{B9416DFD-82A1-493A-A7E5-CF4789E0D40D}" type="presParOf" srcId="{A42215BA-69B8-4067-BB81-05901D3017A1}" destId="{6DF363B5-21F1-4A51-854B-AE9F938852C1}" srcOrd="6" destOrd="0" presId="urn:microsoft.com/office/officeart/2005/8/layout/radial1"/>
    <dgm:cxn modelId="{7AF37140-1077-4FE7-8557-8EC6F796D449}" type="presParOf" srcId="{A42215BA-69B8-4067-BB81-05901D3017A1}" destId="{FCA30D86-682F-48E0-B676-F81A9792DB9D}" srcOrd="7" destOrd="0" presId="urn:microsoft.com/office/officeart/2005/8/layout/radial1"/>
    <dgm:cxn modelId="{B113EDF1-A512-4CB3-BFB7-62C0B35B1D1D}" type="presParOf" srcId="{FCA30D86-682F-48E0-B676-F81A9792DB9D}" destId="{1F18A39F-D69E-4ECF-A53C-6D0F3837B32B}" srcOrd="0" destOrd="0" presId="urn:microsoft.com/office/officeart/2005/8/layout/radial1"/>
    <dgm:cxn modelId="{92BD8401-4295-4C5C-80A3-241280ADABBD}" type="presParOf" srcId="{A42215BA-69B8-4067-BB81-05901D3017A1}" destId="{D7832EC5-CA39-4CE0-A410-93D555D9080B}" srcOrd="8" destOrd="0" presId="urn:microsoft.com/office/officeart/2005/8/layout/radial1"/>
    <dgm:cxn modelId="{66D8EC7E-398B-4E79-A102-CD40931192B5}" type="presParOf" srcId="{A42215BA-69B8-4067-BB81-05901D3017A1}" destId="{1D21CB17-A85E-44F4-A86B-389EE48D19E1}" srcOrd="9" destOrd="0" presId="urn:microsoft.com/office/officeart/2005/8/layout/radial1"/>
    <dgm:cxn modelId="{143864AB-A95C-4C60-87BA-2B5E31241C15}" type="presParOf" srcId="{1D21CB17-A85E-44F4-A86B-389EE48D19E1}" destId="{F55084E6-F473-4BF9-9022-5521883E030A}" srcOrd="0" destOrd="0" presId="urn:microsoft.com/office/officeart/2005/8/layout/radial1"/>
    <dgm:cxn modelId="{D5EF19F2-7A3B-450D-8B0A-F68DDA91102B}" type="presParOf" srcId="{A42215BA-69B8-4067-BB81-05901D3017A1}" destId="{11187BE4-C293-4722-B3D3-A38C952E92CA}" srcOrd="10" destOrd="0" presId="urn:microsoft.com/office/officeart/2005/8/layout/radial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8C1DE-9128-4D1E-A2EB-ECAB4614855C}">
      <dsp:nvSpPr>
        <dsp:cNvPr id="0" name=""/>
        <dsp:cNvSpPr/>
      </dsp:nvSpPr>
      <dsp:spPr>
        <a:xfrm>
          <a:off x="1850964" y="1390041"/>
          <a:ext cx="1956845" cy="1893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 dirty="0"/>
            <a:t>Hvor godt kan vi forudsige hvem der udvikler bipolar lidelse</a:t>
          </a:r>
        </a:p>
      </dsp:txBody>
      <dsp:txXfrm>
        <a:off x="2137537" y="1667313"/>
        <a:ext cx="1383699" cy="1338790"/>
      </dsp:txXfrm>
    </dsp:sp>
    <dsp:sp modelId="{F2457015-2CA3-4142-ACA9-61ACC64B9975}">
      <dsp:nvSpPr>
        <dsp:cNvPr id="0" name=""/>
        <dsp:cNvSpPr/>
      </dsp:nvSpPr>
      <dsp:spPr>
        <a:xfrm rot="16200000">
          <a:off x="2782307" y="1322351"/>
          <a:ext cx="94160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94160" y="20610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27033" y="1340607"/>
        <a:ext cx="4708" cy="4708"/>
      </dsp:txXfrm>
    </dsp:sp>
    <dsp:sp modelId="{A6E60588-B91B-4A5F-9A1B-391DF199C89C}">
      <dsp:nvSpPr>
        <dsp:cNvPr id="0" name=""/>
        <dsp:cNvSpPr/>
      </dsp:nvSpPr>
      <dsp:spPr>
        <a:xfrm>
          <a:off x="2181446" y="0"/>
          <a:ext cx="1295881" cy="1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Genetisk arv</a:t>
          </a:r>
          <a:endParaRPr lang="en-GB" sz="1500" kern="1200" dirty="0"/>
        </a:p>
      </dsp:txBody>
      <dsp:txXfrm>
        <a:off x="2371223" y="189777"/>
        <a:ext cx="916327" cy="916327"/>
      </dsp:txXfrm>
    </dsp:sp>
    <dsp:sp modelId="{ECAC9525-3F41-408A-86FC-E7C37F310AA0}">
      <dsp:nvSpPr>
        <dsp:cNvPr id="0" name=""/>
        <dsp:cNvSpPr/>
      </dsp:nvSpPr>
      <dsp:spPr>
        <a:xfrm rot="20520000">
          <a:off x="3754975" y="2002531"/>
          <a:ext cx="78944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78944" y="20610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92473" y="2021168"/>
        <a:ext cx="3947" cy="3947"/>
      </dsp:txXfrm>
    </dsp:sp>
    <dsp:sp modelId="{D6830554-8211-4E7B-9403-606AABDC44C6}">
      <dsp:nvSpPr>
        <dsp:cNvPr id="0" name=""/>
        <dsp:cNvSpPr/>
      </dsp:nvSpPr>
      <dsp:spPr>
        <a:xfrm>
          <a:off x="3800275" y="1162779"/>
          <a:ext cx="1295881" cy="1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Regression</a:t>
          </a:r>
          <a:endParaRPr lang="en-GB" sz="1500" kern="1200" dirty="0"/>
        </a:p>
      </dsp:txBody>
      <dsp:txXfrm>
        <a:off x="3990052" y="1352556"/>
        <a:ext cx="916327" cy="916327"/>
      </dsp:txXfrm>
    </dsp:sp>
    <dsp:sp modelId="{C34E6B97-CB26-4CA2-BFA5-59A17113F18A}">
      <dsp:nvSpPr>
        <dsp:cNvPr id="0" name=""/>
        <dsp:cNvSpPr/>
      </dsp:nvSpPr>
      <dsp:spPr>
        <a:xfrm rot="3227628">
          <a:off x="3376816" y="3124291"/>
          <a:ext cx="88424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88424" y="20610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18818" y="3142690"/>
        <a:ext cx="4421" cy="4421"/>
      </dsp:txXfrm>
    </dsp:sp>
    <dsp:sp modelId="{6DF363B5-21F1-4A51-854B-AE9F938852C1}">
      <dsp:nvSpPr>
        <dsp:cNvPr id="0" name=""/>
        <dsp:cNvSpPr/>
      </dsp:nvSpPr>
      <dsp:spPr>
        <a:xfrm>
          <a:off x="3181937" y="3055456"/>
          <a:ext cx="1295881" cy="1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 err="1"/>
            <a:t>Prediction</a:t>
          </a:r>
          <a:endParaRPr lang="en-GB" sz="1500" kern="1200" dirty="0"/>
        </a:p>
      </dsp:txBody>
      <dsp:txXfrm>
        <a:off x="3371714" y="3245233"/>
        <a:ext cx="916327" cy="916327"/>
      </dsp:txXfrm>
    </dsp:sp>
    <dsp:sp modelId="{FCA30D86-682F-48E0-B676-F81A9792DB9D}">
      <dsp:nvSpPr>
        <dsp:cNvPr id="0" name=""/>
        <dsp:cNvSpPr/>
      </dsp:nvSpPr>
      <dsp:spPr>
        <a:xfrm rot="7695706">
          <a:off x="2127221" y="3121357"/>
          <a:ext cx="134166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134166" y="20610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190950" y="3138613"/>
        <a:ext cx="6708" cy="6708"/>
      </dsp:txXfrm>
    </dsp:sp>
    <dsp:sp modelId="{D7832EC5-CA39-4CE0-A410-93D555D9080B}">
      <dsp:nvSpPr>
        <dsp:cNvPr id="0" name=""/>
        <dsp:cNvSpPr/>
      </dsp:nvSpPr>
      <dsp:spPr>
        <a:xfrm>
          <a:off x="1103581" y="3055456"/>
          <a:ext cx="1295881" cy="1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Social arv</a:t>
          </a:r>
          <a:endParaRPr lang="en-GB" sz="1500" kern="1200" dirty="0"/>
        </a:p>
      </dsp:txBody>
      <dsp:txXfrm>
        <a:off x="1293358" y="3245233"/>
        <a:ext cx="916327" cy="916327"/>
      </dsp:txXfrm>
    </dsp:sp>
    <dsp:sp modelId="{1D21CB17-A85E-44F4-A86B-389EE48D19E1}">
      <dsp:nvSpPr>
        <dsp:cNvPr id="0" name=""/>
        <dsp:cNvSpPr/>
      </dsp:nvSpPr>
      <dsp:spPr>
        <a:xfrm rot="11836001">
          <a:off x="1704695" y="1997225"/>
          <a:ext cx="197611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197611" y="20610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798560" y="2012895"/>
        <a:ext cx="9880" cy="9880"/>
      </dsp:txXfrm>
    </dsp:sp>
    <dsp:sp modelId="{11187BE4-C293-4722-B3D3-A38C952E92CA}">
      <dsp:nvSpPr>
        <dsp:cNvPr id="0" name=""/>
        <dsp:cNvSpPr/>
      </dsp:nvSpPr>
      <dsp:spPr>
        <a:xfrm>
          <a:off x="442466" y="1148245"/>
          <a:ext cx="1295881" cy="129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Simulering af egne data</a:t>
          </a:r>
          <a:endParaRPr lang="en-GB" sz="1500" kern="1200" dirty="0"/>
        </a:p>
      </dsp:txBody>
      <dsp:txXfrm>
        <a:off x="632243" y="1338022"/>
        <a:ext cx="916327" cy="916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6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32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68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9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26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FD12B76-0EA2-4822-98F5-5B838B183B00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832A20B-D22A-4353-98E8-F5B3D43669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0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6720A-40BD-4D49-9D50-B1E830487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da-DK" sz="5600">
                <a:solidFill>
                  <a:srgbClr val="FFFFFF"/>
                </a:solidFill>
              </a:rPr>
              <a:t>Statistical genetics</a:t>
            </a:r>
            <a:endParaRPr lang="en-GB" sz="5600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D5FDE96-50AC-4228-ABE1-17B8B5DFF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43064" y="3801969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da-DK" sz="2000" dirty="0">
                <a:solidFill>
                  <a:srgbClr val="FFFFFF"/>
                </a:solidFill>
              </a:rPr>
              <a:t>Af Louise og Ole</a:t>
            </a: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21" name="Graphic 6" descr="DNA">
            <a:extLst>
              <a:ext uri="{FF2B5EF4-FFF2-40B4-BE49-F238E27FC236}">
                <a16:creationId xmlns:a16="http://schemas.microsoft.com/office/drawing/2014/main" id="{2E26CCB9-C683-40D1-9516-792DE4F26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4780" y="3103234"/>
            <a:ext cx="3939872" cy="3939872"/>
          </a:xfrm>
          <a:prstGeom prst="rect">
            <a:avLst/>
          </a:prstGeom>
        </p:spPr>
      </p:pic>
      <p:pic>
        <p:nvPicPr>
          <p:cNvPr id="25" name="Graphic 6" descr="DNA">
            <a:extLst>
              <a:ext uri="{FF2B5EF4-FFF2-40B4-BE49-F238E27FC236}">
                <a16:creationId xmlns:a16="http://schemas.microsoft.com/office/drawing/2014/main" id="{1D1244D3-9F89-4ECA-9719-FF8131E1E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4780" y="-501994"/>
            <a:ext cx="3939872" cy="39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1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E9668-EF94-490A-A433-7953C3BD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Problemstilling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4" name="Pladsholder til indhold 5">
            <a:extLst>
              <a:ext uri="{FF2B5EF4-FFF2-40B4-BE49-F238E27FC236}">
                <a16:creationId xmlns:a16="http://schemas.microsoft.com/office/drawing/2014/main" id="{D3F922D2-AFB8-4B95-AEA4-9CD75F325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029932"/>
              </p:ext>
            </p:extLst>
          </p:nvPr>
        </p:nvGraphicFramePr>
        <p:xfrm>
          <a:off x="3477088" y="1717386"/>
          <a:ext cx="56587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2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FF2DFDDC-875C-4D50-BA72-BAEC256B5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b="11130"/>
          <a:stretch/>
        </p:blipFill>
        <p:spPr>
          <a:xfrm>
            <a:off x="7230246" y="304567"/>
            <a:ext cx="4625247" cy="49184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CE0BEF-D16A-4EA4-A40E-D18AFFED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Vores data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Pladsholder til indhold 17">
                <a:extLst>
                  <a:ext uri="{FF2B5EF4-FFF2-40B4-BE49-F238E27FC236}">
                    <a16:creationId xmlns:a16="http://schemas.microsoft.com/office/drawing/2014/main" id="{36A1F320-3EED-4267-A892-8C43BB12D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>
                    <a:solidFill>
                      <a:schemeClr val="tx1"/>
                    </a:solidFill>
                  </a:rPr>
                  <a:t>Simuleret data</a:t>
                </a:r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>
                  <a:solidFill>
                    <a:schemeClr val="tx1"/>
                  </a:solidFill>
                </a:endParaRPr>
              </a:p>
              <a:p>
                <a:r>
                  <a:rPr lang="da-DK" dirty="0">
                    <a:solidFill>
                      <a:schemeClr val="tx1"/>
                    </a:solidFill>
                  </a:rPr>
                  <a:t>Kausale </a:t>
                </a:r>
                <a:r>
                  <a:rPr lang="da-DK" dirty="0" err="1">
                    <a:solidFill>
                      <a:schemeClr val="tx1"/>
                    </a:solidFill>
                  </a:rPr>
                  <a:t>SNP’s</a:t>
                </a:r>
                <a:r>
                  <a:rPr lang="da-DK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a-D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a-DK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18" name="Pladsholder til indhold 17">
                <a:extLst>
                  <a:ext uri="{FF2B5EF4-FFF2-40B4-BE49-F238E27FC236}">
                    <a16:creationId xmlns:a16="http://schemas.microsoft.com/office/drawing/2014/main" id="{36A1F320-3EED-4267-A892-8C43BB12D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Billede 16">
            <a:extLst>
              <a:ext uri="{FF2B5EF4-FFF2-40B4-BE49-F238E27FC236}">
                <a16:creationId xmlns:a16="http://schemas.microsoft.com/office/drawing/2014/main" id="{F3ABF526-FF1F-450D-8764-13DF19A3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 t="13090" r="22395" b="14485"/>
          <a:stretch/>
        </p:blipFill>
        <p:spPr>
          <a:xfrm>
            <a:off x="9649402" y="4440745"/>
            <a:ext cx="2057400" cy="21431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el 6">
                <a:extLst>
                  <a:ext uri="{FF2B5EF4-FFF2-40B4-BE49-F238E27FC236}">
                    <a16:creationId xmlns:a16="http://schemas.microsoft.com/office/drawing/2014/main" id="{3B692296-8AFD-4774-9FE3-E0DF92C7B1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082194"/>
                  </p:ext>
                </p:extLst>
              </p:nvPr>
            </p:nvGraphicFramePr>
            <p:xfrm>
              <a:off x="1555886" y="2747124"/>
              <a:ext cx="5193705" cy="118280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472155">
                      <a:extLst>
                        <a:ext uri="{9D8B030D-6E8A-4147-A177-3AD203B41FA5}">
                          <a16:colId xmlns:a16="http://schemas.microsoft.com/office/drawing/2014/main" val="3333550223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2633314465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3919801646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4106315610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2240657604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3511915217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992534831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2047243515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3003270486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313448081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2666473963"/>
                        </a:ext>
                      </a:extLst>
                    </a:gridCol>
                  </a:tblGrid>
                  <a:tr h="295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i\j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086997"/>
                      </a:ext>
                    </a:extLst>
                  </a:tr>
                  <a:tr h="295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7909"/>
                      </a:ext>
                    </a:extLst>
                  </a:tr>
                  <a:tr h="2957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838141"/>
                      </a:ext>
                    </a:extLst>
                  </a:tr>
                  <a:tr h="295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1226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el 6">
                <a:extLst>
                  <a:ext uri="{FF2B5EF4-FFF2-40B4-BE49-F238E27FC236}">
                    <a16:creationId xmlns:a16="http://schemas.microsoft.com/office/drawing/2014/main" id="{3B692296-8AFD-4774-9FE3-E0DF92C7B1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082194"/>
                  </p:ext>
                </p:extLst>
              </p:nvPr>
            </p:nvGraphicFramePr>
            <p:xfrm>
              <a:off x="1555886" y="2747124"/>
              <a:ext cx="5193705" cy="118280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472155">
                      <a:extLst>
                        <a:ext uri="{9D8B030D-6E8A-4147-A177-3AD203B41FA5}">
                          <a16:colId xmlns:a16="http://schemas.microsoft.com/office/drawing/2014/main" val="3333550223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2633314465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3919801646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4106315610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2240657604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3511915217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992534831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2047243515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3003270486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313448081"/>
                        </a:ext>
                      </a:extLst>
                    </a:gridCol>
                    <a:gridCol w="472155">
                      <a:extLst>
                        <a:ext uri="{9D8B030D-6E8A-4147-A177-3AD203B41FA5}">
                          <a16:colId xmlns:a16="http://schemas.microsoft.com/office/drawing/2014/main" val="2666473963"/>
                        </a:ext>
                      </a:extLst>
                    </a:gridCol>
                  </a:tblGrid>
                  <a:tr h="295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i\j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7792" t="-6122" r="-103896" b="-3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086997"/>
                      </a:ext>
                    </a:extLst>
                  </a:tr>
                  <a:tr h="295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7792" t="-106122" r="-103896" b="-2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7909"/>
                      </a:ext>
                    </a:extLst>
                  </a:tr>
                  <a:tr h="2957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82" t="-210417" r="-996154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597" t="-210417" r="-909091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10417" r="-797436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896" t="-210417" r="-707792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718" t="-210417" r="-598718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5195" t="-210417" r="-506494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97436" t="-210417" r="-400000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6494" t="-210417" r="-305195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96154" t="-210417" r="-201282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7792" t="-210417" r="-103896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94872" t="-210417" r="-2564" b="-1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838141"/>
                      </a:ext>
                    </a:extLst>
                  </a:tr>
                  <a:tr h="295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a-DK" sz="14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endParaRPr lang="en-GB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7792" t="-304082" r="-103896" b="-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a-DK" sz="1400" b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GB" sz="14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marT="15240" marB="1524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1226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0972BCBE-6FA5-45F2-8D76-AE91E3B2FB10}"/>
                  </a:ext>
                </a:extLst>
              </p:cNvPr>
              <p:cNvSpPr txBox="1"/>
              <p:nvPr/>
            </p:nvSpPr>
            <p:spPr>
              <a:xfrm>
                <a:off x="1555886" y="3924834"/>
                <a:ext cx="227705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(2, 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kstfelt 19">
                <a:extLst>
                  <a:ext uri="{FF2B5EF4-FFF2-40B4-BE49-F238E27FC236}">
                    <a16:creationId xmlns:a16="http://schemas.microsoft.com/office/drawing/2014/main" id="{0972BCBE-6FA5-45F2-8D76-AE91E3B2F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86" y="3924834"/>
                <a:ext cx="2277050" cy="391646"/>
              </a:xfrm>
              <a:prstGeom prst="rect">
                <a:avLst/>
              </a:prstGeom>
              <a:blipFill>
                <a:blip r:embed="rId6"/>
                <a:stretch>
                  <a:fillRect r="-1604"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8CD663E6-AF0C-4E5C-B97F-E369ED215EF4}"/>
                  </a:ext>
                </a:extLst>
              </p:cNvPr>
              <p:cNvSpPr txBox="1"/>
              <p:nvPr/>
            </p:nvSpPr>
            <p:spPr>
              <a:xfrm>
                <a:off x="1488117" y="4364592"/>
                <a:ext cx="325180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𝑈𝑛𝑖𝑓𝑜𝑟𝑚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(0.01, 0.49)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kstfelt 20">
                <a:extLst>
                  <a:ext uri="{FF2B5EF4-FFF2-40B4-BE49-F238E27FC236}">
                    <a16:creationId xmlns:a16="http://schemas.microsoft.com/office/drawing/2014/main" id="{8CD663E6-AF0C-4E5C-B97F-E369ED21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17" y="4364592"/>
                <a:ext cx="3251805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49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4924D-A655-410B-A9E1-363FBD83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tx1"/>
                </a:solidFill>
              </a:rPr>
              <a:t>Liability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6" name="Pladsholder til indhold 15">
            <a:extLst>
              <a:ext uri="{FF2B5EF4-FFF2-40B4-BE49-F238E27FC236}">
                <a16:creationId xmlns:a16="http://schemas.microsoft.com/office/drawing/2014/main" id="{DA48E7A4-87D3-4232-8EFA-902DEF1C7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99" y="2209800"/>
            <a:ext cx="6542533" cy="4038600"/>
          </a:xfrm>
        </p:spPr>
      </p:pic>
      <p:sp>
        <p:nvSpPr>
          <p:cNvPr id="12" name="Pladsholder til indhold 17">
            <a:extLst>
              <a:ext uri="{FF2B5EF4-FFF2-40B4-BE49-F238E27FC236}">
                <a16:creationId xmlns:a16="http://schemas.microsoft.com/office/drawing/2014/main" id="{D27B6DE5-7000-438B-9039-4C46C1A9653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7" name="Pladsholder til indhold 17">
            <a:extLst>
              <a:ext uri="{FF2B5EF4-FFF2-40B4-BE49-F238E27FC236}">
                <a16:creationId xmlns:a16="http://schemas.microsoft.com/office/drawing/2014/main" id="{07FCDED2-CAD1-4C4C-BE34-552E28A06620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solidFill>
                  <a:schemeClr val="tx1"/>
                </a:solidFill>
              </a:rPr>
              <a:t>Hvem får sygdommen?</a:t>
            </a:r>
          </a:p>
          <a:p>
            <a:r>
              <a:rPr lang="en-GB" dirty="0" err="1">
                <a:solidFill>
                  <a:schemeClr val="tx1"/>
                </a:solidFill>
              </a:rPr>
              <a:t>Genetik</a:t>
            </a:r>
            <a:r>
              <a:rPr lang="en-GB" dirty="0">
                <a:solidFill>
                  <a:schemeClr val="tx1"/>
                </a:solidFill>
              </a:rPr>
              <a:t> + </a:t>
            </a:r>
            <a:r>
              <a:rPr lang="en-GB" dirty="0" err="1">
                <a:solidFill>
                  <a:schemeClr val="tx1"/>
                </a:solidFill>
              </a:rPr>
              <a:t>miljø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Lineær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sammenhæng</a:t>
            </a:r>
            <a:r>
              <a:rPr lang="en-GB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mellem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kausale</a:t>
            </a:r>
            <a:r>
              <a:rPr lang="en-GB" dirty="0">
                <a:solidFill>
                  <a:schemeClr val="tx1"/>
                </a:solidFill>
              </a:rPr>
              <a:t> SNP’s </a:t>
            </a:r>
            <a:r>
              <a:rPr lang="en-GB" dirty="0" err="1">
                <a:solidFill>
                  <a:schemeClr val="tx1"/>
                </a:solidFill>
              </a:rPr>
              <a:t>og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genetik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5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E5B43-23AC-4978-8757-07C60804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GWAS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5465C9DC-856D-4F11-8F24-466FDBE41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7971"/>
            <a:ext cx="5508696" cy="3400429"/>
          </a:xfr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768818D-6826-4354-9A70-42352C9C3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4" y="2847971"/>
            <a:ext cx="5508696" cy="3400429"/>
          </a:xfrm>
          <a:prstGeom prst="rect">
            <a:avLst/>
          </a:prstGeom>
        </p:spPr>
      </p:pic>
      <p:sp>
        <p:nvSpPr>
          <p:cNvPr id="9" name="Pladsholder til indhold 17">
            <a:extLst>
              <a:ext uri="{FF2B5EF4-FFF2-40B4-BE49-F238E27FC236}">
                <a16:creationId xmlns:a16="http://schemas.microsoft.com/office/drawing/2014/main" id="{E0CFE441-8BAE-4072-88C7-61661A71AE85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solidFill>
                  <a:schemeClr val="tx1"/>
                </a:solidFill>
              </a:rPr>
              <a:t>Find de kausale </a:t>
            </a:r>
            <a:r>
              <a:rPr lang="da-DK" dirty="0" err="1">
                <a:solidFill>
                  <a:schemeClr val="tx1"/>
                </a:solidFill>
              </a:rPr>
              <a:t>SNP’s</a:t>
            </a:r>
            <a:r>
              <a:rPr lang="da-DK" dirty="0">
                <a:solidFill>
                  <a:schemeClr val="tx1"/>
                </a:solidFill>
              </a:rPr>
              <a:t>  ved regression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615C5-5CC7-4E20-A3A1-18E4FB31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Hvor vil vi hen?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9688BA-7A28-4BC9-BEF6-B694A3D1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Kortsigtet:</a:t>
            </a:r>
          </a:p>
          <a:p>
            <a:pPr lvl="1"/>
            <a:r>
              <a:rPr lang="da-DK" dirty="0">
                <a:solidFill>
                  <a:schemeClr val="tx1"/>
                </a:solidFill>
              </a:rPr>
              <a:t>Lav et kæmpe datasæt</a:t>
            </a:r>
          </a:p>
          <a:p>
            <a:r>
              <a:rPr lang="da-DK" dirty="0">
                <a:solidFill>
                  <a:schemeClr val="tx1"/>
                </a:solidFill>
              </a:rPr>
              <a:t>Langsigtet:</a:t>
            </a:r>
          </a:p>
          <a:p>
            <a:pPr lvl="1"/>
            <a:r>
              <a:rPr lang="da-DK" dirty="0">
                <a:solidFill>
                  <a:schemeClr val="tx1"/>
                </a:solidFill>
              </a:rPr>
              <a:t>LT-FH(++)?</a:t>
            </a:r>
          </a:p>
          <a:p>
            <a:pPr lvl="1"/>
            <a:r>
              <a:rPr lang="da-DK" dirty="0" err="1">
                <a:solidFill>
                  <a:schemeClr val="tx1"/>
                </a:solidFill>
              </a:rPr>
              <a:t>Prediction</a:t>
            </a:r>
            <a:endParaRPr lang="da-DK" dirty="0">
              <a:solidFill>
                <a:schemeClr val="tx1"/>
              </a:solidFill>
            </a:endParaRPr>
          </a:p>
          <a:p>
            <a:pPr lvl="1"/>
            <a:r>
              <a:rPr lang="da-DK" dirty="0">
                <a:solidFill>
                  <a:schemeClr val="tx1"/>
                </a:solidFill>
              </a:rPr>
              <a:t>Genetik</a:t>
            </a:r>
          </a:p>
          <a:p>
            <a:pPr lvl="1"/>
            <a:r>
              <a:rPr lang="da-DK" dirty="0">
                <a:solidFill>
                  <a:schemeClr val="tx1"/>
                </a:solidFill>
              </a:rPr>
              <a:t>Social arv?</a:t>
            </a:r>
          </a:p>
          <a:p>
            <a:pPr marL="27432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80861CA-CDEC-4BF5-B18E-D08CF7A03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11" t="8610" r="6011" b="13473"/>
          <a:stretch/>
        </p:blipFill>
        <p:spPr>
          <a:xfrm rot="20830681">
            <a:off x="6255844" y="612969"/>
            <a:ext cx="3340199" cy="56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8386"/>
      </p:ext>
    </p:extLst>
  </p:cSld>
  <p:clrMapOvr>
    <a:masterClrMapping/>
  </p:clrMapOvr>
</p:sld>
</file>

<file path=ppt/theme/theme1.xml><?xml version="1.0" encoding="utf-8"?>
<a:theme xmlns:a="http://schemas.openxmlformats.org/drawingml/2006/main" name="Grundlæggende">
  <a:themeElements>
    <a:clrScheme name="Brugerdefineret 65">
      <a:dk1>
        <a:srgbClr val="000000"/>
      </a:dk1>
      <a:lt1>
        <a:sysClr val="window" lastClr="FFFFFF"/>
      </a:lt1>
      <a:dk2>
        <a:srgbClr val="535B13"/>
      </a:dk2>
      <a:lt2>
        <a:srgbClr val="DDDDDD"/>
      </a:lt2>
      <a:accent1>
        <a:srgbClr val="537F5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Grundlæggend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undlæggend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TM03457444[[fn=Grundlæggende]]</Template>
  <TotalTime>6870</TotalTime>
  <Words>142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Grundlæggende</vt:lpstr>
      <vt:lpstr>Statistical genetics</vt:lpstr>
      <vt:lpstr>Problemstilling</vt:lpstr>
      <vt:lpstr>Vores data</vt:lpstr>
      <vt:lpstr>Liability</vt:lpstr>
      <vt:lpstr>GWAS</vt:lpstr>
      <vt:lpstr>Hvor vil vi hen?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Louise Mølgaard Laustsen</dc:creator>
  <cp:lastModifiedBy>Louise Mølgaard Laustsen</cp:lastModifiedBy>
  <cp:revision>12</cp:revision>
  <dcterms:created xsi:type="dcterms:W3CDTF">2022-02-16T15:12:24Z</dcterms:created>
  <dcterms:modified xsi:type="dcterms:W3CDTF">2022-02-21T09:44:01Z</dcterms:modified>
</cp:coreProperties>
</file>