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301" r:id="rId3"/>
    <p:sldId id="313" r:id="rId4"/>
    <p:sldId id="306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13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epb/TexGenScriptingGuide" TargetMode="External"/><Relationship Id="rId2" Type="http://schemas.openxmlformats.org/officeDocument/2006/relationships/hyperlink" Target="http://texgen.sourceforge.net/index.php/User_Guid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louisepb/ICMAC2018-Workshop" TargetMode="External"/><Relationship Id="rId4" Type="http://schemas.openxmlformats.org/officeDocument/2006/relationships/hyperlink" Target="https://github.com/louisepb/TexG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Dr Louise </a:t>
            </a:r>
            <a:r>
              <a:rPr lang="en-GB" dirty="0" smtClean="0"/>
              <a:t>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775" y="4567833"/>
            <a:ext cx="8134450" cy="1692000"/>
            <a:chOff x="395538" y="1700808"/>
            <a:chExt cx="8134450" cy="1692000"/>
          </a:xfrm>
        </p:grpSpPr>
        <p:pic>
          <p:nvPicPr>
            <p:cNvPr id="5" name="Picture 4" descr="SolidCrossSecti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8" y="1700808"/>
              <a:ext cx="3847735" cy="1692000"/>
            </a:xfrm>
            <a:prstGeom prst="rect">
              <a:avLst/>
            </a:prstGeom>
          </p:spPr>
        </p:pic>
        <p:pic>
          <p:nvPicPr>
            <p:cNvPr id="6" name="Picture 5" descr="SolidCrossSecti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700808"/>
              <a:ext cx="3957988" cy="169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04775" y="1563201"/>
            <a:ext cx="813445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(Yarn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Textiles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461" t="34561" r="7217" b="29831"/>
          <a:stretch/>
        </p:blipFill>
        <p:spPr bwMode="auto">
          <a:xfrm>
            <a:off x="1257934" y="2935287"/>
            <a:ext cx="6514465" cy="238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1114425"/>
            <a:ext cx="8124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Predefined weave patterns are generated using classes which use </a:t>
            </a:r>
            <a:r>
              <a:rPr lang="en-GB" sz="2400" dirty="0" err="1" smtClean="0">
                <a:latin typeface="Calibri" panose="020F0502020204030204" pitchFamily="34" charset="0"/>
              </a:rPr>
              <a:t>Ctextile</a:t>
            </a:r>
            <a:r>
              <a:rPr lang="en-GB" sz="2400" dirty="0" smtClean="0">
                <a:latin typeface="Calibri" panose="020F0502020204030204" pitchFamily="34" charset="0"/>
              </a:rPr>
              <a:t> as a base class. They are used to input weave pattern information which then automatically generate the yarns. </a:t>
            </a:r>
          </a:p>
        </p:txBody>
      </p:sp>
    </p:spTree>
    <p:extLst>
      <p:ext uri="{BB962C8B-B14F-4D97-AF65-F5344CB8AC3E}">
        <p14:creationId xmlns:p14="http://schemas.microsoft.com/office/powerpoint/2010/main" val="41388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CTextileWeave2D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085850"/>
            <a:ext cx="813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The 2D wizard in the </a:t>
            </a:r>
            <a:r>
              <a:rPr lang="en-GB" sz="2400" dirty="0" err="1" smtClean="0">
                <a:latin typeface="Calibri" panose="020F0502020204030204" pitchFamily="34" charset="0"/>
              </a:rPr>
              <a:t>TexGen</a:t>
            </a:r>
            <a:r>
              <a:rPr lang="en-GB" sz="2400" dirty="0" smtClean="0">
                <a:latin typeface="Calibri" panose="020F0502020204030204" pitchFamily="34" charset="0"/>
              </a:rPr>
              <a:t> GUI creates weaves using the CTextileWeave2D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4" y="2740965"/>
            <a:ext cx="2092463" cy="1684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992437"/>
            <a:ext cx="3649980" cy="1539240"/>
          </a:xfrm>
          <a:prstGeom prst="rect">
            <a:avLst/>
          </a:prstGeom>
          <a:noFill/>
        </p:spPr>
      </p:pic>
      <p:sp>
        <p:nvSpPr>
          <p:cNvPr id="7" name="Text Box 15"/>
          <p:cNvSpPr txBox="1"/>
          <p:nvPr/>
        </p:nvSpPr>
        <p:spPr>
          <a:xfrm>
            <a:off x="450215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0 , 0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Box 16"/>
          <p:cNvSpPr txBox="1"/>
          <p:nvPr/>
        </p:nvSpPr>
        <p:spPr>
          <a:xfrm>
            <a:off x="6150610" y="421417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1 , 0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6036310" y="346995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1 , 1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722122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7221220" y="339883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 Box 24"/>
          <p:cNvSpPr txBox="1"/>
          <p:nvPr/>
        </p:nvSpPr>
        <p:spPr>
          <a:xfrm>
            <a:off x="4518025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5797550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657657" y="3432174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0 , 1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2085409"/>
            <a:ext cx="83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Whether the warp and weft are up or down is stored for each </a:t>
            </a:r>
            <a:r>
              <a:rPr lang="en-GB" sz="2000" dirty="0" err="1" smtClean="0">
                <a:latin typeface="+mj-lt"/>
              </a:rPr>
              <a:t>x,y</a:t>
            </a:r>
            <a:r>
              <a:rPr lang="en-GB" sz="2000" dirty="0" smtClean="0">
                <a:latin typeface="+mj-lt"/>
              </a:rPr>
              <a:t>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8895" y="4756467"/>
            <a:ext cx="156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x, y position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84595" y="4425632"/>
            <a:ext cx="24828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8577" y="5081974"/>
            <a:ext cx="263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Values stored: 0, 1</a:t>
            </a:r>
          </a:p>
          <a:p>
            <a:r>
              <a:rPr lang="en-GB" sz="2000" dirty="0" smtClean="0">
                <a:latin typeface="+mj-lt"/>
              </a:rPr>
              <a:t>(Weft down, warp up)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950" y="4628832"/>
            <a:ext cx="41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Set using Weave Pattern dialog</a:t>
            </a:r>
            <a:endParaRPr lang="en-GB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950" y="4925744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50" y="5299600"/>
            <a:ext cx="50133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weave = CTextileWeave2D(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numWefts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numWarps,spacing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thickness 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Voxel Export</a:t>
            </a:r>
            <a:endParaRPr lang="en-GB" dirty="0"/>
          </a:p>
        </p:txBody>
      </p:sp>
      <p:pic>
        <p:nvPicPr>
          <p:cNvPr id="4" name="Picture 3" descr="Vox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20" y="3823897"/>
            <a:ext cx="1512168" cy="10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72" y="1105008"/>
            <a:ext cx="772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File -&gt; Export -&gt; ABAQUS File -&gt; ABAQUS Voxel 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Hex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Periodic boundary conditions and steps for extraction of material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http://texgen.sourceforge.net/index.php/Extraction_of_Material_Properties_using_Voxel_Meshing_and_Abaqus</a:t>
            </a:r>
          </a:p>
        </p:txBody>
      </p:sp>
      <p:pic>
        <p:nvPicPr>
          <p:cNvPr id="8" name="Picture 7" descr="VoxelYa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4880" y="3266922"/>
            <a:ext cx="4098735" cy="216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8" y="3214167"/>
            <a:ext cx="2001663" cy="2268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972" y="5653320"/>
            <a:ext cx="77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All ABAQUS exports include additional .</a:t>
            </a:r>
            <a:r>
              <a:rPr lang="en-GB" dirty="0" err="1">
                <a:latin typeface="Calibri" panose="020F0502020204030204" pitchFamily="34" charset="0"/>
              </a:rPr>
              <a:t>ori</a:t>
            </a:r>
            <a:r>
              <a:rPr lang="en-GB" dirty="0">
                <a:latin typeface="Calibri" panose="020F0502020204030204" pitchFamily="34" charset="0"/>
              </a:rPr>
              <a:t> and .</a:t>
            </a:r>
            <a:r>
              <a:rPr lang="en-GB" dirty="0" err="1">
                <a:latin typeface="Calibri" panose="020F0502020204030204" pitchFamily="34" charset="0"/>
              </a:rPr>
              <a:t>eld</a:t>
            </a:r>
            <a:r>
              <a:rPr lang="en-GB" dirty="0">
                <a:latin typeface="Calibri" panose="020F0502020204030204" pitchFamily="34" charset="0"/>
              </a:rPr>
              <a:t> files containing element orientation, fibre volume fraction and yarn information</a:t>
            </a:r>
            <a:r>
              <a:rPr lang="en-GB" dirty="0" smtClean="0">
                <a:latin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Dry Fibre Export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9722" y="1235077"/>
            <a:ext cx="8121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ABAQUS File -&gt; ABAQUS </a:t>
            </a:r>
            <a:r>
              <a:rPr lang="en-GB" sz="2000" i="1" dirty="0" smtClean="0">
                <a:latin typeface="Calibri" panose="020F0502020204030204" pitchFamily="34" charset="0"/>
              </a:rPr>
              <a:t>Dry </a:t>
            </a:r>
            <a:r>
              <a:rPr lang="en-GB" sz="2000" i="1" dirty="0" err="1" smtClean="0">
                <a:latin typeface="Calibri" panose="020F0502020204030204" pitchFamily="34" charset="0"/>
              </a:rPr>
              <a:t>FibreFile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Conformal mesh using hex and wedge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Uses weave pattern information to generate contact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Correction for small intersections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DryFi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2108" y="2927816"/>
            <a:ext cx="4320480" cy="237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0" y="3236288"/>
            <a:ext cx="2206949" cy="1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Conformal Mesh</a:t>
            </a:r>
            <a:endParaRPr lang="en-GB" dirty="0"/>
          </a:p>
        </p:txBody>
      </p:sp>
      <p:pic>
        <p:nvPicPr>
          <p:cNvPr id="3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9134" y="850021"/>
            <a:ext cx="2163366" cy="31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900" y="921919"/>
            <a:ext cx="4514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Volume Mesh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</a:t>
            </a:r>
            <a:r>
              <a:rPr lang="en-GB" b="1" dirty="0">
                <a:latin typeface="Calibri" panose="020F0502020204030204" pitchFamily="34" charset="0"/>
              </a:rPr>
              <a:t>: </a:t>
            </a:r>
            <a:r>
              <a:rPr lang="en-GB" dirty="0">
                <a:latin typeface="Calibri" panose="020F0502020204030204" pitchFamily="34" charset="0"/>
              </a:rPr>
              <a:t>Select </a:t>
            </a:r>
            <a:r>
              <a:rPr lang="en-GB" i="1" dirty="0">
                <a:latin typeface="Calibri" panose="020F0502020204030204" pitchFamily="34" charset="0"/>
              </a:rPr>
              <a:t>File -&gt; Export -&gt; </a:t>
            </a:r>
            <a:r>
              <a:rPr lang="en-GB" i="1" dirty="0" smtClean="0">
                <a:latin typeface="Calibri" panose="020F0502020204030204" pitchFamily="34" charset="0"/>
              </a:rPr>
              <a:t>Volume Mesh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</a:t>
            </a:r>
            <a:r>
              <a:rPr lang="en-GB" dirty="0" smtClean="0">
                <a:latin typeface="Calibri" panose="020F0502020204030204" pitchFamily="34" charset="0"/>
              </a:rPr>
              <a:t>etrahedral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 or .</a:t>
            </a:r>
            <a:r>
              <a:rPr lang="en-GB" dirty="0" err="1" smtClean="0">
                <a:latin typeface="Calibri" panose="020F0502020204030204" pitchFamily="34" charset="0"/>
              </a:rPr>
              <a:t>vtu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Works best for 2D weaves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4" y="850021"/>
            <a:ext cx="1436927" cy="27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" y="3321399"/>
            <a:ext cx="2667000" cy="1845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6" y="4922303"/>
            <a:ext cx="2466974" cy="1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62" y="4549150"/>
            <a:ext cx="1795531" cy="121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482" y="3850018"/>
            <a:ext cx="40337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Tetgen</a:t>
            </a:r>
            <a:r>
              <a:rPr lang="en-GB" sz="2000" b="1" dirty="0" smtClean="0">
                <a:latin typeface="Calibri" panose="020F0502020204030204" pitchFamily="34" charset="0"/>
              </a:rPr>
              <a:t> Export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GUI: </a:t>
            </a:r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File -&gt; Export -&gt; </a:t>
            </a:r>
            <a:r>
              <a:rPr lang="en-GB" i="1" dirty="0" err="1" smtClean="0">
                <a:latin typeface="Calibri" panose="020F0502020204030204" pitchFamily="34" charset="0"/>
              </a:rPr>
              <a:t>Tetgen</a:t>
            </a:r>
            <a:r>
              <a:rPr lang="en-GB" i="1" dirty="0" smtClean="0">
                <a:latin typeface="Calibri" panose="020F0502020204030204" pitchFamily="34" charset="0"/>
              </a:rPr>
              <a:t> Mesh</a:t>
            </a:r>
            <a:endParaRPr lang="en-GB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Tetrahedral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May need to introduce gap between yarns for export to be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Uses </a:t>
            </a:r>
            <a:r>
              <a:rPr lang="en-GB" dirty="0" err="1" smtClean="0">
                <a:latin typeface="Calibri" panose="020F0502020204030204" pitchFamily="34" charset="0"/>
              </a:rPr>
              <a:t>Tetgen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library: http</a:t>
            </a:r>
            <a:r>
              <a:rPr lang="en-GB" dirty="0">
                <a:latin typeface="Calibri" panose="020F0502020204030204" pitchFamily="34" charset="0"/>
              </a:rPr>
              <a:t>://wias-berlin.de/software/index.jsp?id=TetGen&amp;lang=1</a:t>
            </a: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Export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876994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geometry alone can be exported in IGES, STEP or </a:t>
            </a:r>
            <a:r>
              <a:rPr lang="en-GB" sz="2400" dirty="0" err="1" smtClean="0">
                <a:latin typeface="+mj-lt"/>
              </a:rPr>
              <a:t>stl</a:t>
            </a:r>
            <a:r>
              <a:rPr lang="en-GB" sz="2400" dirty="0" smtClean="0">
                <a:latin typeface="+mj-lt"/>
              </a:rPr>
              <a:t> format. No orientations, volume fractions or properties are exported.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675" y="2397495"/>
            <a:ext cx="3957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IGES File</a:t>
            </a:r>
          </a:p>
          <a:p>
            <a:r>
              <a:rPr lang="en-GB" sz="2000" i="1" dirty="0">
                <a:latin typeface="Calibri" panose="020F0502020204030204" pitchFamily="34" charset="0"/>
              </a:rPr>
              <a:t>	</a:t>
            </a:r>
            <a:r>
              <a:rPr lang="en-GB" sz="2000" i="1" dirty="0" smtClean="0">
                <a:latin typeface="Calibri" panose="020F0502020204030204" pitchFamily="34" charset="0"/>
              </a:rPr>
              <a:t>or -&gt; STEP File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4" y="2077323"/>
            <a:ext cx="1657962" cy="172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675" y="3105381"/>
            <a:ext cx="5924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This option uses the </a:t>
            </a:r>
            <a:r>
              <a:rPr lang="en-GB" sz="2000" dirty="0" err="1" smtClean="0">
                <a:latin typeface="Calibri" panose="020F0502020204030204" pitchFamily="34" charset="0"/>
              </a:rPr>
              <a:t>OpenCASCADE</a:t>
            </a:r>
            <a:r>
              <a:rPr lang="en-GB" sz="2000" dirty="0" smtClean="0">
                <a:latin typeface="Calibri" panose="020F0502020204030204" pitchFamily="34" charset="0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‘Smooth’ option may be unsuccessful for more complex geometries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‘Join Yarn Sections’ will remove joins at repeat boundaries but is </a:t>
            </a:r>
            <a:r>
              <a:rPr lang="en-GB" sz="2000" u="sng" dirty="0" smtClean="0">
                <a:latin typeface="Calibri" panose="020F0502020204030204" pitchFamily="34" charset="0"/>
              </a:rPr>
              <a:t>much</a:t>
            </a:r>
            <a:r>
              <a:rPr lang="en-GB" sz="2000" dirty="0" smtClean="0">
                <a:latin typeface="Calibri" panose="020F0502020204030204" pitchFamily="34" charset="0"/>
              </a:rPr>
              <a:t>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74" y="5066294"/>
            <a:ext cx="7829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Surface Mesh</a:t>
            </a:r>
            <a:endParaRPr lang="en-GB" sz="2000" i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Exports the surface mesh as displayed by </a:t>
            </a:r>
            <a:r>
              <a:rPr lang="en-GB" sz="2000" i="1" dirty="0" smtClean="0">
                <a:latin typeface="Calibri" panose="020F0502020204030204" pitchFamily="34" charset="0"/>
              </a:rPr>
              <a:t>Rendering -&gt; X-Ray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Saves in .</a:t>
            </a:r>
            <a:r>
              <a:rPr lang="en-GB" sz="2000" dirty="0" err="1" smtClean="0">
                <a:latin typeface="Calibri" panose="020F0502020204030204" pitchFamily="34" charset="0"/>
              </a:rPr>
              <a:t>vtu</a:t>
            </a:r>
            <a:r>
              <a:rPr lang="en-GB" sz="2000" dirty="0" smtClean="0">
                <a:latin typeface="Calibri" panose="020F0502020204030204" pitchFamily="34" charset="0"/>
              </a:rPr>
              <a:t> or .</a:t>
            </a:r>
            <a:r>
              <a:rPr lang="en-GB" sz="2000" dirty="0" err="1" smtClean="0">
                <a:latin typeface="Calibri" panose="020F0502020204030204" pitchFamily="34" charset="0"/>
              </a:rPr>
              <a:t>stl</a:t>
            </a:r>
            <a:r>
              <a:rPr lang="en-GB" sz="2000" dirty="0" smtClean="0">
                <a:latin typeface="Calibri" panose="020F0502020204030204" pitchFamily="34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759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3D Weaves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2153" y="2091441"/>
            <a:ext cx="4950610" cy="3405642"/>
            <a:chOff x="1760070" y="1650922"/>
            <a:chExt cx="4950610" cy="3405642"/>
          </a:xfrm>
        </p:grpSpPr>
        <p:pic>
          <p:nvPicPr>
            <p:cNvPr id="3" name="Picture 2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1" t="30320" r="6884" b="25132"/>
            <a:stretch/>
          </p:blipFill>
          <p:spPr bwMode="auto">
            <a:xfrm>
              <a:off x="2433320" y="1906587"/>
              <a:ext cx="4277360" cy="3044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122500" y="1789748"/>
              <a:ext cx="2401568" cy="840106"/>
              <a:chOff x="0" y="0"/>
              <a:chExt cx="2401847" cy="840133"/>
            </a:xfrm>
          </p:grpSpPr>
          <p:sp>
            <p:nvSpPr>
              <p:cNvPr id="6" name="Text Box 486"/>
              <p:cNvSpPr txBox="1"/>
              <p:nvPr/>
            </p:nvSpPr>
            <p:spPr>
              <a:xfrm>
                <a:off x="1987827" y="56454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7" name="Text Box 487"/>
              <p:cNvSpPr txBox="1"/>
              <p:nvPr/>
            </p:nvSpPr>
            <p:spPr>
              <a:xfrm>
                <a:off x="1160891" y="71562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" name="Text Box 488"/>
              <p:cNvSpPr txBox="1"/>
              <p:nvPr/>
            </p:nvSpPr>
            <p:spPr>
              <a:xfrm>
                <a:off x="0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" name="Text Box 489"/>
              <p:cNvSpPr txBox="1"/>
              <p:nvPr/>
            </p:nvSpPr>
            <p:spPr>
              <a:xfrm>
                <a:off x="604300" y="18288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" name="Text Box 490"/>
              <p:cNvSpPr txBox="1"/>
              <p:nvPr/>
            </p:nvSpPr>
            <p:spPr>
              <a:xfrm>
                <a:off x="1256307" y="349858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37487" y="1650922"/>
              <a:ext cx="1518922" cy="1090296"/>
              <a:chOff x="0" y="-1"/>
              <a:chExt cx="1518922" cy="1090296"/>
            </a:xfrm>
          </p:grpSpPr>
          <p:sp>
            <p:nvSpPr>
              <p:cNvPr id="12" name="Text Box 477"/>
              <p:cNvSpPr txBox="1"/>
              <p:nvPr/>
            </p:nvSpPr>
            <p:spPr>
              <a:xfrm>
                <a:off x="362309" y="31055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0" y="-1"/>
                <a:ext cx="1518922" cy="1090296"/>
                <a:chOff x="0" y="0"/>
                <a:chExt cx="1519252" cy="1090644"/>
              </a:xfrm>
            </p:grpSpPr>
            <p:sp>
              <p:nvSpPr>
                <p:cNvPr id="14" name="Text Box 479"/>
                <p:cNvSpPr txBox="1"/>
                <p:nvPr/>
              </p:nvSpPr>
              <p:spPr>
                <a:xfrm>
                  <a:off x="0" y="675861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15" name="Text Box 480"/>
                <p:cNvSpPr txBox="1"/>
                <p:nvPr/>
              </p:nvSpPr>
              <p:spPr>
                <a:xfrm>
                  <a:off x="580445" y="254442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16" name="Text Box 481"/>
                <p:cNvSpPr txBox="1"/>
                <p:nvPr/>
              </p:nvSpPr>
              <p:spPr>
                <a:xfrm>
                  <a:off x="1105232" y="0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06734" y="874644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779228" y="461176"/>
                  <a:ext cx="0" cy="2159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11966" y="198783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1760070" y="2629854"/>
              <a:ext cx="776605" cy="1332865"/>
              <a:chOff x="-76033" y="0"/>
              <a:chExt cx="776963" cy="1333113"/>
            </a:xfrm>
          </p:grpSpPr>
          <p:sp>
            <p:nvSpPr>
              <p:cNvPr id="22" name="Text Box 465"/>
              <p:cNvSpPr txBox="1"/>
              <p:nvPr/>
            </p:nvSpPr>
            <p:spPr>
              <a:xfrm>
                <a:off x="159026" y="79513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" name="Text Box 466"/>
              <p:cNvSpPr txBox="1"/>
              <p:nvPr/>
            </p:nvSpPr>
            <p:spPr>
              <a:xfrm>
                <a:off x="159026" y="26239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24" name="Text Box 467"/>
              <p:cNvSpPr txBox="1"/>
              <p:nvPr/>
            </p:nvSpPr>
            <p:spPr>
              <a:xfrm>
                <a:off x="159026" y="54864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25" name="Text Box 468"/>
              <p:cNvSpPr txBox="1"/>
              <p:nvPr/>
            </p:nvSpPr>
            <p:spPr>
              <a:xfrm>
                <a:off x="159026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" name="Text Box 469"/>
              <p:cNvSpPr txBox="1"/>
              <p:nvPr/>
            </p:nvSpPr>
            <p:spPr>
              <a:xfrm>
                <a:off x="159026" y="105752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37322" y="12722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53225" y="38961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5030" y="118474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69127" y="92235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61176" y="67586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475"/>
              <p:cNvSpPr txBox="1"/>
              <p:nvPr/>
            </p:nvSpPr>
            <p:spPr>
              <a:xfrm>
                <a:off x="-76033" y="564476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99796" y="4134543"/>
              <a:ext cx="1064261" cy="922021"/>
              <a:chOff x="0" y="0"/>
              <a:chExt cx="1064785" cy="922323"/>
            </a:xfrm>
          </p:grpSpPr>
          <p:sp>
            <p:nvSpPr>
              <p:cNvPr id="34" name="Text Box 492"/>
              <p:cNvSpPr txBox="1"/>
              <p:nvPr/>
            </p:nvSpPr>
            <p:spPr>
              <a:xfrm rot="1226761">
                <a:off x="71562" y="723568"/>
                <a:ext cx="631190" cy="198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Warp (x)</a:t>
                </a:r>
              </a:p>
            </p:txBody>
          </p:sp>
          <p:sp>
            <p:nvSpPr>
              <p:cNvPr id="35" name="Text Box 493"/>
              <p:cNvSpPr txBox="1"/>
              <p:nvPr/>
            </p:nvSpPr>
            <p:spPr>
              <a:xfrm rot="19862080">
                <a:off x="485030" y="357808"/>
                <a:ext cx="579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Weft (y)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98783" y="182880"/>
                <a:ext cx="508634" cy="601344"/>
                <a:chOff x="0" y="0"/>
                <a:chExt cx="509049" cy="60176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0" y="159027"/>
                  <a:ext cx="469127" cy="2661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421420"/>
                  <a:ext cx="509049" cy="1803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0" y="0"/>
                  <a:ext cx="0" cy="4222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 Box 498"/>
              <p:cNvSpPr txBox="1"/>
              <p:nvPr/>
            </p:nvSpPr>
            <p:spPr>
              <a:xfrm>
                <a:off x="0" y="0"/>
                <a:ext cx="706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Layers (z)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66700" y="1028700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These all use the CTextile3DWeave base class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6700" y="1885950"/>
            <a:ext cx="36951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Creates a grid of points at the yarn crossovers, specified in the GUI by the Weave Pattern dialog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Each point may be warp, weft or no yarn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derived classes then automatically generate the yarn paths from this </a:t>
            </a:r>
            <a:r>
              <a:rPr lang="en-GB" sz="2000" dirty="0" err="1" smtClean="0">
                <a:latin typeface="Calibri" panose="020F0502020204030204" pitchFamily="34" charset="0"/>
              </a:rPr>
              <a:t>dat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Textiles using the base class can be created using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2193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33449" y="1304925"/>
            <a:ext cx="770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User Guide: </a:t>
            </a:r>
            <a:r>
              <a:rPr lang="en-GB" sz="2400" dirty="0" smtClean="0">
                <a:latin typeface="+mj-lt"/>
                <a:hlinkClick r:id="rId2"/>
              </a:rPr>
              <a:t>http://texgen.sourceforge.net/index.php/User_Guide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Scripting Guide:</a:t>
            </a:r>
          </a:p>
          <a:p>
            <a:r>
              <a:rPr lang="en-GB" sz="2400" dirty="0">
                <a:latin typeface="+mj-lt"/>
                <a:hlinkClick r:id="rId3"/>
              </a:rPr>
              <a:t>https://</a:t>
            </a:r>
            <a:r>
              <a:rPr lang="en-GB" sz="2400" dirty="0" smtClean="0">
                <a:latin typeface="+mj-lt"/>
                <a:hlinkClick r:id="rId3"/>
              </a:rPr>
              <a:t>github.com/louisepb/TexGenScriptingGuide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TexGen</a:t>
            </a:r>
            <a:r>
              <a:rPr lang="en-GB" sz="2400" dirty="0" smtClean="0">
                <a:latin typeface="+mj-lt"/>
              </a:rPr>
              <a:t> source code:</a:t>
            </a:r>
          </a:p>
          <a:p>
            <a:r>
              <a:rPr lang="en-GB" sz="2400" dirty="0">
                <a:latin typeface="+mj-lt"/>
                <a:hlinkClick r:id="rId4"/>
              </a:rPr>
              <a:t>https://</a:t>
            </a:r>
            <a:r>
              <a:rPr lang="en-GB" sz="2400" dirty="0" smtClean="0">
                <a:latin typeface="+mj-lt"/>
                <a:hlinkClick r:id="rId4"/>
              </a:rPr>
              <a:t>github.com/louisepb/TexGen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Workshop materials:</a:t>
            </a:r>
          </a:p>
          <a:p>
            <a:r>
              <a:rPr lang="en-GB" sz="2400" dirty="0">
                <a:latin typeface="+mj-lt"/>
                <a:hlinkClick r:id="rId5"/>
              </a:rPr>
              <a:t>https://</a:t>
            </a:r>
            <a:r>
              <a:rPr lang="en-GB" sz="2400" dirty="0" smtClean="0">
                <a:latin typeface="+mj-lt"/>
                <a:hlinkClick r:id="rId5"/>
              </a:rPr>
              <a:t>github.com/louisepb/ICMAC2018-Workshop</a:t>
            </a:r>
            <a:endParaRPr lang="en-GB" sz="2400" dirty="0" smtClean="0">
              <a:latin typeface="+mj-lt"/>
            </a:endParaRPr>
          </a:p>
          <a:p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0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3" name="Picture 2" descr="texgenmodules.d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95500"/>
            <a:ext cx="7324725" cy="399097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extBox 3"/>
          <p:cNvSpPr txBox="1"/>
          <p:nvPr/>
        </p:nvSpPr>
        <p:spPr>
          <a:xfrm>
            <a:off x="336550" y="1264463"/>
            <a:ext cx="43386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 -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Core functionality is in the core module, graphics are in a renderer module; if not using visualisation, the renderer doesn’t need to be built.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50" y="3970338"/>
            <a:ext cx="38258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Calibri" panose="020F0502020204030204" pitchFamily="34" charset="0"/>
              </a:rPr>
              <a:t>Platform independent </a:t>
            </a:r>
            <a:r>
              <a:rPr lang="en-GB" dirty="0">
                <a:latin typeface="Calibri" panose="020F0502020204030204" pitchFamily="34" charset="0"/>
              </a:rPr>
              <a:t>– Can be run on most  operating systems supported by the </a:t>
            </a:r>
            <a:r>
              <a:rPr lang="en-GB" dirty="0" err="1">
                <a:latin typeface="Calibri" panose="020F0502020204030204" pitchFamily="34" charset="0"/>
              </a:rPr>
              <a:t>Cmake</a:t>
            </a:r>
            <a:r>
              <a:rPr lang="en-GB" dirty="0">
                <a:latin typeface="Calibri" panose="020F0502020204030204" pitchFamily="34" charset="0"/>
              </a:rPr>
              <a:t> build system.</a:t>
            </a:r>
            <a:r>
              <a:rPr lang="en-GB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550" y="2755900"/>
            <a:ext cx="40592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Flexible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 be used with the GUI, using SWIG generated Python code or used as a library of C++ functions</a:t>
            </a:r>
            <a:endParaRPr lang="en-GB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err="1" smtClean="0"/>
              <a:t>Heirarchy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760</TotalTime>
  <Words>1107</Words>
  <Application>Microsoft Office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Office Theme</vt:lpstr>
      <vt:lpstr>TexGen Workshop</vt:lpstr>
      <vt:lpstr>PowerPoint Presentation</vt:lpstr>
      <vt:lpstr>Implementation</vt:lpstr>
      <vt:lpstr>TexGen Class Heirarchy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  <vt:lpstr>Automatically Generated Textiles</vt:lpstr>
      <vt:lpstr>CTextileWeave2D</vt:lpstr>
      <vt:lpstr>ABAQUS Voxel Export</vt:lpstr>
      <vt:lpstr>ABAQUS Dry Fibre Export</vt:lpstr>
      <vt:lpstr>Conformal Mesh</vt:lpstr>
      <vt:lpstr>Geometry Export </vt:lpstr>
      <vt:lpstr>Automatically Generated 3D Weaves</vt:lpstr>
      <vt:lpstr>Resources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51</cp:revision>
  <dcterms:created xsi:type="dcterms:W3CDTF">2018-06-18T12:52:55Z</dcterms:created>
  <dcterms:modified xsi:type="dcterms:W3CDTF">2018-06-29T16:23:12Z</dcterms:modified>
</cp:coreProperties>
</file>