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9" r:id="rId2"/>
    <p:sldId id="301" r:id="rId3"/>
    <p:sldId id="306" r:id="rId4"/>
    <p:sldId id="303" r:id="rId5"/>
    <p:sldId id="305" r:id="rId6"/>
    <p:sldId id="304" r:id="rId7"/>
    <p:sldId id="307" r:id="rId8"/>
    <p:sldId id="308" r:id="rId9"/>
    <p:sldId id="309" r:id="rId10"/>
    <p:sldId id="310" r:id="rId11"/>
    <p:sldId id="311" r:id="rId12"/>
    <p:sldId id="31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B4A74C-F69A-40BF-868C-AE17408811A6}">
          <p14:sldIdLst>
            <p14:sldId id="289"/>
            <p14:sldId id="301"/>
            <p14:sldId id="306"/>
            <p14:sldId id="303"/>
            <p14:sldId id="305"/>
            <p14:sldId id="304"/>
            <p14:sldId id="307"/>
            <p14:sldId id="308"/>
            <p14:sldId id="309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159"/>
    <a:srgbClr val="112C0B"/>
    <a:srgbClr val="B92121"/>
    <a:srgbClr val="D92A2B"/>
    <a:srgbClr val="004648"/>
    <a:srgbClr val="005E60"/>
    <a:srgbClr val="00766E"/>
    <a:srgbClr val="009186"/>
    <a:srgbClr val="009BBD"/>
    <a:srgbClr val="554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4771" autoAdjust="0"/>
  </p:normalViewPr>
  <p:slideViewPr>
    <p:cSldViewPr snapToGrid="0" snapToObjects="1">
      <p:cViewPr varScale="1">
        <p:scale>
          <a:sx n="101" d="100"/>
          <a:sy n="101" d="100"/>
        </p:scale>
        <p:origin x="126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6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732D1-0119-4424-ADB1-6A88624C9257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026BA-B8A7-4B5A-A3B0-0B7D31088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197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54FE6-3F31-4904-9137-AFF662B7D702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9E1F4-77C1-461E-ABFF-BFE7DD57A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75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9144000" cy="6858001"/>
          </a:xfrm>
          <a:prstGeom prst="rect">
            <a:avLst/>
          </a:prstGeom>
          <a:blipFill>
            <a:blip r:embed="rId2"/>
            <a:srcRect/>
            <a:stretch>
              <a:fillRect l="-21459" r="-117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225" y="1742900"/>
            <a:ext cx="401955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5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62298" y="4161276"/>
            <a:ext cx="4019405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592000" y="1449000"/>
            <a:ext cx="3960000" cy="39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50800" cy="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int Cl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9144000" cy="6858001"/>
          </a:xfrm>
          <a:prstGeom prst="rect">
            <a:avLst/>
          </a:prstGeom>
          <a:blipFill>
            <a:blip r:embed="rId2"/>
            <a:srcRect/>
            <a:stretch>
              <a:fillRect l="-21459" r="-117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225" y="1742900"/>
            <a:ext cx="401955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5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62298" y="4161276"/>
            <a:ext cx="4019405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592000" y="1449000"/>
            <a:ext cx="3960000" cy="39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50800" cy="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1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7000">
                <a:schemeClr val="accent4"/>
              </a:gs>
              <a:gs pos="7000">
                <a:schemeClr val="accent4"/>
              </a:gs>
              <a:gs pos="63000">
                <a:schemeClr val="accent2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0" y="0"/>
            <a:ext cx="9142809" cy="6858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 l="-20737" t="-2407" r="-9007" b="-1296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908" y="2409650"/>
            <a:ext cx="5447192" cy="23876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7163" y="5562601"/>
            <a:ext cx="8643822" cy="9477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7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50800" cy="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1503757" y="-2"/>
            <a:ext cx="7639046" cy="74645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759" y="23973"/>
            <a:ext cx="7639050" cy="698501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6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  <p:extLst mod="1">
    <p:ext uri="{DCECCB84-F9BA-43D5-87BE-67443E8EF086}">
      <p15:sldGuideLst xmlns:p15="http://schemas.microsoft.com/office/powerpoint/2012/main">
        <p15:guide id="2" pos="5" userDrawn="1">
          <p15:clr>
            <a:srgbClr val="FBAE40"/>
          </p15:clr>
        </p15:guide>
        <p15:guide id="3" pos="56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-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1503758" y="-1"/>
            <a:ext cx="7639046" cy="746450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759" y="23974"/>
            <a:ext cx="7639050" cy="698501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pos="565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eacons of Excell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-1"/>
            <a:ext cx="9144000" cy="685799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rgbClr val="009BBD"/>
              </a:gs>
              <a:gs pos="100000">
                <a:srgbClr val="1B2A6B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1044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 flipV="1">
            <a:off x="-2" y="0"/>
            <a:ext cx="9142810" cy="74644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Rectangle 6"/>
          <p:cNvSpPr/>
          <p:nvPr userDrawn="1"/>
        </p:nvSpPr>
        <p:spPr>
          <a:xfrm>
            <a:off x="1501503" y="1"/>
            <a:ext cx="7646069" cy="746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1504" y="23976"/>
            <a:ext cx="7642496" cy="69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112F-1B58-4F80-8548-230F871317D2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D6D5-F6C2-4C88-B07F-0F9DC0B2C38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1497932" y="1"/>
            <a:ext cx="0" cy="89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47775" cy="46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3" r:id="rId2"/>
    <p:sldLayoutId id="2147483662" r:id="rId3"/>
    <p:sldLayoutId id="2147483650" r:id="rId4"/>
    <p:sldLayoutId id="2147483658" r:id="rId5"/>
    <p:sldLayoutId id="214748365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jp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jp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TexGen</a:t>
            </a:r>
            <a:r>
              <a:rPr lang="en-GB" dirty="0" smtClean="0"/>
              <a:t> Workshop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Louise Brown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6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Yarn Cross-Sections – Python Implementation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04775" y="4567833"/>
            <a:ext cx="8134450" cy="1692000"/>
            <a:chOff x="395538" y="1700808"/>
            <a:chExt cx="8134450" cy="1692000"/>
          </a:xfrm>
        </p:grpSpPr>
        <p:pic>
          <p:nvPicPr>
            <p:cNvPr id="5" name="Picture 4" descr="SolidCrossSection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538" y="1700808"/>
              <a:ext cx="3847735" cy="1692000"/>
            </a:xfrm>
            <a:prstGeom prst="rect">
              <a:avLst/>
            </a:prstGeom>
          </p:spPr>
        </p:pic>
        <p:pic>
          <p:nvPicPr>
            <p:cNvPr id="6" name="Picture 5" descr="SolidCrossSection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1700808"/>
              <a:ext cx="3957988" cy="16920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504775" y="1563201"/>
            <a:ext cx="8134450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CYarnSectionInterpNode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YarnSections.AddSection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CSectionLenticular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(1.0,0.5,0.1) )</a:t>
            </a: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YarnSections.AddSection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CSectionPowerEllipse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(1.0,0.5,0.4,0.25) )</a:t>
            </a: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Hybrid Section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CSectionEllipse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( 1.0, 0.4 )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Bottom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CSectionPowerEllipse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( 1.0, 0.4, 0.4, 0.25 )</a:t>
            </a: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YarnSections.AddSection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CSectionHybrid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Top, Bottom ) )</a:t>
            </a: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Yarn.AssignSection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Textile.AddYarn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(Yarn)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775" y="1101536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Python:</a:t>
            </a:r>
          </a:p>
        </p:txBody>
      </p:sp>
    </p:spTree>
    <p:extLst>
      <p:ext uri="{BB962C8B-B14F-4D97-AF65-F5344CB8AC3E}">
        <p14:creationId xmlns:p14="http://schemas.microsoft.com/office/powerpoint/2010/main" val="271711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Yarn Repeats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23850" y="1019175"/>
            <a:ext cx="795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Yarn repeats allow a given yarn section to be repeated as specified by a set of vectors (in theory, allowing an infinite textile)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508" y="2809515"/>
            <a:ext cx="5057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2400" b="1" dirty="0">
                <a:latin typeface="Calibri" panose="020F0502020204030204" pitchFamily="34" charset="0"/>
              </a:rPr>
              <a:t>GUI: </a:t>
            </a:r>
            <a:r>
              <a:rPr lang="en-GB" sz="2400" dirty="0">
                <a:latin typeface="Calibri" panose="020F0502020204030204" pitchFamily="34" charset="0"/>
              </a:rPr>
              <a:t>Select </a:t>
            </a:r>
            <a:r>
              <a:rPr lang="en-GB" sz="2400" i="1" dirty="0">
                <a:latin typeface="Calibri" panose="020F0502020204030204" pitchFamily="34" charset="0"/>
              </a:rPr>
              <a:t>Modeller -&gt; </a:t>
            </a:r>
            <a:r>
              <a:rPr lang="en-GB" sz="2400" i="1" dirty="0" smtClean="0">
                <a:latin typeface="Calibri" panose="020F0502020204030204" pitchFamily="34" charset="0"/>
              </a:rPr>
              <a:t>Assign Repeats</a:t>
            </a:r>
          </a:p>
          <a:p>
            <a:pPr marL="800100" lvl="1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</a:rPr>
              <a:t>Specify a set of repeat vectors</a:t>
            </a:r>
            <a:endParaRPr lang="en-GB" sz="24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4" y="2516204"/>
            <a:ext cx="3150270" cy="1417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850" y="4304746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</a:t>
            </a:r>
            <a:r>
              <a:rPr lang="en-GB" sz="2000" b="1" dirty="0" smtClean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849" y="4793585"/>
            <a:ext cx="5191125" cy="769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Yarn.AddRepeat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(XYZ(10,0,0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Yarn.AddRepeat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(XYZ(5,5,0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Domain	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873260"/>
            <a:ext cx="7477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The domain restricts the model to a specific region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Specified by a set of convex planes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Typically, but not always, the unit cell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2401160"/>
            <a:ext cx="49149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GUI: </a:t>
            </a:r>
            <a:endParaRPr lang="en-GB" b="1" dirty="0" smtClean="0">
              <a:latin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</a:rPr>
              <a:t>Select </a:t>
            </a:r>
            <a:r>
              <a:rPr lang="en-GB" i="1" dirty="0" smtClean="0">
                <a:latin typeface="Calibri" panose="020F0502020204030204" pitchFamily="34" charset="0"/>
              </a:rPr>
              <a:t>Domain </a:t>
            </a:r>
            <a:r>
              <a:rPr lang="en-GB" i="1" dirty="0">
                <a:latin typeface="Calibri" panose="020F0502020204030204" pitchFamily="34" charset="0"/>
              </a:rPr>
              <a:t>-&gt; </a:t>
            </a:r>
            <a:r>
              <a:rPr lang="en-GB" i="1" dirty="0" smtClean="0">
                <a:latin typeface="Calibri" panose="020F0502020204030204" pitchFamily="34" charset="0"/>
              </a:rPr>
              <a:t>Create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Input minimum and maximum </a:t>
            </a:r>
            <a:r>
              <a:rPr lang="en-GB" dirty="0" err="1" smtClean="0">
                <a:latin typeface="Calibri" panose="020F0502020204030204" pitchFamily="34" charset="0"/>
              </a:rPr>
              <a:t>x,y,z</a:t>
            </a:r>
            <a:r>
              <a:rPr lang="en-GB" dirty="0" smtClean="0">
                <a:latin typeface="Calibri" panose="020F0502020204030204" pitchFamily="34" charset="0"/>
              </a:rPr>
              <a:t> values for bounding box</a:t>
            </a:r>
            <a:endParaRPr lang="en-GB" dirty="0">
              <a:latin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</a:rPr>
              <a:t>Or</a:t>
            </a:r>
            <a:endParaRPr lang="en-GB" dirty="0">
              <a:latin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</a:rPr>
              <a:t>Select </a:t>
            </a:r>
            <a:r>
              <a:rPr lang="en-GB" i="1" dirty="0" smtClean="0">
                <a:latin typeface="Calibri" panose="020F0502020204030204" pitchFamily="34" charset="0"/>
              </a:rPr>
              <a:t>Domain -&gt; Create Planes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Input required number of planes specified by the unit normal to the plane and its distance from the origin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799" y="5082477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</a:t>
            </a:r>
            <a:r>
              <a:rPr lang="en-GB" sz="2000" b="1" dirty="0" smtClean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799" y="5640136"/>
            <a:ext cx="7886701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Textile.AssignDomain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CDomainPlanes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(XYZ(-5,-2,-1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),XYZ(15,12,2)))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AddTextile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(“Workshop”, Textile)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RepeatDoma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2308065"/>
            <a:ext cx="3718570" cy="279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8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0"/>
          <p:cNvSpPr txBox="1"/>
          <p:nvPr/>
        </p:nvSpPr>
        <p:spPr>
          <a:xfrm>
            <a:off x="1673883" y="142392"/>
            <a:ext cx="629768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TexGen</a:t>
            </a:r>
            <a:r>
              <a:rPr lang="en-GB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Geometric Textile Modelling Software</a:t>
            </a:r>
          </a:p>
        </p:txBody>
      </p:sp>
      <p:pic>
        <p:nvPicPr>
          <p:cNvPr id="4" name="Shape 121"/>
          <p:cNvPicPr preferRelativeResize="0"/>
          <p:nvPr/>
        </p:nvPicPr>
        <p:blipFill rotWithShape="1">
          <a:blip r:embed="rId2">
            <a:alphaModFix/>
          </a:blip>
          <a:srcRect l="19701" t="10271" r="22182" b="13372"/>
          <a:stretch/>
        </p:blipFill>
        <p:spPr>
          <a:xfrm>
            <a:off x="8235727" y="5336858"/>
            <a:ext cx="640219" cy="698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826" y="1426891"/>
            <a:ext cx="670543" cy="7110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23"/>
          <p:cNvSpPr/>
          <p:nvPr/>
        </p:nvSpPr>
        <p:spPr>
          <a:xfrm>
            <a:off x="99508" y="1196751"/>
            <a:ext cx="3982253" cy="122300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4"/>
          <p:cNvSpPr/>
          <p:nvPr/>
        </p:nvSpPr>
        <p:spPr>
          <a:xfrm>
            <a:off x="3915932" y="5084055"/>
            <a:ext cx="5040559" cy="129727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5"/>
          <p:cNvSpPr/>
          <p:nvPr/>
        </p:nvSpPr>
        <p:spPr>
          <a:xfrm>
            <a:off x="419020" y="2074909"/>
            <a:ext cx="8219246" cy="3384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26"/>
          <p:cNvSpPr txBox="1"/>
          <p:nvPr/>
        </p:nvSpPr>
        <p:spPr>
          <a:xfrm>
            <a:off x="1147520" y="1196751"/>
            <a:ext cx="188622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Fibre/Micro-Scale</a:t>
            </a:r>
          </a:p>
        </p:txBody>
      </p:sp>
      <p:sp>
        <p:nvSpPr>
          <p:cNvPr id="10" name="Shape 127"/>
          <p:cNvSpPr txBox="1"/>
          <p:nvPr/>
        </p:nvSpPr>
        <p:spPr>
          <a:xfrm>
            <a:off x="3401767" y="2060848"/>
            <a:ext cx="218045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Unit Cell/Meso-Scale</a:t>
            </a:r>
          </a:p>
        </p:txBody>
      </p:sp>
      <p:sp>
        <p:nvSpPr>
          <p:cNvPr id="11" name="Shape 128"/>
          <p:cNvSpPr txBox="1"/>
          <p:nvPr/>
        </p:nvSpPr>
        <p:spPr>
          <a:xfrm>
            <a:off x="6055955" y="5988801"/>
            <a:ext cx="259228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Component/Macro-Scale</a:t>
            </a:r>
          </a:p>
        </p:txBody>
      </p:sp>
      <p:sp>
        <p:nvSpPr>
          <p:cNvPr id="12" name="Shape 129"/>
          <p:cNvSpPr/>
          <p:nvPr/>
        </p:nvSpPr>
        <p:spPr>
          <a:xfrm rot="-2700000">
            <a:off x="2267746" y="1782984"/>
            <a:ext cx="359419" cy="70984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99593">
              <a:alpha val="4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0"/>
          <p:cNvSpPr/>
          <p:nvPr/>
        </p:nvSpPr>
        <p:spPr>
          <a:xfrm rot="-2700000">
            <a:off x="6145926" y="5119184"/>
            <a:ext cx="359419" cy="70984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99593">
              <a:alpha val="4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500" y="2244064"/>
            <a:ext cx="1347869" cy="1036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72482" y="4106130"/>
            <a:ext cx="2427989" cy="9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4097" y="4141205"/>
            <a:ext cx="1079748" cy="870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57342" y="2586594"/>
            <a:ext cx="971302" cy="80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06162" y="2433451"/>
            <a:ext cx="1152128" cy="129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56057" y="2216024"/>
            <a:ext cx="1257752" cy="1209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1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31687" y="4068187"/>
            <a:ext cx="1744479" cy="1244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13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121085" y="3859919"/>
            <a:ext cx="1109096" cy="1345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139"/>
          <p:cNvSpPr txBox="1"/>
          <p:nvPr/>
        </p:nvSpPr>
        <p:spPr>
          <a:xfrm>
            <a:off x="497574" y="3291880"/>
            <a:ext cx="215619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Generate textile geometry using TexGen GUI or script</a:t>
            </a:r>
          </a:p>
        </p:txBody>
      </p:sp>
      <p:pic>
        <p:nvPicPr>
          <p:cNvPr id="23" name="Shape 1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19648" y="3815101"/>
            <a:ext cx="137575" cy="25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141"/>
          <p:cNvSpPr txBox="1"/>
          <p:nvPr/>
        </p:nvSpPr>
        <p:spPr>
          <a:xfrm>
            <a:off x="504768" y="5047121"/>
            <a:ext cx="402387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Automatically generate 2D and 2D sheared textiles</a:t>
            </a:r>
          </a:p>
        </p:txBody>
      </p:sp>
      <p:pic>
        <p:nvPicPr>
          <p:cNvPr id="25" name="Shape 1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-5400000">
            <a:off x="4497331" y="4496127"/>
            <a:ext cx="133349" cy="25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14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388911" y="2920918"/>
            <a:ext cx="255587" cy="13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14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656057" y="3961155"/>
            <a:ext cx="133349" cy="25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145"/>
          <p:cNvSpPr txBox="1"/>
          <p:nvPr/>
        </p:nvSpPr>
        <p:spPr>
          <a:xfrm>
            <a:off x="3253671" y="3421248"/>
            <a:ext cx="175249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3D wizard generates idealised 3D textiles</a:t>
            </a:r>
          </a:p>
        </p:txBody>
      </p:sp>
      <p:sp>
        <p:nvSpPr>
          <p:cNvPr id="29" name="Shape 146"/>
          <p:cNvSpPr txBox="1"/>
          <p:nvPr/>
        </p:nvSpPr>
        <p:spPr>
          <a:xfrm>
            <a:off x="6076173" y="3388592"/>
            <a:ext cx="257207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Refinement of orthogonal weave to simulate compaction</a:t>
            </a:r>
          </a:p>
        </p:txBody>
      </p:sp>
      <p:sp>
        <p:nvSpPr>
          <p:cNvPr id="30" name="Shape 147"/>
          <p:cNvSpPr txBox="1"/>
          <p:nvPr/>
        </p:nvSpPr>
        <p:spPr>
          <a:xfrm>
            <a:off x="4931685" y="4940039"/>
            <a:ext cx="371655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Generate mesh and input files for FEA or CFD to                          	          predict material properties</a:t>
            </a:r>
          </a:p>
        </p:txBody>
      </p:sp>
      <p:sp>
        <p:nvSpPr>
          <p:cNvPr id="31" name="Shape 148"/>
          <p:cNvSpPr txBox="1"/>
          <p:nvPr/>
        </p:nvSpPr>
        <p:spPr>
          <a:xfrm>
            <a:off x="964900" y="1484783"/>
            <a:ext cx="333556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Micro-scale FEA simulations or analytical methods determine yarn properties</a:t>
            </a:r>
          </a:p>
        </p:txBody>
      </p:sp>
      <p:sp>
        <p:nvSpPr>
          <p:cNvPr id="32" name="Shape 149"/>
          <p:cNvSpPr txBox="1"/>
          <p:nvPr/>
        </p:nvSpPr>
        <p:spPr>
          <a:xfrm>
            <a:off x="3915932" y="5573107"/>
            <a:ext cx="452456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Composite material properties extracted from meso-scale predictions  are used to model structural components</a:t>
            </a:r>
          </a:p>
        </p:txBody>
      </p:sp>
      <p:pic>
        <p:nvPicPr>
          <p:cNvPr id="33" name="Shape 151" descr="Boeing-787-61373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02097" y="5624116"/>
            <a:ext cx="2520632" cy="97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15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78989" y="1115920"/>
            <a:ext cx="1242147" cy="871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153" descr="Mesh_20MicronScan_3D2"/>
          <p:cNvPicPr preferRelativeResize="0"/>
          <p:nvPr/>
        </p:nvPicPr>
        <p:blipFill rotWithShape="1">
          <a:blip r:embed="rId17">
            <a:alphaModFix/>
          </a:blip>
          <a:srcRect l="19955" t="21524" r="14512" b="8162"/>
          <a:stretch/>
        </p:blipFill>
        <p:spPr>
          <a:xfrm>
            <a:off x="6781803" y="1113829"/>
            <a:ext cx="1160809" cy="8757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589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TexGen</a:t>
            </a:r>
            <a:r>
              <a:rPr lang="en-GB" dirty="0" smtClean="0"/>
              <a:t> Class </a:t>
            </a:r>
            <a:r>
              <a:rPr lang="en-GB" dirty="0" err="1" smtClean="0"/>
              <a:t>Heirarchy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0136"/>
            <a:ext cx="9144000" cy="315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6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709708" y="-14310"/>
            <a:ext cx="5929354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Generating a Textile</a:t>
            </a:r>
            <a:endParaRPr lang="en-GB" dirty="0"/>
          </a:p>
        </p:txBody>
      </p:sp>
      <p:sp>
        <p:nvSpPr>
          <p:cNvPr id="4" name="Freeform 3"/>
          <p:cNvSpPr/>
          <p:nvPr/>
        </p:nvSpPr>
        <p:spPr>
          <a:xfrm>
            <a:off x="2776811" y="3854598"/>
            <a:ext cx="347072" cy="289227"/>
          </a:xfrm>
          <a:custGeom>
            <a:avLst/>
            <a:gdLst>
              <a:gd name="connsiteX0" fmla="*/ 0 w 289226"/>
              <a:gd name="connsiteY0" fmla="*/ 69414 h 347071"/>
              <a:gd name="connsiteX1" fmla="*/ 144613 w 289226"/>
              <a:gd name="connsiteY1" fmla="*/ 69414 h 347071"/>
              <a:gd name="connsiteX2" fmla="*/ 144613 w 289226"/>
              <a:gd name="connsiteY2" fmla="*/ 0 h 347071"/>
              <a:gd name="connsiteX3" fmla="*/ 289226 w 289226"/>
              <a:gd name="connsiteY3" fmla="*/ 173536 h 347071"/>
              <a:gd name="connsiteX4" fmla="*/ 144613 w 289226"/>
              <a:gd name="connsiteY4" fmla="*/ 347071 h 347071"/>
              <a:gd name="connsiteX5" fmla="*/ 144613 w 289226"/>
              <a:gd name="connsiteY5" fmla="*/ 277657 h 347071"/>
              <a:gd name="connsiteX6" fmla="*/ 0 w 289226"/>
              <a:gd name="connsiteY6" fmla="*/ 277657 h 347071"/>
              <a:gd name="connsiteX7" fmla="*/ 0 w 289226"/>
              <a:gd name="connsiteY7" fmla="*/ 69414 h 3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226" h="347071">
                <a:moveTo>
                  <a:pt x="231381" y="1"/>
                </a:moveTo>
                <a:lnTo>
                  <a:pt x="231381" y="173536"/>
                </a:lnTo>
                <a:lnTo>
                  <a:pt x="289226" y="173536"/>
                </a:lnTo>
                <a:lnTo>
                  <a:pt x="144613" y="347070"/>
                </a:lnTo>
                <a:lnTo>
                  <a:pt x="0" y="173536"/>
                </a:lnTo>
                <a:lnTo>
                  <a:pt x="57845" y="173536"/>
                </a:lnTo>
                <a:lnTo>
                  <a:pt x="57845" y="1"/>
                </a:lnTo>
                <a:lnTo>
                  <a:pt x="231381" y="1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15" tIns="0" rIns="69414" bIns="8676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2040" y="4869160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Each step individually using either GUI, Python script or C++ API functions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348880"/>
            <a:ext cx="1584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alibri" panose="020F0502020204030204" pitchFamily="34" charset="0"/>
              </a:rPr>
              <a:t>Steps combined and performed automatically in 2D and 3D wizards</a:t>
            </a:r>
            <a:endParaRPr lang="en-GB" sz="1600" dirty="0">
              <a:latin typeface="Calibri" panose="020F050202020403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197595" y="3865631"/>
            <a:ext cx="1347799" cy="811227"/>
          </a:xfrm>
          <a:custGeom>
            <a:avLst/>
            <a:gdLst>
              <a:gd name="connsiteX0" fmla="*/ 0 w 1388286"/>
              <a:gd name="connsiteY0" fmla="*/ 77127 h 771270"/>
              <a:gd name="connsiteX1" fmla="*/ 22590 w 1388286"/>
              <a:gd name="connsiteY1" fmla="*/ 22590 h 771270"/>
              <a:gd name="connsiteX2" fmla="*/ 77127 w 1388286"/>
              <a:gd name="connsiteY2" fmla="*/ 0 h 771270"/>
              <a:gd name="connsiteX3" fmla="*/ 1311159 w 1388286"/>
              <a:gd name="connsiteY3" fmla="*/ 0 h 771270"/>
              <a:gd name="connsiteX4" fmla="*/ 1365696 w 1388286"/>
              <a:gd name="connsiteY4" fmla="*/ 22590 h 771270"/>
              <a:gd name="connsiteX5" fmla="*/ 1388286 w 1388286"/>
              <a:gd name="connsiteY5" fmla="*/ 77127 h 771270"/>
              <a:gd name="connsiteX6" fmla="*/ 1388286 w 1388286"/>
              <a:gd name="connsiteY6" fmla="*/ 694143 h 771270"/>
              <a:gd name="connsiteX7" fmla="*/ 1365696 w 1388286"/>
              <a:gd name="connsiteY7" fmla="*/ 748680 h 771270"/>
              <a:gd name="connsiteX8" fmla="*/ 1311159 w 1388286"/>
              <a:gd name="connsiteY8" fmla="*/ 771270 h 771270"/>
              <a:gd name="connsiteX9" fmla="*/ 77127 w 1388286"/>
              <a:gd name="connsiteY9" fmla="*/ 771270 h 771270"/>
              <a:gd name="connsiteX10" fmla="*/ 22590 w 1388286"/>
              <a:gd name="connsiteY10" fmla="*/ 748680 h 771270"/>
              <a:gd name="connsiteX11" fmla="*/ 0 w 1388286"/>
              <a:gd name="connsiteY11" fmla="*/ 694143 h 771270"/>
              <a:gd name="connsiteX12" fmla="*/ 0 w 1388286"/>
              <a:gd name="connsiteY12" fmla="*/ 77127 h 77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8286" h="771270">
                <a:moveTo>
                  <a:pt x="0" y="77127"/>
                </a:moveTo>
                <a:cubicBezTo>
                  <a:pt x="0" y="56672"/>
                  <a:pt x="8126" y="37054"/>
                  <a:pt x="22590" y="22590"/>
                </a:cubicBezTo>
                <a:cubicBezTo>
                  <a:pt x="37054" y="8126"/>
                  <a:pt x="56672" y="0"/>
                  <a:pt x="77127" y="0"/>
                </a:cubicBezTo>
                <a:lnTo>
                  <a:pt x="1311159" y="0"/>
                </a:lnTo>
                <a:cubicBezTo>
                  <a:pt x="1331614" y="0"/>
                  <a:pt x="1351232" y="8126"/>
                  <a:pt x="1365696" y="22590"/>
                </a:cubicBezTo>
                <a:cubicBezTo>
                  <a:pt x="1380160" y="37054"/>
                  <a:pt x="1388286" y="56672"/>
                  <a:pt x="1388286" y="77127"/>
                </a:cubicBezTo>
                <a:lnTo>
                  <a:pt x="1388286" y="694143"/>
                </a:lnTo>
                <a:cubicBezTo>
                  <a:pt x="1388286" y="714598"/>
                  <a:pt x="1380160" y="734216"/>
                  <a:pt x="1365696" y="748680"/>
                </a:cubicBezTo>
                <a:cubicBezTo>
                  <a:pt x="1351232" y="763144"/>
                  <a:pt x="1331614" y="771270"/>
                  <a:pt x="1311159" y="771270"/>
                </a:cubicBezTo>
                <a:lnTo>
                  <a:pt x="77127" y="771270"/>
                </a:lnTo>
                <a:cubicBezTo>
                  <a:pt x="56672" y="771270"/>
                  <a:pt x="37054" y="763144"/>
                  <a:pt x="22590" y="748680"/>
                </a:cubicBezTo>
                <a:cubicBezTo>
                  <a:pt x="8126" y="734216"/>
                  <a:pt x="0" y="714598"/>
                  <a:pt x="0" y="694143"/>
                </a:cubicBezTo>
                <a:lnTo>
                  <a:pt x="0" y="77127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980" tIns="94980" rIns="94980" bIns="9498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latin typeface="Calibri" panose="020F0502020204030204" pitchFamily="34" charset="0"/>
              </a:rPr>
              <a:t>3 - Specify domain</a:t>
            </a:r>
            <a:endParaRPr lang="en-GB" sz="1900" kern="1200" dirty="0">
              <a:latin typeface="Calibri" panose="020F050202020403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703019" y="4779721"/>
            <a:ext cx="336950" cy="252644"/>
          </a:xfrm>
          <a:custGeom>
            <a:avLst/>
            <a:gdLst>
              <a:gd name="connsiteX0" fmla="*/ 0 w 289226"/>
              <a:gd name="connsiteY0" fmla="*/ 69414 h 347071"/>
              <a:gd name="connsiteX1" fmla="*/ 144613 w 289226"/>
              <a:gd name="connsiteY1" fmla="*/ 69414 h 347071"/>
              <a:gd name="connsiteX2" fmla="*/ 144613 w 289226"/>
              <a:gd name="connsiteY2" fmla="*/ 0 h 347071"/>
              <a:gd name="connsiteX3" fmla="*/ 289226 w 289226"/>
              <a:gd name="connsiteY3" fmla="*/ 173536 h 347071"/>
              <a:gd name="connsiteX4" fmla="*/ 144613 w 289226"/>
              <a:gd name="connsiteY4" fmla="*/ 347071 h 347071"/>
              <a:gd name="connsiteX5" fmla="*/ 144613 w 289226"/>
              <a:gd name="connsiteY5" fmla="*/ 277657 h 347071"/>
              <a:gd name="connsiteX6" fmla="*/ 0 w 289226"/>
              <a:gd name="connsiteY6" fmla="*/ 277657 h 347071"/>
              <a:gd name="connsiteX7" fmla="*/ 0 w 289226"/>
              <a:gd name="connsiteY7" fmla="*/ 69414 h 3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226" h="347071">
                <a:moveTo>
                  <a:pt x="231381" y="1"/>
                </a:moveTo>
                <a:lnTo>
                  <a:pt x="231381" y="173536"/>
                </a:lnTo>
                <a:lnTo>
                  <a:pt x="289226" y="173536"/>
                </a:lnTo>
                <a:lnTo>
                  <a:pt x="144613" y="347070"/>
                </a:lnTo>
                <a:lnTo>
                  <a:pt x="0" y="173536"/>
                </a:lnTo>
                <a:lnTo>
                  <a:pt x="57845" y="173536"/>
                </a:lnTo>
                <a:lnTo>
                  <a:pt x="57845" y="1"/>
                </a:lnTo>
                <a:lnTo>
                  <a:pt x="231381" y="1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15" tIns="0" rIns="69414" bIns="8676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>
              <a:latin typeface="Calibri" panose="020F050202020403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197595" y="5135226"/>
            <a:ext cx="1347799" cy="814054"/>
          </a:xfrm>
          <a:custGeom>
            <a:avLst/>
            <a:gdLst>
              <a:gd name="connsiteX0" fmla="*/ 0 w 1388286"/>
              <a:gd name="connsiteY0" fmla="*/ 77127 h 771270"/>
              <a:gd name="connsiteX1" fmla="*/ 22590 w 1388286"/>
              <a:gd name="connsiteY1" fmla="*/ 22590 h 771270"/>
              <a:gd name="connsiteX2" fmla="*/ 77127 w 1388286"/>
              <a:gd name="connsiteY2" fmla="*/ 0 h 771270"/>
              <a:gd name="connsiteX3" fmla="*/ 1311159 w 1388286"/>
              <a:gd name="connsiteY3" fmla="*/ 0 h 771270"/>
              <a:gd name="connsiteX4" fmla="*/ 1365696 w 1388286"/>
              <a:gd name="connsiteY4" fmla="*/ 22590 h 771270"/>
              <a:gd name="connsiteX5" fmla="*/ 1388286 w 1388286"/>
              <a:gd name="connsiteY5" fmla="*/ 77127 h 771270"/>
              <a:gd name="connsiteX6" fmla="*/ 1388286 w 1388286"/>
              <a:gd name="connsiteY6" fmla="*/ 694143 h 771270"/>
              <a:gd name="connsiteX7" fmla="*/ 1365696 w 1388286"/>
              <a:gd name="connsiteY7" fmla="*/ 748680 h 771270"/>
              <a:gd name="connsiteX8" fmla="*/ 1311159 w 1388286"/>
              <a:gd name="connsiteY8" fmla="*/ 771270 h 771270"/>
              <a:gd name="connsiteX9" fmla="*/ 77127 w 1388286"/>
              <a:gd name="connsiteY9" fmla="*/ 771270 h 771270"/>
              <a:gd name="connsiteX10" fmla="*/ 22590 w 1388286"/>
              <a:gd name="connsiteY10" fmla="*/ 748680 h 771270"/>
              <a:gd name="connsiteX11" fmla="*/ 0 w 1388286"/>
              <a:gd name="connsiteY11" fmla="*/ 694143 h 771270"/>
              <a:gd name="connsiteX12" fmla="*/ 0 w 1388286"/>
              <a:gd name="connsiteY12" fmla="*/ 77127 h 77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8286" h="771270">
                <a:moveTo>
                  <a:pt x="0" y="77127"/>
                </a:moveTo>
                <a:cubicBezTo>
                  <a:pt x="0" y="56672"/>
                  <a:pt x="8126" y="37054"/>
                  <a:pt x="22590" y="22590"/>
                </a:cubicBezTo>
                <a:cubicBezTo>
                  <a:pt x="37054" y="8126"/>
                  <a:pt x="56672" y="0"/>
                  <a:pt x="77127" y="0"/>
                </a:cubicBezTo>
                <a:lnTo>
                  <a:pt x="1311159" y="0"/>
                </a:lnTo>
                <a:cubicBezTo>
                  <a:pt x="1331614" y="0"/>
                  <a:pt x="1351232" y="8126"/>
                  <a:pt x="1365696" y="22590"/>
                </a:cubicBezTo>
                <a:cubicBezTo>
                  <a:pt x="1380160" y="37054"/>
                  <a:pt x="1388286" y="56672"/>
                  <a:pt x="1388286" y="77127"/>
                </a:cubicBezTo>
                <a:lnTo>
                  <a:pt x="1388286" y="694143"/>
                </a:lnTo>
                <a:cubicBezTo>
                  <a:pt x="1388286" y="714598"/>
                  <a:pt x="1380160" y="734216"/>
                  <a:pt x="1365696" y="748680"/>
                </a:cubicBezTo>
                <a:cubicBezTo>
                  <a:pt x="1351232" y="763144"/>
                  <a:pt x="1331614" y="771270"/>
                  <a:pt x="1311159" y="771270"/>
                </a:cubicBezTo>
                <a:lnTo>
                  <a:pt x="77127" y="771270"/>
                </a:lnTo>
                <a:cubicBezTo>
                  <a:pt x="56672" y="771270"/>
                  <a:pt x="37054" y="763144"/>
                  <a:pt x="22590" y="748680"/>
                </a:cubicBezTo>
                <a:cubicBezTo>
                  <a:pt x="8126" y="734216"/>
                  <a:pt x="0" y="714598"/>
                  <a:pt x="0" y="694143"/>
                </a:cubicBezTo>
                <a:lnTo>
                  <a:pt x="0" y="77127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980" tIns="94980" rIns="94980" bIns="9498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latin typeface="Calibri" panose="020F0502020204030204" pitchFamily="34" charset="0"/>
              </a:rPr>
              <a:t>4 - Output data</a:t>
            </a:r>
            <a:endParaRPr lang="en-GB" sz="1900" kern="1200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6174" y="2264730"/>
            <a:ext cx="31902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dirty="0" smtClean="0">
                <a:latin typeface="Calibri" panose="020F0502020204030204" pitchFamily="34" charset="0"/>
              </a:rPr>
              <a:t>Create yarn path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Assign sections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Select interpolation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Assign repeats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Assign fibre properties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445854" y="2763947"/>
            <a:ext cx="1179029" cy="312010"/>
          </a:xfrm>
          <a:prstGeom prst="rightArrow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92730" y="1271931"/>
            <a:ext cx="1347799" cy="761353"/>
          </a:xfrm>
          <a:custGeom>
            <a:avLst/>
            <a:gdLst>
              <a:gd name="connsiteX0" fmla="*/ 0 w 1388286"/>
              <a:gd name="connsiteY0" fmla="*/ 77127 h 771270"/>
              <a:gd name="connsiteX1" fmla="*/ 22590 w 1388286"/>
              <a:gd name="connsiteY1" fmla="*/ 22590 h 771270"/>
              <a:gd name="connsiteX2" fmla="*/ 77127 w 1388286"/>
              <a:gd name="connsiteY2" fmla="*/ 0 h 771270"/>
              <a:gd name="connsiteX3" fmla="*/ 1311159 w 1388286"/>
              <a:gd name="connsiteY3" fmla="*/ 0 h 771270"/>
              <a:gd name="connsiteX4" fmla="*/ 1365696 w 1388286"/>
              <a:gd name="connsiteY4" fmla="*/ 22590 h 771270"/>
              <a:gd name="connsiteX5" fmla="*/ 1388286 w 1388286"/>
              <a:gd name="connsiteY5" fmla="*/ 77127 h 771270"/>
              <a:gd name="connsiteX6" fmla="*/ 1388286 w 1388286"/>
              <a:gd name="connsiteY6" fmla="*/ 694143 h 771270"/>
              <a:gd name="connsiteX7" fmla="*/ 1365696 w 1388286"/>
              <a:gd name="connsiteY7" fmla="*/ 748680 h 771270"/>
              <a:gd name="connsiteX8" fmla="*/ 1311159 w 1388286"/>
              <a:gd name="connsiteY8" fmla="*/ 771270 h 771270"/>
              <a:gd name="connsiteX9" fmla="*/ 77127 w 1388286"/>
              <a:gd name="connsiteY9" fmla="*/ 771270 h 771270"/>
              <a:gd name="connsiteX10" fmla="*/ 22590 w 1388286"/>
              <a:gd name="connsiteY10" fmla="*/ 748680 h 771270"/>
              <a:gd name="connsiteX11" fmla="*/ 0 w 1388286"/>
              <a:gd name="connsiteY11" fmla="*/ 694143 h 771270"/>
              <a:gd name="connsiteX12" fmla="*/ 0 w 1388286"/>
              <a:gd name="connsiteY12" fmla="*/ 77127 h 77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8286" h="771270">
                <a:moveTo>
                  <a:pt x="0" y="77127"/>
                </a:moveTo>
                <a:cubicBezTo>
                  <a:pt x="0" y="56672"/>
                  <a:pt x="8126" y="37054"/>
                  <a:pt x="22590" y="22590"/>
                </a:cubicBezTo>
                <a:cubicBezTo>
                  <a:pt x="37054" y="8126"/>
                  <a:pt x="56672" y="0"/>
                  <a:pt x="77127" y="0"/>
                </a:cubicBezTo>
                <a:lnTo>
                  <a:pt x="1311159" y="0"/>
                </a:lnTo>
                <a:cubicBezTo>
                  <a:pt x="1331614" y="0"/>
                  <a:pt x="1351232" y="8126"/>
                  <a:pt x="1365696" y="22590"/>
                </a:cubicBezTo>
                <a:cubicBezTo>
                  <a:pt x="1380160" y="37054"/>
                  <a:pt x="1388286" y="56672"/>
                  <a:pt x="1388286" y="77127"/>
                </a:cubicBezTo>
                <a:lnTo>
                  <a:pt x="1388286" y="694143"/>
                </a:lnTo>
                <a:cubicBezTo>
                  <a:pt x="1388286" y="714598"/>
                  <a:pt x="1380160" y="734216"/>
                  <a:pt x="1365696" y="748680"/>
                </a:cubicBezTo>
                <a:cubicBezTo>
                  <a:pt x="1351232" y="763144"/>
                  <a:pt x="1331614" y="771270"/>
                  <a:pt x="1311159" y="771270"/>
                </a:cubicBezTo>
                <a:lnTo>
                  <a:pt x="77127" y="771270"/>
                </a:lnTo>
                <a:cubicBezTo>
                  <a:pt x="56672" y="771270"/>
                  <a:pt x="37054" y="763144"/>
                  <a:pt x="22590" y="748680"/>
                </a:cubicBezTo>
                <a:cubicBezTo>
                  <a:pt x="8126" y="734216"/>
                  <a:pt x="0" y="714598"/>
                  <a:pt x="0" y="694143"/>
                </a:cubicBezTo>
                <a:lnTo>
                  <a:pt x="0" y="7712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980" tIns="94980" rIns="94980" bIns="9498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latin typeface="Calibri" panose="020F0502020204030204" pitchFamily="34" charset="0"/>
              </a:rPr>
              <a:t>1 - Create Textile</a:t>
            </a:r>
            <a:endParaRPr lang="en-GB" sz="1900" kern="1200" dirty="0">
              <a:latin typeface="Calibri" panose="020F050202020403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698154" y="2136146"/>
            <a:ext cx="336950" cy="252644"/>
          </a:xfrm>
          <a:custGeom>
            <a:avLst/>
            <a:gdLst>
              <a:gd name="connsiteX0" fmla="*/ 0 w 289226"/>
              <a:gd name="connsiteY0" fmla="*/ 69414 h 347071"/>
              <a:gd name="connsiteX1" fmla="*/ 144613 w 289226"/>
              <a:gd name="connsiteY1" fmla="*/ 69414 h 347071"/>
              <a:gd name="connsiteX2" fmla="*/ 144613 w 289226"/>
              <a:gd name="connsiteY2" fmla="*/ 0 h 347071"/>
              <a:gd name="connsiteX3" fmla="*/ 289226 w 289226"/>
              <a:gd name="connsiteY3" fmla="*/ 173536 h 347071"/>
              <a:gd name="connsiteX4" fmla="*/ 144613 w 289226"/>
              <a:gd name="connsiteY4" fmla="*/ 347071 h 347071"/>
              <a:gd name="connsiteX5" fmla="*/ 144613 w 289226"/>
              <a:gd name="connsiteY5" fmla="*/ 277657 h 347071"/>
              <a:gd name="connsiteX6" fmla="*/ 0 w 289226"/>
              <a:gd name="connsiteY6" fmla="*/ 277657 h 347071"/>
              <a:gd name="connsiteX7" fmla="*/ 0 w 289226"/>
              <a:gd name="connsiteY7" fmla="*/ 69414 h 3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226" h="347071">
                <a:moveTo>
                  <a:pt x="231381" y="1"/>
                </a:moveTo>
                <a:lnTo>
                  <a:pt x="231381" y="173536"/>
                </a:lnTo>
                <a:lnTo>
                  <a:pt x="289226" y="173536"/>
                </a:lnTo>
                <a:lnTo>
                  <a:pt x="144613" y="347070"/>
                </a:lnTo>
                <a:lnTo>
                  <a:pt x="0" y="173536"/>
                </a:lnTo>
                <a:lnTo>
                  <a:pt x="57845" y="173536"/>
                </a:lnTo>
                <a:lnTo>
                  <a:pt x="57845" y="1"/>
                </a:lnTo>
                <a:lnTo>
                  <a:pt x="231381" y="1"/>
                </a:lnTo>
                <a:close/>
              </a:path>
            </a:pathLst>
          </a:custGeom>
          <a:solidFill>
            <a:schemeClr val="accent1">
              <a:lumMod val="90000"/>
              <a:alpha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15" tIns="0" rIns="69414" bIns="8676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>
              <a:latin typeface="Calibri" panose="020F0502020204030204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944223" y="2491653"/>
            <a:ext cx="1844813" cy="921244"/>
          </a:xfrm>
          <a:custGeom>
            <a:avLst/>
            <a:gdLst>
              <a:gd name="connsiteX0" fmla="*/ 0 w 1900230"/>
              <a:gd name="connsiteY0" fmla="*/ 105464 h 1054642"/>
              <a:gd name="connsiteX1" fmla="*/ 30890 w 1900230"/>
              <a:gd name="connsiteY1" fmla="*/ 30890 h 1054642"/>
              <a:gd name="connsiteX2" fmla="*/ 105464 w 1900230"/>
              <a:gd name="connsiteY2" fmla="*/ 0 h 1054642"/>
              <a:gd name="connsiteX3" fmla="*/ 1794766 w 1900230"/>
              <a:gd name="connsiteY3" fmla="*/ 0 h 1054642"/>
              <a:gd name="connsiteX4" fmla="*/ 1869340 w 1900230"/>
              <a:gd name="connsiteY4" fmla="*/ 30890 h 1054642"/>
              <a:gd name="connsiteX5" fmla="*/ 1900230 w 1900230"/>
              <a:gd name="connsiteY5" fmla="*/ 105464 h 1054642"/>
              <a:gd name="connsiteX6" fmla="*/ 1900230 w 1900230"/>
              <a:gd name="connsiteY6" fmla="*/ 949178 h 1054642"/>
              <a:gd name="connsiteX7" fmla="*/ 1869340 w 1900230"/>
              <a:gd name="connsiteY7" fmla="*/ 1023752 h 1054642"/>
              <a:gd name="connsiteX8" fmla="*/ 1794766 w 1900230"/>
              <a:gd name="connsiteY8" fmla="*/ 1054642 h 1054642"/>
              <a:gd name="connsiteX9" fmla="*/ 105464 w 1900230"/>
              <a:gd name="connsiteY9" fmla="*/ 1054642 h 1054642"/>
              <a:gd name="connsiteX10" fmla="*/ 30890 w 1900230"/>
              <a:gd name="connsiteY10" fmla="*/ 1023752 h 1054642"/>
              <a:gd name="connsiteX11" fmla="*/ 0 w 1900230"/>
              <a:gd name="connsiteY11" fmla="*/ 949178 h 1054642"/>
              <a:gd name="connsiteX12" fmla="*/ 0 w 1900230"/>
              <a:gd name="connsiteY12" fmla="*/ 105464 h 105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0230" h="1054642">
                <a:moveTo>
                  <a:pt x="0" y="105464"/>
                </a:moveTo>
                <a:cubicBezTo>
                  <a:pt x="0" y="77493"/>
                  <a:pt x="11111" y="50668"/>
                  <a:pt x="30890" y="30890"/>
                </a:cubicBezTo>
                <a:cubicBezTo>
                  <a:pt x="50668" y="11112"/>
                  <a:pt x="77494" y="0"/>
                  <a:pt x="105464" y="0"/>
                </a:cubicBezTo>
                <a:lnTo>
                  <a:pt x="1794766" y="0"/>
                </a:lnTo>
                <a:cubicBezTo>
                  <a:pt x="1822737" y="0"/>
                  <a:pt x="1849562" y="11111"/>
                  <a:pt x="1869340" y="30890"/>
                </a:cubicBezTo>
                <a:cubicBezTo>
                  <a:pt x="1889118" y="50668"/>
                  <a:pt x="1900230" y="77494"/>
                  <a:pt x="1900230" y="105464"/>
                </a:cubicBezTo>
                <a:lnTo>
                  <a:pt x="1900230" y="949178"/>
                </a:lnTo>
                <a:cubicBezTo>
                  <a:pt x="1900230" y="977149"/>
                  <a:pt x="1889119" y="1003974"/>
                  <a:pt x="1869340" y="1023752"/>
                </a:cubicBezTo>
                <a:cubicBezTo>
                  <a:pt x="1849562" y="1043530"/>
                  <a:pt x="1822736" y="1054642"/>
                  <a:pt x="1794766" y="1054642"/>
                </a:cubicBezTo>
                <a:lnTo>
                  <a:pt x="105464" y="1054642"/>
                </a:lnTo>
                <a:cubicBezTo>
                  <a:pt x="77493" y="1054642"/>
                  <a:pt x="50668" y="1043531"/>
                  <a:pt x="30890" y="1023752"/>
                </a:cubicBezTo>
                <a:cubicBezTo>
                  <a:pt x="11112" y="1003974"/>
                  <a:pt x="0" y="977148"/>
                  <a:pt x="0" y="949178"/>
                </a:cubicBezTo>
                <a:lnTo>
                  <a:pt x="0" y="105464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279" tIns="103279" rIns="103279" bIns="10327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latin typeface="Calibri" panose="020F0502020204030204" pitchFamily="34" charset="0"/>
              </a:rPr>
              <a:t>2 - Add yarns</a:t>
            </a:r>
            <a:endParaRPr lang="en-GB" sz="1900" kern="1200" dirty="0">
              <a:latin typeface="Calibri" panose="020F0502020204030204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698154" y="3515759"/>
            <a:ext cx="336950" cy="252644"/>
          </a:xfrm>
          <a:custGeom>
            <a:avLst/>
            <a:gdLst>
              <a:gd name="connsiteX0" fmla="*/ 0 w 289226"/>
              <a:gd name="connsiteY0" fmla="*/ 69414 h 347071"/>
              <a:gd name="connsiteX1" fmla="*/ 144613 w 289226"/>
              <a:gd name="connsiteY1" fmla="*/ 69414 h 347071"/>
              <a:gd name="connsiteX2" fmla="*/ 144613 w 289226"/>
              <a:gd name="connsiteY2" fmla="*/ 0 h 347071"/>
              <a:gd name="connsiteX3" fmla="*/ 289226 w 289226"/>
              <a:gd name="connsiteY3" fmla="*/ 173536 h 347071"/>
              <a:gd name="connsiteX4" fmla="*/ 144613 w 289226"/>
              <a:gd name="connsiteY4" fmla="*/ 347071 h 347071"/>
              <a:gd name="connsiteX5" fmla="*/ 144613 w 289226"/>
              <a:gd name="connsiteY5" fmla="*/ 277657 h 347071"/>
              <a:gd name="connsiteX6" fmla="*/ 0 w 289226"/>
              <a:gd name="connsiteY6" fmla="*/ 277657 h 347071"/>
              <a:gd name="connsiteX7" fmla="*/ 0 w 289226"/>
              <a:gd name="connsiteY7" fmla="*/ 69414 h 3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226" h="347071">
                <a:moveTo>
                  <a:pt x="231381" y="1"/>
                </a:moveTo>
                <a:lnTo>
                  <a:pt x="231381" y="173536"/>
                </a:lnTo>
                <a:lnTo>
                  <a:pt x="289226" y="173536"/>
                </a:lnTo>
                <a:lnTo>
                  <a:pt x="144613" y="347070"/>
                </a:lnTo>
                <a:lnTo>
                  <a:pt x="0" y="173536"/>
                </a:lnTo>
                <a:lnTo>
                  <a:pt x="57845" y="173536"/>
                </a:lnTo>
                <a:lnTo>
                  <a:pt x="57845" y="1"/>
                </a:lnTo>
                <a:lnTo>
                  <a:pt x="231381" y="1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15" tIns="0" rIns="69414" bIns="8676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>
              <a:latin typeface="Calibri" panose="020F0502020204030204" pitchFamily="34" charset="0"/>
            </a:endParaRPr>
          </a:p>
        </p:txBody>
      </p:sp>
      <p:sp>
        <p:nvSpPr>
          <p:cNvPr id="16" name="Left Bracket 15"/>
          <p:cNvSpPr/>
          <p:nvPr/>
        </p:nvSpPr>
        <p:spPr bwMode="auto">
          <a:xfrm>
            <a:off x="1835696" y="1196752"/>
            <a:ext cx="360040" cy="3528392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Textile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66775" y="1638300"/>
            <a:ext cx="638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alibri" panose="020F0502020204030204" pitchFamily="34" charset="0"/>
              </a:rPr>
              <a:t>Each textile is created in a </a:t>
            </a:r>
            <a:r>
              <a:rPr lang="en-GB" sz="2800" dirty="0" err="1" smtClean="0">
                <a:latin typeface="Calibri" panose="020F0502020204030204" pitchFamily="34" charset="0"/>
              </a:rPr>
              <a:t>Ctextile</a:t>
            </a:r>
            <a:r>
              <a:rPr lang="en-GB" sz="2800" dirty="0" smtClean="0">
                <a:latin typeface="Calibri" panose="020F0502020204030204" pitchFamily="34" charset="0"/>
              </a:rPr>
              <a:t>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6775" y="4305300"/>
            <a:ext cx="394335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Textile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CTextile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775" y="2740967"/>
            <a:ext cx="638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GUI: </a:t>
            </a:r>
            <a:r>
              <a:rPr lang="en-GB" sz="2400" dirty="0" smtClean="0">
                <a:latin typeface="Calibri" panose="020F0502020204030204" pitchFamily="34" charset="0"/>
              </a:rPr>
              <a:t>Select </a:t>
            </a:r>
            <a:r>
              <a:rPr lang="en-GB" sz="2400" i="1" dirty="0">
                <a:latin typeface="Calibri" panose="020F0502020204030204" pitchFamily="34" charset="0"/>
              </a:rPr>
              <a:t>Textiles -&gt; Create Empty   </a:t>
            </a:r>
            <a:r>
              <a:rPr lang="en-GB" sz="2400" dirty="0">
                <a:latin typeface="Calibri" panose="020F0502020204030204" pitchFamily="34" charset="0"/>
              </a:rPr>
              <a:t>( Step 1 </a:t>
            </a:r>
            <a:r>
              <a:rPr lang="en-GB" sz="2400" dirty="0" smtClean="0">
                <a:latin typeface="Calibri" panose="020F0502020204030204" pitchFamily="34" charset="0"/>
              </a:rPr>
              <a:t>)</a:t>
            </a:r>
            <a:endParaRPr lang="en-GB" sz="24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6775" y="3876675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Python:</a:t>
            </a:r>
          </a:p>
        </p:txBody>
      </p:sp>
    </p:spTree>
    <p:extLst>
      <p:ext uri="{BB962C8B-B14F-4D97-AF65-F5344CB8AC3E}">
        <p14:creationId xmlns:p14="http://schemas.microsoft.com/office/powerpoint/2010/main" val="299988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Yarns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94505" y="2959784"/>
            <a:ext cx="459184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Yarn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CYarn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Yarn.AddNode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(XYZ(0,0,0)))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Yarn.AddNode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(XYZ(5,0,1)))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Yarn.AddNode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(XYZ(10,0,0)))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CreateYar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7133" y="1682926"/>
            <a:ext cx="2084707" cy="1078524"/>
          </a:xfrm>
          <a:prstGeom prst="rect">
            <a:avLst/>
          </a:prstGeom>
        </p:spPr>
      </p:pic>
      <p:pic>
        <p:nvPicPr>
          <p:cNvPr id="6" name="Picture 5" descr="StraightYar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506" y="4869160"/>
            <a:ext cx="3889461" cy="1368152"/>
          </a:xfrm>
          <a:prstGeom prst="rect">
            <a:avLst/>
          </a:prstGeom>
        </p:spPr>
      </p:pic>
      <p:pic>
        <p:nvPicPr>
          <p:cNvPr id="7" name="Picture 6" descr="Move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6350" y="4655635"/>
            <a:ext cx="3744416" cy="17952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544" y="1082761"/>
            <a:ext cx="6580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alibri" panose="020F0502020204030204" pitchFamily="34" charset="0"/>
              </a:rPr>
              <a:t>Yarns are denotes by a set of Master Nodes</a:t>
            </a:r>
            <a:endParaRPr lang="en-GB" sz="28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506" y="1828493"/>
            <a:ext cx="638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GUI: </a:t>
            </a:r>
            <a:r>
              <a:rPr lang="en-GB" sz="2400" dirty="0" smtClean="0">
                <a:latin typeface="Calibri" panose="020F0502020204030204" pitchFamily="34" charset="0"/>
              </a:rPr>
              <a:t>Select </a:t>
            </a:r>
            <a:r>
              <a:rPr lang="en-GB" sz="2400" i="1" dirty="0" smtClean="0">
                <a:latin typeface="Calibri" panose="020F0502020204030204" pitchFamily="34" charset="0"/>
              </a:rPr>
              <a:t>Modeller-&gt;Create Yarn </a:t>
            </a:r>
            <a:r>
              <a:rPr lang="en-GB" sz="2400" dirty="0" smtClean="0">
                <a:latin typeface="Calibri" panose="020F0502020204030204" pitchFamily="34" charset="0"/>
              </a:rPr>
              <a:t>( </a:t>
            </a:r>
            <a:r>
              <a:rPr lang="en-GB" sz="2400" dirty="0">
                <a:latin typeface="Calibri" panose="020F0502020204030204" pitchFamily="34" charset="0"/>
              </a:rPr>
              <a:t>Step </a:t>
            </a:r>
            <a:r>
              <a:rPr lang="en-GB" sz="2400" dirty="0" smtClean="0">
                <a:latin typeface="Calibri" panose="020F0502020204030204" pitchFamily="34" charset="0"/>
              </a:rPr>
              <a:t>2 )</a:t>
            </a:r>
            <a:endParaRPr lang="en-GB" sz="2400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506" y="2564123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Python:</a:t>
            </a:r>
          </a:p>
        </p:txBody>
      </p:sp>
    </p:spTree>
    <p:extLst>
      <p:ext uri="{BB962C8B-B14F-4D97-AF65-F5344CB8AC3E}">
        <p14:creationId xmlns:p14="http://schemas.microsoft.com/office/powerpoint/2010/main" val="340973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Interpolation Between Nodes</a:t>
            </a:r>
            <a:endParaRPr lang="en-GB" dirty="0"/>
          </a:p>
        </p:txBody>
      </p:sp>
      <p:pic>
        <p:nvPicPr>
          <p:cNvPr id="3" name="Picture 2" descr="Bezi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2794" y="1844824"/>
            <a:ext cx="4176464" cy="1243838"/>
          </a:xfrm>
          <a:prstGeom prst="rect">
            <a:avLst/>
          </a:prstGeom>
        </p:spPr>
      </p:pic>
      <p:pic>
        <p:nvPicPr>
          <p:cNvPr id="4" name="Picture 3" descr="BezierPeriod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2794" y="3510858"/>
            <a:ext cx="4176464" cy="1248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5157192"/>
            <a:ext cx="66624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Yarn.AssignInterpolation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CInterpolationCubic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324" y="2016614"/>
            <a:ext cx="43655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 smtClean="0">
                <a:latin typeface="Calibri" panose="020F0502020204030204" pitchFamily="34" charset="0"/>
              </a:rPr>
              <a:t>Select </a:t>
            </a:r>
            <a:r>
              <a:rPr lang="en-GB" sz="2000" i="1" dirty="0" smtClean="0">
                <a:latin typeface="Calibri" panose="020F0502020204030204" pitchFamily="34" charset="0"/>
              </a:rPr>
              <a:t>Modeller -&gt; Interpolation</a:t>
            </a:r>
          </a:p>
          <a:p>
            <a:pPr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 Bezier </a:t>
            </a:r>
            <a:r>
              <a:rPr lang="en-GB" sz="2000" dirty="0" err="1" smtClean="0">
                <a:latin typeface="Calibri" panose="020F0502020204030204" pitchFamily="34" charset="0"/>
              </a:rPr>
              <a:t>spline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 Natural cubic </a:t>
            </a:r>
            <a:r>
              <a:rPr lang="en-GB" sz="2000" dirty="0" err="1" smtClean="0">
                <a:latin typeface="Calibri" panose="020F0502020204030204" pitchFamily="34" charset="0"/>
              </a:rPr>
              <a:t>spline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 Linear </a:t>
            </a:r>
            <a:r>
              <a:rPr lang="en-GB" sz="2000" dirty="0" err="1" smtClean="0">
                <a:latin typeface="Calibri" panose="020F0502020204030204" pitchFamily="34" charset="0"/>
              </a:rPr>
              <a:t>spline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 Periodic – select to maintain continuity across yarn repeats</a:t>
            </a:r>
            <a:endParaRPr lang="en-GB" sz="20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175" y="952500"/>
            <a:ext cx="8039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alibri" panose="020F0502020204030204" pitchFamily="34" charset="0"/>
              </a:rPr>
              <a:t>A path is generated between the master nodes by an interpolation function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977547" y="4038600"/>
            <a:ext cx="676275" cy="304800"/>
          </a:xfrm>
          <a:prstGeom prst="rightArrow">
            <a:avLst/>
          </a:prstGeom>
          <a:gradFill flip="none" rotWithShape="1">
            <a:gsLst>
              <a:gs pos="70000">
                <a:srgbClr val="00487E">
                  <a:lumMod val="85000"/>
                  <a:lumOff val="15000"/>
                </a:srgbClr>
              </a:gs>
              <a:gs pos="17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695527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5657500"/>
            <a:ext cx="7900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Defaults </a:t>
            </a:r>
            <a:r>
              <a:rPr lang="en-GB" sz="2000" dirty="0">
                <a:latin typeface="Calibri" panose="020F0502020204030204" pitchFamily="34" charset="0"/>
                <a:cs typeface="Courier New" panose="02070309020205020404" pitchFamily="49" charset="0"/>
              </a:rPr>
              <a:t>to periodic, send </a:t>
            </a:r>
            <a:r>
              <a:rPr lang="en-GB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False as parameter to </a:t>
            </a:r>
            <a:r>
              <a:rPr lang="en-GB" sz="2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CInterpolationCubic</a:t>
            </a:r>
            <a:r>
              <a:rPr lang="en-GB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() for </a:t>
            </a:r>
            <a:r>
              <a:rPr lang="en-GB" sz="2000" dirty="0">
                <a:latin typeface="Calibri" panose="020F0502020204030204" pitchFamily="34" charset="0"/>
                <a:cs typeface="Courier New" panose="02070309020205020404" pitchFamily="49" charset="0"/>
              </a:rPr>
              <a:t>non-periodic </a:t>
            </a:r>
            <a:r>
              <a:rPr lang="en-GB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interpolation</a:t>
            </a:r>
            <a:endParaRPr lang="en-GB" sz="20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Yarn Cross-Sections - Interpolation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7175" y="952500"/>
            <a:ext cx="8039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alibri" panose="020F0502020204030204" pitchFamily="34" charset="0"/>
              </a:rPr>
              <a:t>Yarn cross-sections are specified as 2D sections perpendicular to the yarn tangent</a:t>
            </a:r>
          </a:p>
          <a:p>
            <a:endParaRPr lang="en-GB" sz="2800" dirty="0">
              <a:latin typeface="Calibri" panose="020F0502020204030204" pitchFamily="34" charset="0"/>
            </a:endParaRPr>
          </a:p>
          <a:p>
            <a:r>
              <a:rPr lang="en-GB" sz="2800" dirty="0" smtClean="0">
                <a:latin typeface="Calibri" panose="020F0502020204030204" pitchFamily="34" charset="0"/>
              </a:rPr>
              <a:t>By default the cross-section is constant along the length of the yarn or an interpolation method can be chosen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175" y="3996571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 smtClean="0">
                <a:latin typeface="Calibri" panose="020F0502020204030204" pitchFamily="34" charset="0"/>
              </a:rPr>
              <a:t>Select </a:t>
            </a:r>
            <a:r>
              <a:rPr lang="en-GB" sz="2000" i="1" dirty="0">
                <a:latin typeface="Calibri" panose="020F0502020204030204" pitchFamily="34" charset="0"/>
              </a:rPr>
              <a:t>Modeller -&gt; Assign Section</a:t>
            </a:r>
          </a:p>
          <a:p>
            <a:pPr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GB" sz="2000" dirty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 Select interpolation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 Constant 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 Interpolate between nodes 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 Interpolate between positions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02" y="3996571"/>
            <a:ext cx="2038073" cy="18565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0" y="3996570"/>
            <a:ext cx="2038073" cy="185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Yarn Cross-Sections – Section Specification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92392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alibri" panose="020F0502020204030204" pitchFamily="34" charset="0"/>
              </a:rPr>
              <a:t>Cross-sections are specified at the locations given by the section interpolation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96" y="1746649"/>
            <a:ext cx="1780980" cy="2186407"/>
          </a:xfrm>
          <a:prstGeom prst="rect">
            <a:avLst/>
          </a:prstGeom>
        </p:spPr>
      </p:pic>
      <p:pic>
        <p:nvPicPr>
          <p:cNvPr id="6" name="Picture 5" descr="PowerEllip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85756" y="1754922"/>
            <a:ext cx="1758843" cy="2178134"/>
          </a:xfrm>
          <a:prstGeom prst="rect">
            <a:avLst/>
          </a:prstGeom>
        </p:spPr>
      </p:pic>
      <p:pic>
        <p:nvPicPr>
          <p:cNvPr id="7" name="Picture 6" descr="Hybri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86497" y="4147975"/>
            <a:ext cx="1780980" cy="22068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56" y="4147977"/>
            <a:ext cx="1795467" cy="21794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8124" y="2057400"/>
            <a:ext cx="42300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Available cross-sections: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Ellipse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Lenticular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Power ellipse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Hybrid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Rectangle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Use rather than power ellipse with power = 0 to generate uniform section meshes</a:t>
            </a:r>
            <a:endParaRPr lang="en-GB" dirty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Polygon </a:t>
            </a:r>
            <a:endParaRPr lang="en-GB" dirty="0" smtClean="0">
              <a:latin typeface="Calibri" panose="020F0502020204030204" pitchFamily="34" charset="0"/>
            </a:endParaRP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Only </a:t>
            </a:r>
            <a:r>
              <a:rPr lang="en-GB" dirty="0">
                <a:latin typeface="Calibri" panose="020F0502020204030204" pitchFamily="34" charset="0"/>
              </a:rPr>
              <a:t>by </a:t>
            </a:r>
            <a:r>
              <a:rPr lang="en-GB" dirty="0" smtClean="0">
                <a:latin typeface="Calibri" panose="020F0502020204030204" pitchFamily="34" charset="0"/>
              </a:rPr>
              <a:t>scripting</a:t>
            </a:r>
            <a:endParaRPr lang="en-GB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err="1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5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Notts">
      <a:dk1>
        <a:sysClr val="windowText" lastClr="000000"/>
      </a:dk1>
      <a:lt1>
        <a:sysClr val="window" lastClr="FFFFFF"/>
      </a:lt1>
      <a:dk2>
        <a:srgbClr val="007DA8"/>
      </a:dk2>
      <a:lt2>
        <a:srgbClr val="009BBD"/>
      </a:lt2>
      <a:accent1>
        <a:srgbClr val="005697"/>
      </a:accent1>
      <a:accent2>
        <a:srgbClr val="1B2A6B"/>
      </a:accent2>
      <a:accent3>
        <a:srgbClr val="191A4F"/>
      </a:accent3>
      <a:accent4>
        <a:srgbClr val="B32C76"/>
      </a:accent4>
      <a:accent5>
        <a:srgbClr val="D27826"/>
      </a:accent5>
      <a:accent6>
        <a:srgbClr val="38A159"/>
      </a:accent6>
      <a:hlink>
        <a:srgbClr val="0563C1"/>
      </a:hlink>
      <a:folHlink>
        <a:srgbClr val="954F72"/>
      </a:folHlink>
    </a:clrScheme>
    <a:fontScheme name="Nott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rgbClr val="00487E">
                <a:lumMod val="85000"/>
                <a:lumOff val="15000"/>
              </a:srgbClr>
            </a:gs>
            <a:gs pos="17000">
              <a:schemeClr val="accent1"/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 sz="2400" b="1" dirty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TT_6103 (PowerPoint Guidelines) POT_4by3_001" id="{687AE245-6F4B-450E-9C8B-37CB810348D1}" vid="{550EAFB0-BFA7-4104-898A-F28DDBFFD9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NOTT_6103 (PowerPoint Guidelines) POT_4by3_002</Template>
  <TotalTime>234</TotalTime>
  <Words>540</Words>
  <Application>Microsoft Office PowerPoint</Application>
  <PresentationFormat>On-screen Show (4:3)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Georgia</vt:lpstr>
      <vt:lpstr>Office Theme</vt:lpstr>
      <vt:lpstr>TexGen Workshop</vt:lpstr>
      <vt:lpstr>PowerPoint Presentation</vt:lpstr>
      <vt:lpstr>TexGen Class Heirarchy</vt:lpstr>
      <vt:lpstr>PowerPoint Presentation</vt:lpstr>
      <vt:lpstr>Create Textile</vt:lpstr>
      <vt:lpstr>Create Yarns</vt:lpstr>
      <vt:lpstr>Interpolation Between Nodes</vt:lpstr>
      <vt:lpstr>Yarn Cross-Sections - Interpolation</vt:lpstr>
      <vt:lpstr>Yarn Cross-Sections – Section Specification</vt:lpstr>
      <vt:lpstr>Yarn Cross-Sections – Python Implementation</vt:lpstr>
      <vt:lpstr>Yarn Repeats</vt:lpstr>
      <vt:lpstr>Domain </vt:lpstr>
    </vt:vector>
  </TitlesOfParts>
  <Company>University of Nottingham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Slide</dc:title>
  <dc:creator>Brown Louise</dc:creator>
  <cp:lastModifiedBy>Brown Louise</cp:lastModifiedBy>
  <cp:revision>22</cp:revision>
  <dcterms:created xsi:type="dcterms:W3CDTF">2018-06-18T12:52:55Z</dcterms:created>
  <dcterms:modified xsi:type="dcterms:W3CDTF">2018-06-26T10:56:46Z</dcterms:modified>
</cp:coreProperties>
</file>