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9" r:id="rId2"/>
    <p:sldId id="301" r:id="rId3"/>
    <p:sldId id="313" r:id="rId4"/>
    <p:sldId id="306" r:id="rId5"/>
    <p:sldId id="303" r:id="rId6"/>
    <p:sldId id="305" r:id="rId7"/>
    <p:sldId id="304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16" r:id="rId17"/>
    <p:sldId id="317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01"/>
            <p14:sldId id="313"/>
            <p14:sldId id="306"/>
            <p14:sldId id="303"/>
            <p14:sldId id="305"/>
            <p14:sldId id="304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4771" autoAdjust="0"/>
  </p:normalViewPr>
  <p:slideViewPr>
    <p:cSldViewPr snapToGrid="0" snapToObjects="1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9142809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737" t="-2407" r="-9007" b="-129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908" y="2409650"/>
            <a:ext cx="5447192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7163" y="5562601"/>
            <a:ext cx="8643822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7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7" y="-2"/>
            <a:ext cx="7639046" cy="74645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3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>
        <p15:guide id="2" pos="5" userDrawn="1">
          <p15:clr>
            <a:srgbClr val="FBAE40"/>
          </p15:clr>
        </p15:guide>
        <p15:guide id="3" pos="56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8" y="-1"/>
            <a:ext cx="7639046" cy="746450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4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56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9144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2" y="0"/>
            <a:ext cx="9142810" cy="74644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 userDrawn="1"/>
        </p:nvSpPr>
        <p:spPr>
          <a:xfrm>
            <a:off x="1501503" y="1"/>
            <a:ext cx="7646069" cy="7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1504" y="23976"/>
            <a:ext cx="7642496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497932" y="1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47775" cy="4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Workshop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Section Specification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239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Cross-sections are specified at the locations given by the section interpolation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96" y="1746649"/>
            <a:ext cx="1780980" cy="2186407"/>
          </a:xfrm>
          <a:prstGeom prst="rect">
            <a:avLst/>
          </a:prstGeom>
        </p:spPr>
      </p:pic>
      <p:pic>
        <p:nvPicPr>
          <p:cNvPr id="6" name="Picture 5" descr="PowerEllip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756" y="1754922"/>
            <a:ext cx="1758843" cy="2178134"/>
          </a:xfrm>
          <a:prstGeom prst="rect">
            <a:avLst/>
          </a:prstGeom>
        </p:spPr>
      </p:pic>
      <p:pic>
        <p:nvPicPr>
          <p:cNvPr id="7" name="Picture 6" descr="Hybr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6497" y="4147975"/>
            <a:ext cx="1780980" cy="2206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56" y="4147977"/>
            <a:ext cx="1795467" cy="2179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8124" y="2057400"/>
            <a:ext cx="42300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Available cross-sections: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Lenticular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Power 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Hybrid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Rectangle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 rather than power ellipse with power = 0 to generate uniform section meshes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Polygon </a:t>
            </a:r>
            <a:endParaRPr lang="en-GB" dirty="0" smtClean="0">
              <a:latin typeface="Calibri" panose="020F0502020204030204" pitchFamily="34" charset="0"/>
            </a:endParaRP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Only </a:t>
            </a:r>
            <a:r>
              <a:rPr lang="en-GB" dirty="0">
                <a:latin typeface="Calibri" panose="020F0502020204030204" pitchFamily="34" charset="0"/>
              </a:rPr>
              <a:t>by </a:t>
            </a:r>
            <a:r>
              <a:rPr lang="en-GB" dirty="0" smtClean="0">
                <a:latin typeface="Calibri" panose="020F0502020204030204" pitchFamily="34" charset="0"/>
              </a:rPr>
              <a:t>scripting</a:t>
            </a:r>
            <a:endParaRPr lang="en-GB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Python Implementation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4775" y="4567833"/>
            <a:ext cx="8134450" cy="1692000"/>
            <a:chOff x="395538" y="1700808"/>
            <a:chExt cx="8134450" cy="1692000"/>
          </a:xfrm>
        </p:grpSpPr>
        <p:pic>
          <p:nvPicPr>
            <p:cNvPr id="5" name="Picture 4" descr="SolidCrossSecti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8" y="1700808"/>
              <a:ext cx="3847735" cy="1692000"/>
            </a:xfrm>
            <a:prstGeom prst="rect">
              <a:avLst/>
            </a:prstGeom>
          </p:spPr>
        </p:pic>
        <p:pic>
          <p:nvPicPr>
            <p:cNvPr id="6" name="Picture 5" descr="SolidCrossSecti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700808"/>
              <a:ext cx="3957988" cy="1692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04775" y="1563201"/>
            <a:ext cx="813445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CYarnSectionInterpNode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CSectionLenticular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(1.0,0.5,0.1)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(1.0,0.5,0.4,0.25)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Hybrid Section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0.4 )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0.4, 0.4, 0.25 )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CSectionHybrid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Top, Bottom 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Textile.AddYarn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(Yarn)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5" y="110153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7171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Repeats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850" y="1019175"/>
            <a:ext cx="795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Yarn repeats allow a given yarn section to be repeated as specified by a set of vectors (in theory, allowing an infinite textile)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508" y="2809515"/>
            <a:ext cx="5057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400" b="1" dirty="0">
                <a:latin typeface="Calibri" panose="020F0502020204030204" pitchFamily="34" charset="0"/>
              </a:rPr>
              <a:t>GUI: </a:t>
            </a:r>
            <a:r>
              <a:rPr lang="en-GB" sz="2400" dirty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Modeller -&gt; </a:t>
            </a:r>
            <a:r>
              <a:rPr lang="en-GB" sz="2400" i="1" dirty="0" smtClean="0">
                <a:latin typeface="Calibri" panose="020F0502020204030204" pitchFamily="34" charset="0"/>
              </a:rPr>
              <a:t>Assign Repeats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Specify a set of repeat vectors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4" y="2516204"/>
            <a:ext cx="3150270" cy="1417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430474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49" y="4793585"/>
            <a:ext cx="5191125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(XYZ(10,0,0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(XYZ(5,5,0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873260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domain restricts the model to a specific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Specified by a set of convex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Typically, but not always, the unit cell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2401160"/>
            <a:ext cx="4914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GUI: </a:t>
            </a:r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</a:t>
            </a:r>
            <a:r>
              <a:rPr lang="en-GB" i="1" dirty="0">
                <a:latin typeface="Calibri" panose="020F0502020204030204" pitchFamily="34" charset="0"/>
              </a:rPr>
              <a:t>-&gt; </a:t>
            </a:r>
            <a:r>
              <a:rPr lang="en-GB" i="1" dirty="0" smtClean="0">
                <a:latin typeface="Calibri" panose="020F0502020204030204" pitchFamily="34" charset="0"/>
              </a:rPr>
              <a:t>Create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minimum and maximum </a:t>
            </a:r>
            <a:r>
              <a:rPr lang="en-GB" dirty="0" err="1" smtClean="0">
                <a:latin typeface="Calibri" panose="020F0502020204030204" pitchFamily="34" charset="0"/>
              </a:rPr>
              <a:t>x,y,z</a:t>
            </a:r>
            <a:r>
              <a:rPr lang="en-GB" dirty="0" smtClean="0">
                <a:latin typeface="Calibri" panose="020F0502020204030204" pitchFamily="34" charset="0"/>
              </a:rPr>
              <a:t> values for bounding box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Or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-&gt; Create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required number of planes specified by the unit normal to the plane and its distance from the origin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799" y="508247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5640136"/>
            <a:ext cx="78867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Textile.AssignDomain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CDomainPlanes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(XYZ(-5,-2,-1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),XYZ(15,12,2)))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AddTextile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(“Workshop”, Textile)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RepeatDo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2308065"/>
            <a:ext cx="3718570" cy="27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Generated Textiles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34461" t="34561" r="7217" b="29831"/>
          <a:stretch/>
        </p:blipFill>
        <p:spPr bwMode="auto">
          <a:xfrm>
            <a:off x="1257934" y="2935287"/>
            <a:ext cx="6514465" cy="2389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150" y="1114425"/>
            <a:ext cx="8124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Predefined weave patterns are generated using classes which use </a:t>
            </a:r>
            <a:r>
              <a:rPr lang="en-GB" sz="2400" dirty="0" err="1" smtClean="0">
                <a:latin typeface="Calibri" panose="020F0502020204030204" pitchFamily="34" charset="0"/>
              </a:rPr>
              <a:t>Ctextile</a:t>
            </a:r>
            <a:r>
              <a:rPr lang="en-GB" sz="2400" dirty="0" smtClean="0">
                <a:latin typeface="Calibri" panose="020F0502020204030204" pitchFamily="34" charset="0"/>
              </a:rPr>
              <a:t> as a base class. They are used to input weave pattern information which then automatically generate the yarns. </a:t>
            </a:r>
            <a:endParaRPr lang="en-GB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CTextileWeave2D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1085850"/>
            <a:ext cx="813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The 2D wizard in the </a:t>
            </a:r>
            <a:r>
              <a:rPr lang="en-GB" sz="2400" dirty="0" err="1" smtClean="0">
                <a:latin typeface="Calibri" panose="020F0502020204030204" pitchFamily="34" charset="0"/>
              </a:rPr>
              <a:t>TexGen</a:t>
            </a:r>
            <a:r>
              <a:rPr lang="en-GB" sz="2400" dirty="0" smtClean="0">
                <a:latin typeface="Calibri" panose="020F0502020204030204" pitchFamily="34" charset="0"/>
              </a:rPr>
              <a:t> GUI creates weaves using the CTextileWeave2D class</a:t>
            </a:r>
            <a:endParaRPr lang="en-GB" sz="2400" dirty="0" smtClean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34" y="2740965"/>
            <a:ext cx="2092463" cy="1684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60" y="2992437"/>
            <a:ext cx="3649980" cy="1539240"/>
          </a:xfrm>
          <a:prstGeom prst="rect">
            <a:avLst/>
          </a:prstGeom>
          <a:noFill/>
        </p:spPr>
      </p:pic>
      <p:sp>
        <p:nvSpPr>
          <p:cNvPr id="7" name="Text Box 15"/>
          <p:cNvSpPr txBox="1"/>
          <p:nvPr/>
        </p:nvSpPr>
        <p:spPr>
          <a:xfrm>
            <a:off x="450215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0 , 0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 Box 16"/>
          <p:cNvSpPr txBox="1"/>
          <p:nvPr/>
        </p:nvSpPr>
        <p:spPr>
          <a:xfrm>
            <a:off x="6150610" y="421417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1 , 0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 Box 18"/>
          <p:cNvSpPr txBox="1"/>
          <p:nvPr/>
        </p:nvSpPr>
        <p:spPr>
          <a:xfrm>
            <a:off x="6036310" y="346995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1 , 1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 Box 22"/>
          <p:cNvSpPr txBox="1"/>
          <p:nvPr/>
        </p:nvSpPr>
        <p:spPr>
          <a:xfrm>
            <a:off x="722122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 Box 23"/>
          <p:cNvSpPr txBox="1"/>
          <p:nvPr/>
        </p:nvSpPr>
        <p:spPr>
          <a:xfrm>
            <a:off x="7221220" y="339883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 Box 24"/>
          <p:cNvSpPr txBox="1"/>
          <p:nvPr/>
        </p:nvSpPr>
        <p:spPr>
          <a:xfrm>
            <a:off x="4518025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 Box 25"/>
          <p:cNvSpPr txBox="1"/>
          <p:nvPr/>
        </p:nvSpPr>
        <p:spPr>
          <a:xfrm>
            <a:off x="5797550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ext Box 17"/>
          <p:cNvSpPr txBox="1"/>
          <p:nvPr/>
        </p:nvSpPr>
        <p:spPr>
          <a:xfrm>
            <a:off x="4657657" y="3432174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0 , 1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2085409"/>
            <a:ext cx="833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Whether the warp and weft are up or down is stored for each </a:t>
            </a:r>
            <a:r>
              <a:rPr lang="en-GB" sz="2000" dirty="0" err="1" smtClean="0">
                <a:latin typeface="+mj-lt"/>
              </a:rPr>
              <a:t>x,y</a:t>
            </a:r>
            <a:r>
              <a:rPr lang="en-GB" sz="2000" dirty="0" smtClean="0">
                <a:latin typeface="+mj-lt"/>
              </a:rPr>
              <a:t> position</a:t>
            </a:r>
            <a:endParaRPr lang="en-GB" sz="20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8895" y="4756467"/>
            <a:ext cx="156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x, y position</a:t>
            </a:r>
            <a:endParaRPr lang="en-GB" sz="2000" dirty="0" smtClean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84595" y="4425632"/>
            <a:ext cx="24828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98577" y="5081974"/>
            <a:ext cx="2638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Values stored: 0, 1</a:t>
            </a:r>
          </a:p>
          <a:p>
            <a:r>
              <a:rPr lang="en-GB" sz="2000" dirty="0" smtClean="0">
                <a:latin typeface="+mj-lt"/>
              </a:rPr>
              <a:t>(Weft down, warp up)</a:t>
            </a:r>
            <a:endParaRPr lang="en-GB" sz="2000" dirty="0" smtClean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50" y="4628832"/>
            <a:ext cx="41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Set using Weave Pattern dialog</a:t>
            </a:r>
            <a:endParaRPr lang="en-GB" sz="2000" b="1" dirty="0" smtClean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950" y="4925744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950" y="5299600"/>
            <a:ext cx="50133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weave = CTextileWeave2D(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numWefts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numWarps,spacing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thickness 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(1, 1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Voxel Export</a:t>
            </a:r>
            <a:endParaRPr lang="en-GB" dirty="0"/>
          </a:p>
        </p:txBody>
      </p:sp>
      <p:pic>
        <p:nvPicPr>
          <p:cNvPr id="4" name="Picture 3" descr="Vox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320" y="3823897"/>
            <a:ext cx="1512168" cy="1049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972" y="1105008"/>
            <a:ext cx="7721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File -&gt; Export -&gt; ABAQUS File -&gt; ABAQUS Voxel 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Hex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Periodic boundary conditions and steps for extraction of material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http://texgen.sourceforge.net/index.php/Extraction_of_Material_Properties_using_Voxel_Meshing_and_Abaqus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8" name="Picture 7" descr="VoxelYar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4880" y="3266922"/>
            <a:ext cx="4098735" cy="216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8" y="3214167"/>
            <a:ext cx="2001663" cy="2268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1972" y="5653320"/>
            <a:ext cx="771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All ABAQUS exports include additional .</a:t>
            </a:r>
            <a:r>
              <a:rPr lang="en-GB" dirty="0" err="1">
                <a:latin typeface="Calibri" panose="020F0502020204030204" pitchFamily="34" charset="0"/>
              </a:rPr>
              <a:t>ori</a:t>
            </a:r>
            <a:r>
              <a:rPr lang="en-GB" dirty="0">
                <a:latin typeface="Calibri" panose="020F0502020204030204" pitchFamily="34" charset="0"/>
              </a:rPr>
              <a:t> and .</a:t>
            </a:r>
            <a:r>
              <a:rPr lang="en-GB" dirty="0" err="1">
                <a:latin typeface="Calibri" panose="020F0502020204030204" pitchFamily="34" charset="0"/>
              </a:rPr>
              <a:t>eld</a:t>
            </a:r>
            <a:r>
              <a:rPr lang="en-GB" dirty="0">
                <a:latin typeface="Calibri" panose="020F0502020204030204" pitchFamily="34" charset="0"/>
              </a:rPr>
              <a:t> files containing element orientation, fibre volume fraction and yarn information</a:t>
            </a:r>
            <a:r>
              <a:rPr lang="en-GB" dirty="0" smtClean="0">
                <a:latin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Dry Fibre Export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79722" y="1235077"/>
            <a:ext cx="8121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ABAQUS File -&gt; ABAQUS </a:t>
            </a:r>
            <a:r>
              <a:rPr lang="en-GB" sz="2000" i="1" dirty="0" smtClean="0">
                <a:latin typeface="Calibri" panose="020F0502020204030204" pitchFamily="34" charset="0"/>
              </a:rPr>
              <a:t>Dry </a:t>
            </a:r>
            <a:r>
              <a:rPr lang="en-GB" sz="2000" i="1" dirty="0" err="1" smtClean="0">
                <a:latin typeface="Calibri" panose="020F0502020204030204" pitchFamily="34" charset="0"/>
              </a:rPr>
              <a:t>FibreFile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Conformal mesh using hex and wedge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Uses weave pattern information to generate contact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Correction for small intersections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 descr="DryFib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2108" y="2927816"/>
            <a:ext cx="4320480" cy="2373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0" y="3236288"/>
            <a:ext cx="2206949" cy="17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Conformal Mesh</a:t>
            </a:r>
            <a:endParaRPr lang="en-GB" dirty="0"/>
          </a:p>
        </p:txBody>
      </p:sp>
      <p:pic>
        <p:nvPicPr>
          <p:cNvPr id="3" name="Shape 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9134" y="850021"/>
            <a:ext cx="2163366" cy="31600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42900" y="921919"/>
            <a:ext cx="451469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Volume Mesh</a:t>
            </a:r>
          </a:p>
          <a:p>
            <a:r>
              <a:rPr lang="en-GB" b="1" dirty="0" smtClean="0">
                <a:latin typeface="Calibri" panose="020F0502020204030204" pitchFamily="34" charset="0"/>
              </a:rPr>
              <a:t>GUI</a:t>
            </a:r>
            <a:r>
              <a:rPr lang="en-GB" b="1" dirty="0">
                <a:latin typeface="Calibri" panose="020F0502020204030204" pitchFamily="34" charset="0"/>
              </a:rPr>
              <a:t>: </a:t>
            </a:r>
            <a:r>
              <a:rPr lang="en-GB" dirty="0">
                <a:latin typeface="Calibri" panose="020F0502020204030204" pitchFamily="34" charset="0"/>
              </a:rPr>
              <a:t>Select </a:t>
            </a:r>
            <a:r>
              <a:rPr lang="en-GB" i="1" dirty="0">
                <a:latin typeface="Calibri" panose="020F0502020204030204" pitchFamily="34" charset="0"/>
              </a:rPr>
              <a:t>File -&gt; Export -&gt; </a:t>
            </a:r>
            <a:r>
              <a:rPr lang="en-GB" i="1" dirty="0" smtClean="0">
                <a:latin typeface="Calibri" panose="020F0502020204030204" pitchFamily="34" charset="0"/>
              </a:rPr>
              <a:t>Volume Mesh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T</a:t>
            </a:r>
            <a:r>
              <a:rPr lang="en-GB" dirty="0" smtClean="0">
                <a:latin typeface="Calibri" panose="020F0502020204030204" pitchFamily="34" charset="0"/>
              </a:rPr>
              <a:t>etrahedral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 or .</a:t>
            </a:r>
            <a:r>
              <a:rPr lang="en-GB" dirty="0" err="1" smtClean="0">
                <a:latin typeface="Calibri" panose="020F0502020204030204" pitchFamily="34" charset="0"/>
              </a:rPr>
              <a:t>vtu</a:t>
            </a: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Works best for 2D weaves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54" y="850021"/>
            <a:ext cx="1436927" cy="272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353368"/>
            <a:ext cx="2667000" cy="1845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" y="4922303"/>
            <a:ext cx="2466974" cy="1707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6" y="4558033"/>
            <a:ext cx="1795531" cy="1217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5483" y="3850019"/>
            <a:ext cx="37384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alibri" panose="020F0502020204030204" pitchFamily="34" charset="0"/>
              </a:rPr>
              <a:t>Tetgen</a:t>
            </a:r>
            <a:r>
              <a:rPr lang="en-GB" sz="2000" b="1" dirty="0" smtClean="0">
                <a:latin typeface="Calibri" panose="020F0502020204030204" pitchFamily="34" charset="0"/>
              </a:rPr>
              <a:t> Export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Tetrahedral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May need to introduce gap between yarns for export to be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Uses </a:t>
            </a:r>
            <a:r>
              <a:rPr lang="en-GB" dirty="0" err="1" smtClean="0">
                <a:latin typeface="Calibri" panose="020F0502020204030204" pitchFamily="34" charset="0"/>
              </a:rPr>
              <a:t>Tetgen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library: http</a:t>
            </a:r>
            <a:r>
              <a:rPr lang="en-GB" dirty="0">
                <a:latin typeface="Calibri" panose="020F0502020204030204" pitchFamily="34" charset="0"/>
              </a:rPr>
              <a:t>://wias-berlin.de/software/index.jsp?id=TetGen&amp;lang=1</a:t>
            </a:r>
            <a:endParaRPr lang="en-GB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0"/>
          <p:cNvSpPr txBox="1"/>
          <p:nvPr/>
        </p:nvSpPr>
        <p:spPr>
          <a:xfrm>
            <a:off x="1673883" y="142392"/>
            <a:ext cx="62976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TexGen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Geometric Textile Modelling Software</a:t>
            </a:r>
          </a:p>
        </p:txBody>
      </p:sp>
      <p:pic>
        <p:nvPicPr>
          <p:cNvPr id="4" name="Shape 121"/>
          <p:cNvPicPr preferRelativeResize="0"/>
          <p:nvPr/>
        </p:nvPicPr>
        <p:blipFill rotWithShape="1">
          <a:blip r:embed="rId2">
            <a:alphaModFix/>
          </a:blip>
          <a:srcRect l="19701" t="10271" r="22182" b="13372"/>
          <a:stretch/>
        </p:blipFill>
        <p:spPr>
          <a:xfrm>
            <a:off x="8235727" y="5336858"/>
            <a:ext cx="640219" cy="6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6" y="1426891"/>
            <a:ext cx="670543" cy="7110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3"/>
          <p:cNvSpPr/>
          <p:nvPr/>
        </p:nvSpPr>
        <p:spPr>
          <a:xfrm>
            <a:off x="99508" y="1196751"/>
            <a:ext cx="3982253" cy="122300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4"/>
          <p:cNvSpPr/>
          <p:nvPr/>
        </p:nvSpPr>
        <p:spPr>
          <a:xfrm>
            <a:off x="3915932" y="5084055"/>
            <a:ext cx="5040559" cy="12972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5"/>
          <p:cNvSpPr/>
          <p:nvPr/>
        </p:nvSpPr>
        <p:spPr>
          <a:xfrm>
            <a:off x="419020" y="2074909"/>
            <a:ext cx="8219246" cy="338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6"/>
          <p:cNvSpPr txBox="1"/>
          <p:nvPr/>
        </p:nvSpPr>
        <p:spPr>
          <a:xfrm>
            <a:off x="1147520" y="1196751"/>
            <a:ext cx="188622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Fibre/Micro-Scale</a:t>
            </a:r>
          </a:p>
        </p:txBody>
      </p:sp>
      <p:sp>
        <p:nvSpPr>
          <p:cNvPr id="10" name="Shape 127"/>
          <p:cNvSpPr txBox="1"/>
          <p:nvPr/>
        </p:nvSpPr>
        <p:spPr>
          <a:xfrm>
            <a:off x="3401767" y="2060848"/>
            <a:ext cx="21804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Unit Cell/Meso-Scale</a:t>
            </a:r>
          </a:p>
        </p:txBody>
      </p:sp>
      <p:sp>
        <p:nvSpPr>
          <p:cNvPr id="11" name="Shape 128"/>
          <p:cNvSpPr txBox="1"/>
          <p:nvPr/>
        </p:nvSpPr>
        <p:spPr>
          <a:xfrm>
            <a:off x="6055955" y="5988801"/>
            <a:ext cx="25922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Component/Macro-Scale</a:t>
            </a:r>
          </a:p>
        </p:txBody>
      </p:sp>
      <p:sp>
        <p:nvSpPr>
          <p:cNvPr id="12" name="Shape 129"/>
          <p:cNvSpPr/>
          <p:nvPr/>
        </p:nvSpPr>
        <p:spPr>
          <a:xfrm rot="-2700000">
            <a:off x="2267746" y="17829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0"/>
          <p:cNvSpPr/>
          <p:nvPr/>
        </p:nvSpPr>
        <p:spPr>
          <a:xfrm rot="-2700000">
            <a:off x="6145926" y="51191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500" y="2244064"/>
            <a:ext cx="1347869" cy="103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2482" y="4106130"/>
            <a:ext cx="2427989" cy="9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097" y="4141205"/>
            <a:ext cx="1079748" cy="87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57342" y="2586594"/>
            <a:ext cx="971302" cy="80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06162" y="2433451"/>
            <a:ext cx="1152128" cy="129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56057" y="2216024"/>
            <a:ext cx="1257752" cy="120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31687" y="4068187"/>
            <a:ext cx="1744479" cy="124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21085" y="3859919"/>
            <a:ext cx="1109096" cy="1345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39"/>
          <p:cNvSpPr txBox="1"/>
          <p:nvPr/>
        </p:nvSpPr>
        <p:spPr>
          <a:xfrm>
            <a:off x="497574" y="3291880"/>
            <a:ext cx="21561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textile geometry using TexGen GUI or script</a:t>
            </a:r>
          </a:p>
        </p:txBody>
      </p:sp>
      <p:pic>
        <p:nvPicPr>
          <p:cNvPr id="23" name="Shape 1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9648" y="3815101"/>
            <a:ext cx="137575" cy="25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41"/>
          <p:cNvSpPr txBox="1"/>
          <p:nvPr/>
        </p:nvSpPr>
        <p:spPr>
          <a:xfrm>
            <a:off x="504768" y="5047121"/>
            <a:ext cx="402387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generate 2D and 2D sheared textiles</a:t>
            </a:r>
          </a:p>
        </p:txBody>
      </p:sp>
      <p:pic>
        <p:nvPicPr>
          <p:cNvPr id="25" name="Shape 1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4497331" y="4496127"/>
            <a:ext cx="133349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88911" y="2920918"/>
            <a:ext cx="255587" cy="1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1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56057" y="3961155"/>
            <a:ext cx="133349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45"/>
          <p:cNvSpPr txBox="1"/>
          <p:nvPr/>
        </p:nvSpPr>
        <p:spPr>
          <a:xfrm>
            <a:off x="3253671" y="3421248"/>
            <a:ext cx="175249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wizard generates idealised 3D textiles</a:t>
            </a:r>
          </a:p>
        </p:txBody>
      </p:sp>
      <p:sp>
        <p:nvSpPr>
          <p:cNvPr id="29" name="Shape 146"/>
          <p:cNvSpPr txBox="1"/>
          <p:nvPr/>
        </p:nvSpPr>
        <p:spPr>
          <a:xfrm>
            <a:off x="6076173" y="3388592"/>
            <a:ext cx="25720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Refinement of orthogonal weave to simulate compaction</a:t>
            </a:r>
          </a:p>
        </p:txBody>
      </p:sp>
      <p:sp>
        <p:nvSpPr>
          <p:cNvPr id="30" name="Shape 147"/>
          <p:cNvSpPr txBox="1"/>
          <p:nvPr/>
        </p:nvSpPr>
        <p:spPr>
          <a:xfrm>
            <a:off x="4931685" y="4940039"/>
            <a:ext cx="37165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mesh and input files for FEA or CFD to                          	          predict material properties</a:t>
            </a:r>
          </a:p>
        </p:txBody>
      </p:sp>
      <p:sp>
        <p:nvSpPr>
          <p:cNvPr id="31" name="Shape 148"/>
          <p:cNvSpPr txBox="1"/>
          <p:nvPr/>
        </p:nvSpPr>
        <p:spPr>
          <a:xfrm>
            <a:off x="964900" y="1484783"/>
            <a:ext cx="333556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Micro-scale FEA simulations or analytical methods determine yarn properties</a:t>
            </a:r>
          </a:p>
        </p:txBody>
      </p:sp>
      <p:sp>
        <p:nvSpPr>
          <p:cNvPr id="32" name="Shape 149"/>
          <p:cNvSpPr txBox="1"/>
          <p:nvPr/>
        </p:nvSpPr>
        <p:spPr>
          <a:xfrm>
            <a:off x="3915932" y="5573107"/>
            <a:ext cx="45245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material properties extracted from meso-scale predictions  are used to model structural components</a:t>
            </a:r>
          </a:p>
        </p:txBody>
      </p:sp>
      <p:pic>
        <p:nvPicPr>
          <p:cNvPr id="33" name="Shape 151" descr="Boeing-787-61373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2097" y="5624116"/>
            <a:ext cx="2520632" cy="97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15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8989" y="1115920"/>
            <a:ext cx="1242147" cy="87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53" descr="Mesh_20MicronScan_3D2"/>
          <p:cNvPicPr preferRelativeResize="0"/>
          <p:nvPr/>
        </p:nvPicPr>
        <p:blipFill rotWithShape="1">
          <a:blip r:embed="rId17">
            <a:alphaModFix/>
          </a:blip>
          <a:srcRect l="19955" t="21524" r="14512" b="8162"/>
          <a:stretch/>
        </p:blipFill>
        <p:spPr>
          <a:xfrm>
            <a:off x="6781803" y="1113829"/>
            <a:ext cx="1160809" cy="875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8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3" name="Picture 2" descr="texgenmodules.d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95500"/>
            <a:ext cx="7324725" cy="3990975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TextBox 3"/>
          <p:cNvSpPr txBox="1"/>
          <p:nvPr/>
        </p:nvSpPr>
        <p:spPr>
          <a:xfrm>
            <a:off x="336550" y="1264463"/>
            <a:ext cx="4338638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Modular -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Core functionality is in the core module, graphics are in a renderer module; if not using visualisation, the renderer doesn’t need to be built.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550" y="3970338"/>
            <a:ext cx="382587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 dirty="0">
                <a:latin typeface="Calibri" panose="020F0502020204030204" pitchFamily="34" charset="0"/>
              </a:rPr>
              <a:t>Platform independent </a:t>
            </a:r>
            <a:r>
              <a:rPr lang="en-GB" dirty="0">
                <a:latin typeface="Calibri" panose="020F0502020204030204" pitchFamily="34" charset="0"/>
              </a:rPr>
              <a:t>– Can be run on most  operating systems supported by the </a:t>
            </a:r>
            <a:r>
              <a:rPr lang="en-GB" dirty="0" err="1">
                <a:latin typeface="Calibri" panose="020F0502020204030204" pitchFamily="34" charset="0"/>
              </a:rPr>
              <a:t>Cmake</a:t>
            </a:r>
            <a:r>
              <a:rPr lang="en-GB" dirty="0">
                <a:latin typeface="Calibri" panose="020F0502020204030204" pitchFamily="34" charset="0"/>
              </a:rPr>
              <a:t> build system.</a:t>
            </a:r>
            <a:r>
              <a:rPr lang="en-GB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550" y="2755900"/>
            <a:ext cx="4059238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Flexible</a:t>
            </a:r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 –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Can be used with the GUI, using SWIG generated Python code or used as a library of C++ functions</a:t>
            </a:r>
            <a:endParaRPr lang="en-GB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Class </a:t>
            </a:r>
            <a:r>
              <a:rPr lang="en-GB" dirty="0" err="1" smtClean="0"/>
              <a:t>Heirarchy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136"/>
            <a:ext cx="9144000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09708" y="-14310"/>
            <a:ext cx="5929354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Generating a Textile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2776811" y="3854598"/>
            <a:ext cx="347072" cy="289227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486916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Each step individually using either GUI, Python script or C++ API functions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348880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Steps combined and performed automatically in 2D and 3D wizards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97595" y="3865631"/>
            <a:ext cx="1347799" cy="811227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3 - Specify domain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03019" y="4779721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197595" y="5135226"/>
            <a:ext cx="1347799" cy="814054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4 - Output data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174" y="2264730"/>
            <a:ext cx="3190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>
                <a:latin typeface="Calibri" panose="020F0502020204030204" pitchFamily="34" charset="0"/>
              </a:rPr>
              <a:t>Create yarn path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sections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Select interpolation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repeats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fibre properties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45854" y="2763947"/>
            <a:ext cx="1179029" cy="312010"/>
          </a:xfrm>
          <a:prstGeom prst="right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92730" y="1271931"/>
            <a:ext cx="1347799" cy="761353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1 - Create Textile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98154" y="2136146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  <a:alpha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44223" y="2491653"/>
            <a:ext cx="1844813" cy="921244"/>
          </a:xfrm>
          <a:custGeom>
            <a:avLst/>
            <a:gdLst>
              <a:gd name="connsiteX0" fmla="*/ 0 w 1900230"/>
              <a:gd name="connsiteY0" fmla="*/ 105464 h 1054642"/>
              <a:gd name="connsiteX1" fmla="*/ 30890 w 1900230"/>
              <a:gd name="connsiteY1" fmla="*/ 30890 h 1054642"/>
              <a:gd name="connsiteX2" fmla="*/ 105464 w 1900230"/>
              <a:gd name="connsiteY2" fmla="*/ 0 h 1054642"/>
              <a:gd name="connsiteX3" fmla="*/ 1794766 w 1900230"/>
              <a:gd name="connsiteY3" fmla="*/ 0 h 1054642"/>
              <a:gd name="connsiteX4" fmla="*/ 1869340 w 1900230"/>
              <a:gd name="connsiteY4" fmla="*/ 30890 h 1054642"/>
              <a:gd name="connsiteX5" fmla="*/ 1900230 w 1900230"/>
              <a:gd name="connsiteY5" fmla="*/ 105464 h 1054642"/>
              <a:gd name="connsiteX6" fmla="*/ 1900230 w 1900230"/>
              <a:gd name="connsiteY6" fmla="*/ 949178 h 1054642"/>
              <a:gd name="connsiteX7" fmla="*/ 1869340 w 1900230"/>
              <a:gd name="connsiteY7" fmla="*/ 1023752 h 1054642"/>
              <a:gd name="connsiteX8" fmla="*/ 1794766 w 1900230"/>
              <a:gd name="connsiteY8" fmla="*/ 1054642 h 1054642"/>
              <a:gd name="connsiteX9" fmla="*/ 105464 w 1900230"/>
              <a:gd name="connsiteY9" fmla="*/ 1054642 h 1054642"/>
              <a:gd name="connsiteX10" fmla="*/ 30890 w 1900230"/>
              <a:gd name="connsiteY10" fmla="*/ 1023752 h 1054642"/>
              <a:gd name="connsiteX11" fmla="*/ 0 w 1900230"/>
              <a:gd name="connsiteY11" fmla="*/ 949178 h 1054642"/>
              <a:gd name="connsiteX12" fmla="*/ 0 w 1900230"/>
              <a:gd name="connsiteY12" fmla="*/ 105464 h 105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0230" h="1054642">
                <a:moveTo>
                  <a:pt x="0" y="105464"/>
                </a:moveTo>
                <a:cubicBezTo>
                  <a:pt x="0" y="77493"/>
                  <a:pt x="11111" y="50668"/>
                  <a:pt x="30890" y="30890"/>
                </a:cubicBezTo>
                <a:cubicBezTo>
                  <a:pt x="50668" y="11112"/>
                  <a:pt x="77494" y="0"/>
                  <a:pt x="105464" y="0"/>
                </a:cubicBezTo>
                <a:lnTo>
                  <a:pt x="1794766" y="0"/>
                </a:lnTo>
                <a:cubicBezTo>
                  <a:pt x="1822737" y="0"/>
                  <a:pt x="1849562" y="11111"/>
                  <a:pt x="1869340" y="30890"/>
                </a:cubicBezTo>
                <a:cubicBezTo>
                  <a:pt x="1889118" y="50668"/>
                  <a:pt x="1900230" y="77494"/>
                  <a:pt x="1900230" y="105464"/>
                </a:cubicBezTo>
                <a:lnTo>
                  <a:pt x="1900230" y="949178"/>
                </a:lnTo>
                <a:cubicBezTo>
                  <a:pt x="1900230" y="977149"/>
                  <a:pt x="1889119" y="1003974"/>
                  <a:pt x="1869340" y="1023752"/>
                </a:cubicBezTo>
                <a:cubicBezTo>
                  <a:pt x="1849562" y="1043530"/>
                  <a:pt x="1822736" y="1054642"/>
                  <a:pt x="1794766" y="1054642"/>
                </a:cubicBezTo>
                <a:lnTo>
                  <a:pt x="105464" y="1054642"/>
                </a:lnTo>
                <a:cubicBezTo>
                  <a:pt x="77493" y="1054642"/>
                  <a:pt x="50668" y="1043531"/>
                  <a:pt x="30890" y="1023752"/>
                </a:cubicBezTo>
                <a:cubicBezTo>
                  <a:pt x="11112" y="1003974"/>
                  <a:pt x="0" y="977148"/>
                  <a:pt x="0" y="949178"/>
                </a:cubicBezTo>
                <a:lnTo>
                  <a:pt x="0" y="105464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79" tIns="103279" rIns="103279" bIns="10327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2 - Add yarns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698154" y="3515759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1835696" y="1196752"/>
            <a:ext cx="360040" cy="3528392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Textile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1638300"/>
            <a:ext cx="63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Each textile is created in a </a:t>
            </a:r>
            <a:r>
              <a:rPr lang="en-GB" sz="2800" dirty="0" err="1" smtClean="0">
                <a:latin typeface="Calibri" panose="020F0502020204030204" pitchFamily="34" charset="0"/>
              </a:rPr>
              <a:t>Ctextile</a:t>
            </a:r>
            <a:r>
              <a:rPr lang="en-GB" sz="2800" dirty="0" smtClean="0">
                <a:latin typeface="Calibri" panose="020F0502020204030204" pitchFamily="34" charset="0"/>
              </a:rPr>
              <a:t>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4305300"/>
            <a:ext cx="394335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Textile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CTextile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5" y="2740967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Textiles -&gt; Create Empty   </a:t>
            </a:r>
            <a:r>
              <a:rPr lang="en-GB" sz="2400" dirty="0">
                <a:latin typeface="Calibri" panose="020F0502020204030204" pitchFamily="34" charset="0"/>
              </a:rPr>
              <a:t>( Step 1 </a:t>
            </a:r>
            <a:r>
              <a:rPr lang="en-GB" sz="2400" dirty="0" smtClean="0">
                <a:latin typeface="Calibri" panose="020F0502020204030204" pitchFamily="34" charset="0"/>
              </a:rPr>
              <a:t>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75" y="3876675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9998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Yarns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4505" y="2959784"/>
            <a:ext cx="45918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Yarn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(XYZ(0,0,0)))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(XYZ(5,0,1)))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(XYZ(10,0,0)))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CreateYa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7133" y="1682926"/>
            <a:ext cx="2084707" cy="1078524"/>
          </a:xfrm>
          <a:prstGeom prst="rect">
            <a:avLst/>
          </a:prstGeom>
        </p:spPr>
      </p:pic>
      <p:pic>
        <p:nvPicPr>
          <p:cNvPr id="6" name="Picture 5" descr="StraightYar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506" y="4869160"/>
            <a:ext cx="3889461" cy="1368152"/>
          </a:xfrm>
          <a:prstGeom prst="rect">
            <a:avLst/>
          </a:prstGeom>
        </p:spPr>
      </p:pic>
      <p:pic>
        <p:nvPicPr>
          <p:cNvPr id="7" name="Picture 6" descr="Move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350" y="4655635"/>
            <a:ext cx="3744416" cy="1795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1082761"/>
            <a:ext cx="658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Yarns are denotes by a set of Master Nodes</a:t>
            </a:r>
            <a:endParaRPr lang="en-GB" sz="2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506" y="1828493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 smtClean="0">
                <a:latin typeface="Calibri" panose="020F0502020204030204" pitchFamily="34" charset="0"/>
              </a:rPr>
              <a:t>Modeller-&gt;Create Yarn </a:t>
            </a:r>
            <a:r>
              <a:rPr lang="en-GB" sz="2400" dirty="0" smtClean="0">
                <a:latin typeface="Calibri" panose="020F0502020204030204" pitchFamily="34" charset="0"/>
              </a:rPr>
              <a:t>( </a:t>
            </a:r>
            <a:r>
              <a:rPr lang="en-GB" sz="2400" dirty="0">
                <a:latin typeface="Calibri" panose="020F0502020204030204" pitchFamily="34" charset="0"/>
              </a:rPr>
              <a:t>Step </a:t>
            </a:r>
            <a:r>
              <a:rPr lang="en-GB" sz="2400" dirty="0" smtClean="0">
                <a:latin typeface="Calibri" panose="020F0502020204030204" pitchFamily="34" charset="0"/>
              </a:rPr>
              <a:t>2 )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06" y="2564123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34097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Interpolation Between Nodes</a:t>
            </a:r>
            <a:endParaRPr lang="en-GB" dirty="0"/>
          </a:p>
        </p:txBody>
      </p:sp>
      <p:pic>
        <p:nvPicPr>
          <p:cNvPr id="3" name="Picture 2" descr="Bezi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794" y="1844824"/>
            <a:ext cx="4176464" cy="1243838"/>
          </a:xfrm>
          <a:prstGeom prst="rect">
            <a:avLst/>
          </a:prstGeom>
        </p:spPr>
      </p:pic>
      <p:pic>
        <p:nvPicPr>
          <p:cNvPr id="4" name="Picture 3" descr="BezierPeriod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794" y="3510858"/>
            <a:ext cx="4176464" cy="124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157192"/>
            <a:ext cx="66624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Yarn.AssignInterpolation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CInterpolationCubic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324" y="2016614"/>
            <a:ext cx="4365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Modeller -&gt; Interpolation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Bezier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Natural cubic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Linear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Periodic – select to maintain continuity across yarn repeats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5" y="952500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A path is generated between the master nodes by an interpolation function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7547" y="4038600"/>
            <a:ext cx="676275" cy="304800"/>
          </a:xfrm>
          <a:prstGeom prst="rightArrow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69552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657500"/>
            <a:ext cx="790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Defaults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to periodic, send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False as parameter to </a:t>
            </a:r>
            <a:r>
              <a:rPr lang="en-GB" sz="2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CInterpolationCubic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() for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non-periodic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interpolation</a:t>
            </a:r>
            <a:endParaRPr lang="en-GB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- Interpolation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952500"/>
            <a:ext cx="8039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 cross-sections are specified as 2D sections perpendicular to the yarn tangent</a:t>
            </a:r>
          </a:p>
          <a:p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smtClean="0">
                <a:latin typeface="Calibri" panose="020F0502020204030204" pitchFamily="34" charset="0"/>
              </a:rPr>
              <a:t>By default the cross-section is constant along the length of the yarn or an interpolation method can be chosen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175" y="39965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Modeller -&gt; Assign Section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Select interpolation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Constant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nodes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positions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02" y="3996571"/>
            <a:ext cx="2038073" cy="1856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0" y="3996570"/>
            <a:ext cx="2038073" cy="18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4by3_001" id="{687AE245-6F4B-450E-9C8B-37CB810348D1}" vid="{550EAFB0-BFA7-4104-898A-F28DDBFFD9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NOTT_6103 (PowerPoint Guidelines) POT_4by3_002</Template>
  <TotalTime>454</TotalTime>
  <Words>884</Words>
  <Application>Microsoft Office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Georgia</vt:lpstr>
      <vt:lpstr>Times New Roman</vt:lpstr>
      <vt:lpstr>Office Theme</vt:lpstr>
      <vt:lpstr>TexGen Workshop</vt:lpstr>
      <vt:lpstr>PowerPoint Presentation</vt:lpstr>
      <vt:lpstr>Implementation</vt:lpstr>
      <vt:lpstr>TexGen Class Heirarchy</vt:lpstr>
      <vt:lpstr>PowerPoint Presentation</vt:lpstr>
      <vt:lpstr>Create Textile</vt:lpstr>
      <vt:lpstr>Create Yarns</vt:lpstr>
      <vt:lpstr>Interpolation Between Nodes</vt:lpstr>
      <vt:lpstr>Yarn Cross-Sections - Interpolation</vt:lpstr>
      <vt:lpstr>Yarn Cross-Sections – Section Specification</vt:lpstr>
      <vt:lpstr>Yarn Cross-Sections – Python Implementation</vt:lpstr>
      <vt:lpstr>Yarn Repeats</vt:lpstr>
      <vt:lpstr>Domain </vt:lpstr>
      <vt:lpstr>Automatically Generated Textiles</vt:lpstr>
      <vt:lpstr>CTextileWeave2D</vt:lpstr>
      <vt:lpstr>ABAQUS Voxel Export</vt:lpstr>
      <vt:lpstr>ABAQUS Dry Fibre Export</vt:lpstr>
      <vt:lpstr>Conformal Mesh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</dc:title>
  <dc:creator>Brown Louise</dc:creator>
  <cp:lastModifiedBy>Brown Louise</cp:lastModifiedBy>
  <cp:revision>38</cp:revision>
  <dcterms:created xsi:type="dcterms:W3CDTF">2018-06-18T12:52:55Z</dcterms:created>
  <dcterms:modified xsi:type="dcterms:W3CDTF">2018-06-26T16:19:09Z</dcterms:modified>
</cp:coreProperties>
</file>