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112"/>
  </p:notesMasterIdLst>
  <p:handoutMasterIdLst>
    <p:handoutMasterId r:id="rId113"/>
  </p:handoutMasterIdLst>
  <p:sldIdLst>
    <p:sldId id="256" r:id="rId3"/>
    <p:sldId id="257" r:id="rId4"/>
    <p:sldId id="258" r:id="rId5"/>
    <p:sldId id="422" r:id="rId6"/>
    <p:sldId id="423" r:id="rId7"/>
    <p:sldId id="424" r:id="rId8"/>
    <p:sldId id="428" r:id="rId9"/>
    <p:sldId id="425" r:id="rId10"/>
    <p:sldId id="426" r:id="rId11"/>
    <p:sldId id="259" r:id="rId12"/>
    <p:sldId id="261" r:id="rId13"/>
    <p:sldId id="263" r:id="rId14"/>
    <p:sldId id="398" r:id="rId15"/>
    <p:sldId id="264" r:id="rId16"/>
    <p:sldId id="366" r:id="rId17"/>
    <p:sldId id="417" r:id="rId18"/>
    <p:sldId id="265" r:id="rId19"/>
    <p:sldId id="266" r:id="rId20"/>
    <p:sldId id="373" r:id="rId21"/>
    <p:sldId id="267" r:id="rId22"/>
    <p:sldId id="399" r:id="rId23"/>
    <p:sldId id="268" r:id="rId24"/>
    <p:sldId id="269" r:id="rId25"/>
    <p:sldId id="400" r:id="rId26"/>
    <p:sldId id="270" r:id="rId27"/>
    <p:sldId id="386" r:id="rId28"/>
    <p:sldId id="374" r:id="rId29"/>
    <p:sldId id="401" r:id="rId30"/>
    <p:sldId id="271" r:id="rId31"/>
    <p:sldId id="272" r:id="rId32"/>
    <p:sldId id="273" r:id="rId33"/>
    <p:sldId id="375" r:id="rId34"/>
    <p:sldId id="336" r:id="rId35"/>
    <p:sldId id="356" r:id="rId36"/>
    <p:sldId id="418" r:id="rId37"/>
    <p:sldId id="419" r:id="rId38"/>
    <p:sldId id="274" r:id="rId39"/>
    <p:sldId id="275" r:id="rId40"/>
    <p:sldId id="420" r:id="rId41"/>
    <p:sldId id="276" r:id="rId42"/>
    <p:sldId id="277" r:id="rId43"/>
    <p:sldId id="326" r:id="rId44"/>
    <p:sldId id="278" r:id="rId45"/>
    <p:sldId id="357" r:id="rId46"/>
    <p:sldId id="376" r:id="rId47"/>
    <p:sldId id="377" r:id="rId48"/>
    <p:sldId id="279" r:id="rId49"/>
    <p:sldId id="288" r:id="rId50"/>
    <p:sldId id="280" r:id="rId51"/>
    <p:sldId id="327" r:id="rId52"/>
    <p:sldId id="403" r:id="rId53"/>
    <p:sldId id="367" r:id="rId54"/>
    <p:sldId id="368" r:id="rId55"/>
    <p:sldId id="328" r:id="rId56"/>
    <p:sldId id="338" r:id="rId57"/>
    <p:sldId id="337" r:id="rId58"/>
    <p:sldId id="283" r:id="rId59"/>
    <p:sldId id="387" r:id="rId60"/>
    <p:sldId id="284" r:id="rId61"/>
    <p:sldId id="285" r:id="rId62"/>
    <p:sldId id="286" r:id="rId63"/>
    <p:sldId id="329" r:id="rId64"/>
    <p:sldId id="330" r:id="rId65"/>
    <p:sldId id="287" r:id="rId66"/>
    <p:sldId id="289" r:id="rId67"/>
    <p:sldId id="369" r:id="rId68"/>
    <p:sldId id="290" r:id="rId69"/>
    <p:sldId id="404" r:id="rId70"/>
    <p:sldId id="292" r:id="rId71"/>
    <p:sldId id="293" r:id="rId72"/>
    <p:sldId id="294" r:id="rId73"/>
    <p:sldId id="358" r:id="rId74"/>
    <p:sldId id="751" r:id="rId75"/>
    <p:sldId id="378" r:id="rId76"/>
    <p:sldId id="295" r:id="rId77"/>
    <p:sldId id="370" r:id="rId78"/>
    <p:sldId id="388" r:id="rId79"/>
    <p:sldId id="296" r:id="rId80"/>
    <p:sldId id="371" r:id="rId81"/>
    <p:sldId id="297" r:id="rId82"/>
    <p:sldId id="372" r:id="rId83"/>
    <p:sldId id="405" r:id="rId84"/>
    <p:sldId id="298" r:id="rId85"/>
    <p:sldId id="406" r:id="rId86"/>
    <p:sldId id="299" r:id="rId87"/>
    <p:sldId id="352" r:id="rId88"/>
    <p:sldId id="359" r:id="rId89"/>
    <p:sldId id="339" r:id="rId90"/>
    <p:sldId id="340" r:id="rId91"/>
    <p:sldId id="343" r:id="rId92"/>
    <p:sldId id="344" r:id="rId93"/>
    <p:sldId id="353" r:id="rId94"/>
    <p:sldId id="345" r:id="rId95"/>
    <p:sldId id="421" r:id="rId96"/>
    <p:sldId id="379" r:id="rId97"/>
    <p:sldId id="409" r:id="rId98"/>
    <p:sldId id="410" r:id="rId99"/>
    <p:sldId id="411" r:id="rId100"/>
    <p:sldId id="412" r:id="rId101"/>
    <p:sldId id="415" r:id="rId102"/>
    <p:sldId id="413" r:id="rId103"/>
    <p:sldId id="414" r:id="rId104"/>
    <p:sldId id="407" r:id="rId105"/>
    <p:sldId id="300" r:id="rId106"/>
    <p:sldId id="752" r:id="rId107"/>
    <p:sldId id="416" r:id="rId108"/>
    <p:sldId id="335" r:id="rId109"/>
    <p:sldId id="754" r:id="rId110"/>
    <p:sldId id="753" r:id="rId111"/>
  </p:sldIdLst>
  <p:sldSz cx="9144000" cy="6858000" type="screen4x3"/>
  <p:notesSz cx="9940925" cy="68087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5" userDrawn="1">
          <p15:clr>
            <a:srgbClr val="A4A3A4"/>
          </p15:clr>
        </p15:guide>
        <p15:guide id="2" pos="313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4" autoAdjust="0"/>
    <p:restoredTop sz="73632" autoAdjust="0"/>
  </p:normalViewPr>
  <p:slideViewPr>
    <p:cSldViewPr>
      <p:cViewPr varScale="1">
        <p:scale>
          <a:sx n="82" d="100"/>
          <a:sy n="82" d="100"/>
        </p:scale>
        <p:origin x="249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22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9" d="100"/>
          <a:sy n="109" d="100"/>
        </p:scale>
        <p:origin x="396" y="102"/>
      </p:cViewPr>
      <p:guideLst>
        <p:guide orient="horz" pos="2145"/>
        <p:guide pos="31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tableStyles" Target="tableStyles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handoutMaster" Target="handoutMasters/handoutMaster1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viewProps" Target="view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4307733" cy="340440"/>
          </a:xfrm>
          <a:prstGeom prst="rect">
            <a:avLst/>
          </a:prstGeom>
        </p:spPr>
        <p:txBody>
          <a:bodyPr vert="horz" lIns="91861" tIns="45930" rIns="91861" bIns="4593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30892" y="2"/>
            <a:ext cx="4307733" cy="340440"/>
          </a:xfrm>
          <a:prstGeom prst="rect">
            <a:avLst/>
          </a:prstGeom>
        </p:spPr>
        <p:txBody>
          <a:bodyPr vert="horz" lIns="91861" tIns="45930" rIns="91861" bIns="45930" rtlCol="0"/>
          <a:lstStyle>
            <a:lvl1pPr algn="r">
              <a:defRPr sz="1200"/>
            </a:lvl1pPr>
          </a:lstStyle>
          <a:p>
            <a:fld id="{B43FFB86-DD08-4743-A602-EE757610D05F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67170"/>
            <a:ext cx="4307733" cy="340440"/>
          </a:xfrm>
          <a:prstGeom prst="rect">
            <a:avLst/>
          </a:prstGeom>
        </p:spPr>
        <p:txBody>
          <a:bodyPr vert="horz" lIns="91861" tIns="45930" rIns="91861" bIns="4593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30892" y="6467170"/>
            <a:ext cx="4307733" cy="340440"/>
          </a:xfrm>
          <a:prstGeom prst="rect">
            <a:avLst/>
          </a:prstGeom>
        </p:spPr>
        <p:txBody>
          <a:bodyPr vert="horz" lIns="91861" tIns="45930" rIns="91861" bIns="45930" rtlCol="0" anchor="b"/>
          <a:lstStyle>
            <a:lvl1pPr algn="r">
              <a:defRPr sz="1200"/>
            </a:lvl1pPr>
          </a:lstStyle>
          <a:p>
            <a:fld id="{25CC66C2-81FB-4E9B-9668-E8BC0214B2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526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67170"/>
            <a:ext cx="4307733" cy="340440"/>
          </a:xfrm>
          <a:prstGeom prst="rect">
            <a:avLst/>
          </a:prstGeom>
        </p:spPr>
        <p:txBody>
          <a:bodyPr vert="horz" lIns="91861" tIns="45930" rIns="91861" bIns="4593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30892" y="6467170"/>
            <a:ext cx="4307733" cy="340440"/>
          </a:xfrm>
          <a:prstGeom prst="rect">
            <a:avLst/>
          </a:prstGeom>
        </p:spPr>
        <p:txBody>
          <a:bodyPr vert="horz" lIns="91861" tIns="45930" rIns="91861" bIns="45930" rtlCol="0" anchor="b"/>
          <a:lstStyle>
            <a:lvl1pPr algn="r">
              <a:defRPr sz="1200"/>
            </a:lvl1pPr>
          </a:lstStyle>
          <a:p>
            <a:fld id="{0561F5E7-E9A3-428D-802F-730F07CBE60A}" type="slidenum">
              <a:rPr lang="en-GB" smtClean="0"/>
              <a:t>‹#›</a:t>
            </a:fld>
            <a:endParaRPr lang="en-GB"/>
          </a:p>
        </p:txBody>
      </p:sp>
      <p:sp>
        <p:nvSpPr>
          <p:cNvPr id="9" name="Notes Placeholder 8"/>
          <p:cNvSpPr>
            <a:spLocks noGrp="1"/>
          </p:cNvSpPr>
          <p:nvPr>
            <p:ph type="body" sz="quarter" idx="3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 vert="horz" lIns="91861" tIns="45930" rIns="91861" bIns="4593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675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306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Relate overwriting</a:t>
            </a:r>
            <a:r>
              <a:rPr lang="en-GB" baseline="0" dirty="0"/>
              <a:t> </a:t>
            </a:r>
            <a:r>
              <a:rPr lang="en-GB" dirty="0"/>
              <a:t>built</a:t>
            </a:r>
            <a:r>
              <a:rPr lang="en-GB" baseline="0" dirty="0"/>
              <a:t> in function names to path</a:t>
            </a:r>
          </a:p>
          <a:p>
            <a:r>
              <a:rPr lang="en-GB" baseline="0" dirty="0"/>
              <a:t>A = sin(pi)</a:t>
            </a:r>
          </a:p>
          <a:p>
            <a:r>
              <a:rPr lang="en-GB" baseline="0" dirty="0"/>
              <a:t>Sin = 2</a:t>
            </a:r>
          </a:p>
          <a:p>
            <a:r>
              <a:rPr lang="en-GB" baseline="0" dirty="0"/>
              <a:t>A = sin(pi)  - gives error because sin now defined as 1x1 array and pi isn’t valid index into it</a:t>
            </a:r>
          </a:p>
          <a:p>
            <a:r>
              <a:rPr lang="en-GB" baseline="0" dirty="0"/>
              <a:t>Clear sin  - clears sin from workspace so original definition now accessible</a:t>
            </a:r>
          </a:p>
          <a:p>
            <a:r>
              <a:rPr lang="en-GB" baseline="0" dirty="0"/>
              <a:t>A = sin(pi)  now works</a:t>
            </a:r>
          </a:p>
          <a:p>
            <a:endParaRPr lang="en-GB" baseline="0" dirty="0"/>
          </a:p>
          <a:p>
            <a:r>
              <a:rPr lang="en-GB" sz="1400" dirty="0"/>
              <a:t>If unsure of name use exist name to check not already in use</a:t>
            </a:r>
          </a:p>
          <a:p>
            <a:r>
              <a:rPr lang="en-GB" sz="1400" dirty="0"/>
              <a:t>Use indices other than </a:t>
            </a:r>
            <a:r>
              <a:rPr lang="en-GB" sz="1400" dirty="0" err="1"/>
              <a:t>i</a:t>
            </a:r>
            <a:r>
              <a:rPr lang="en-GB" sz="1400" dirty="0"/>
              <a:t> or j if using complex numbers</a:t>
            </a:r>
          </a:p>
          <a:p>
            <a:r>
              <a:rPr lang="en-GB" sz="1400" dirty="0"/>
              <a:t>Try creating string &amp;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49744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Show</a:t>
            </a:r>
            <a:r>
              <a:rPr lang="en-GB" baseline="0" dirty="0"/>
              <a:t> import of Section0.txt using wizard</a:t>
            </a:r>
          </a:p>
          <a:p>
            <a:r>
              <a:rPr lang="en-GB" baseline="0" dirty="0"/>
              <a:t>Show save as matrix, renaming variable names, changing type to text</a:t>
            </a:r>
          </a:p>
          <a:p>
            <a:r>
              <a:rPr lang="en-GB" baseline="0" dirty="0"/>
              <a:t>Show cell array for text</a:t>
            </a:r>
          </a:p>
          <a:p>
            <a:pPr defTabSz="918605">
              <a:defRPr/>
            </a:pPr>
            <a:endParaRPr lang="en-GB" baseline="0" dirty="0"/>
          </a:p>
          <a:p>
            <a:pPr defTabSz="918605">
              <a:defRPr/>
            </a:pPr>
            <a:r>
              <a:rPr lang="en-GB" baseline="0" dirty="0"/>
              <a:t>Import Section0Columns.txt – imports x and y</a:t>
            </a:r>
            <a:endParaRPr lang="en-GB" dirty="0"/>
          </a:p>
          <a:p>
            <a:endParaRPr lang="en-GB" baseline="0" dirty="0"/>
          </a:p>
          <a:p>
            <a:r>
              <a:rPr lang="en-GB" baseline="0" dirty="0"/>
              <a:t>Show import of SimonVega.jpg – show 3D array with RGB  </a:t>
            </a:r>
            <a:r>
              <a:rPr lang="en-GB" baseline="0" dirty="0" err="1"/>
              <a:t>uiimport</a:t>
            </a:r>
            <a:r>
              <a:rPr lang="en-GB" baseline="0" dirty="0"/>
              <a:t>(‘SimonVega.jpg’)</a:t>
            </a:r>
          </a:p>
          <a:p>
            <a:r>
              <a:rPr lang="en-GB" baseline="0" dirty="0"/>
              <a:t>	show changing colours &amp; plot</a:t>
            </a:r>
          </a:p>
          <a:p>
            <a:pPr defTabSz="918605">
              <a:defRPr/>
            </a:pPr>
            <a:r>
              <a:rPr lang="en-GB" baseline="0" dirty="0"/>
              <a:t>	</a:t>
            </a:r>
            <a:r>
              <a:rPr lang="en-GB" dirty="0"/>
              <a:t>&gt;&gt; </a:t>
            </a:r>
            <a:r>
              <a:rPr lang="en-GB" dirty="0" err="1"/>
              <a:t>SimonVega</a:t>
            </a:r>
            <a:r>
              <a:rPr lang="en-GB" dirty="0"/>
              <a:t>(100:200, 100:200, 1) = 255; </a:t>
            </a:r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769903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aseline="0" dirty="0"/>
              <a:t>Use </a:t>
            </a:r>
            <a:r>
              <a:rPr lang="en-GB" baseline="0" dirty="0" err="1"/>
              <a:t>Age.mat</a:t>
            </a:r>
            <a:r>
              <a:rPr lang="en-GB" baseline="0" dirty="0"/>
              <a:t> to demonstrate</a:t>
            </a:r>
          </a:p>
          <a:p>
            <a:r>
              <a:rPr lang="en-GB" b="1" baseline="0" dirty="0"/>
              <a:t>Exercise 12.1</a:t>
            </a:r>
            <a:r>
              <a:rPr lang="en-GB" b="1" baseline="0"/>
              <a:t>, p52</a:t>
            </a:r>
            <a:endParaRPr lang="en-GB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426665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97275" y="788988"/>
            <a:ext cx="2835275" cy="21272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86E3A5-1DA4-4991-954C-0322A256F95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105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671223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38525" y="850900"/>
            <a:ext cx="3063875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057104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453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Show save </a:t>
            </a:r>
            <a:r>
              <a:rPr lang="en-GB" dirty="0" err="1"/>
              <a:t>TestSave</a:t>
            </a:r>
            <a:r>
              <a:rPr lang="en-GB" dirty="0"/>
              <a:t> to .mat format</a:t>
            </a:r>
          </a:p>
          <a:p>
            <a:r>
              <a:rPr lang="en-GB" dirty="0"/>
              <a:t>Clear workspace then double</a:t>
            </a:r>
            <a:r>
              <a:rPr lang="en-GB" baseline="0" dirty="0"/>
              <a:t> click or load</a:t>
            </a:r>
          </a:p>
          <a:p>
            <a:r>
              <a:rPr lang="en-GB" baseline="0" dirty="0"/>
              <a:t>Advantage that operating system independent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483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Create vectors using square brackets</a:t>
            </a:r>
          </a:p>
          <a:p>
            <a:r>
              <a:rPr lang="en-GB" dirty="0"/>
              <a:t>Note colon operator step does</a:t>
            </a:r>
            <a:r>
              <a:rPr lang="en-GB" baseline="0" dirty="0"/>
              <a:t> not have to be integer</a:t>
            </a:r>
          </a:p>
          <a:p>
            <a:r>
              <a:rPr lang="en-GB" baseline="0" dirty="0"/>
              <a:t>Show creating vectors and show in workspace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285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pPr defTabSz="918605">
              <a:defRPr/>
            </a:pPr>
            <a:r>
              <a:rPr lang="en-GB" dirty="0">
                <a:solidFill>
                  <a:srgbClr val="FF0000"/>
                </a:solidFill>
              </a:rPr>
              <a:t>Explanation that this is a function – difference between function parameters and separators in array</a:t>
            </a:r>
          </a:p>
          <a:p>
            <a:endParaRPr lang="en-GB" baseline="0" dirty="0"/>
          </a:p>
          <a:p>
            <a:r>
              <a:rPr lang="en-GB" baseline="0" dirty="0"/>
              <a:t>Also </a:t>
            </a:r>
            <a:r>
              <a:rPr lang="en-GB" baseline="0" dirty="0" err="1"/>
              <a:t>logspace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2857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Demonstrate</a:t>
            </a:r>
            <a:r>
              <a:rPr lang="en-GB" baseline="0" dirty="0"/>
              <a:t> character vector</a:t>
            </a:r>
          </a:p>
          <a:p>
            <a:endParaRPr lang="en-GB" baseline="0" dirty="0"/>
          </a:p>
          <a:p>
            <a:r>
              <a:rPr lang="en-GB" dirty="0"/>
              <a:t>Char stored as 2 bytes</a:t>
            </a:r>
          </a:p>
          <a:p>
            <a:r>
              <a:rPr lang="en-GB" dirty="0"/>
              <a:t>Always</a:t>
            </a:r>
            <a:r>
              <a:rPr lang="en-GB" baseline="0" dirty="0"/>
              <a:t> use ‘help’ for quick documentation and ‘doc’ for full documentation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>
                <a:solidFill>
                  <a:prstClr val="black"/>
                </a:solidFill>
              </a:rPr>
              <a:pPr/>
              <a:t>16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8255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Semicolon</a:t>
            </a:r>
            <a:r>
              <a:rPr lang="en-GB" baseline="0" dirty="0"/>
              <a:t> operator moves to a new row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8539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Various ways of indexing into</a:t>
            </a:r>
            <a:r>
              <a:rPr lang="en-GB" baseline="0" dirty="0"/>
              <a:t> array..</a:t>
            </a:r>
            <a:endParaRPr lang="en-GB" dirty="0"/>
          </a:p>
          <a:p>
            <a:r>
              <a:rPr lang="en-GB" dirty="0"/>
              <a:t>Note index</a:t>
            </a:r>
            <a:r>
              <a:rPr lang="en-GB" baseline="0" dirty="0"/>
              <a:t> starts from 1</a:t>
            </a:r>
          </a:p>
          <a:p>
            <a:r>
              <a:rPr lang="en-GB" baseline="0" dirty="0"/>
              <a:t>Vector subscript – result is a vector</a:t>
            </a:r>
          </a:p>
          <a:p>
            <a:pPr defTabSz="918605">
              <a:defRPr/>
            </a:pPr>
            <a:r>
              <a:rPr lang="en-GB" dirty="0">
                <a:solidFill>
                  <a:srgbClr val="FF0000"/>
                </a:solidFill>
              </a:rPr>
              <a:t>Explanation/demonstration of assignment – show that the number of elements being replaced on the left must be the same as those supplied on the right</a:t>
            </a:r>
          </a:p>
          <a:p>
            <a:endParaRPr lang="en-GB" baseline="0" dirty="0"/>
          </a:p>
          <a:p>
            <a:r>
              <a:rPr lang="en-GB" baseline="0" dirty="0"/>
              <a:t>Lot of rules apply to matrices as well so if can grasp on vectors will make those easier</a:t>
            </a:r>
          </a:p>
          <a:p>
            <a:r>
              <a:rPr lang="en-GB" b="1" baseline="0" dirty="0"/>
              <a:t>Exercise 2.1 p.10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8793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>
                <a:solidFill>
                  <a:prstClr val="black"/>
                </a:solidFill>
              </a:rPr>
              <a:pPr/>
              <a:t>19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5737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</a:t>
            </a:r>
            <a:r>
              <a:rPr lang="en-GB" baseline="0" dirty="0"/>
              <a:t> 1: matrix and scalar multiplication  </a:t>
            </a:r>
          </a:p>
          <a:p>
            <a:r>
              <a:rPr lang="en-GB" baseline="0" dirty="0"/>
              <a:t>Click 2: element by element </a:t>
            </a:r>
          </a:p>
          <a:p>
            <a:r>
              <a:rPr lang="en-GB" baseline="0" dirty="0"/>
              <a:t>Click 3: left division</a:t>
            </a:r>
          </a:p>
          <a:p>
            <a:r>
              <a:rPr lang="en-GB" baseline="0" dirty="0"/>
              <a:t>Explain in more detail in next slides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4794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38525" y="850900"/>
            <a:ext cx="3063875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</a:t>
            </a:r>
            <a:r>
              <a:rPr lang="en-GB" baseline="0" dirty="0"/>
              <a:t> 2^2+3*4+5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841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Run up </a:t>
            </a:r>
            <a:r>
              <a:rPr lang="en-GB" dirty="0" err="1"/>
              <a:t>matlab</a:t>
            </a:r>
            <a:endParaRPr lang="en-GB" dirty="0"/>
          </a:p>
          <a:p>
            <a:r>
              <a:rPr lang="en-GB" dirty="0"/>
              <a:t>Command window – interactive</a:t>
            </a:r>
            <a:r>
              <a:rPr lang="en-GB" baseline="0" dirty="0"/>
              <a:t> scratchpad</a:t>
            </a:r>
          </a:p>
          <a:p>
            <a:r>
              <a:rPr lang="en-GB" baseline="0" dirty="0"/>
              <a:t>Maths &amp; other expressions  </a:t>
            </a:r>
            <a:r>
              <a:rPr lang="en-GB" baseline="0" dirty="0" err="1"/>
              <a:t>fx</a:t>
            </a:r>
            <a:endParaRPr lang="en-GB" baseline="0" dirty="0"/>
          </a:p>
          <a:p>
            <a:endParaRPr lang="en-GB" baseline="0" dirty="0"/>
          </a:p>
          <a:p>
            <a:r>
              <a:rPr lang="en-GB" baseline="0" dirty="0"/>
              <a:t>Current folder – drop down menu above allow it to be changed – probably want to set to Z drive – show setting to Z drive</a:t>
            </a:r>
          </a:p>
          <a:p>
            <a:r>
              <a:rPr lang="en-GB" baseline="0" dirty="0"/>
              <a:t>Load &amp; save by default to/from this folder</a:t>
            </a:r>
          </a:p>
          <a:p>
            <a:r>
              <a:rPr lang="en-GB" baseline="0" dirty="0"/>
              <a:t>Type path</a:t>
            </a:r>
          </a:p>
          <a:p>
            <a:r>
              <a:rPr lang="en-GB" baseline="0" dirty="0"/>
              <a:t>path( ‘Folder’, path) or path(</a:t>
            </a:r>
            <a:r>
              <a:rPr lang="en-GB" baseline="0" dirty="0" err="1"/>
              <a:t>path,’Folder</a:t>
            </a:r>
            <a:r>
              <a:rPr lang="en-GB" baseline="0" dirty="0"/>
              <a:t>’) to add to path – </a:t>
            </a:r>
            <a:r>
              <a:rPr lang="en-GB" baseline="0" dirty="0" err="1"/>
              <a:t>eg</a:t>
            </a:r>
            <a:r>
              <a:rPr lang="en-GB" baseline="0" dirty="0"/>
              <a:t> if created library of functions in a given folder</a:t>
            </a:r>
          </a:p>
          <a:p>
            <a:endParaRPr lang="en-GB" baseline="0" dirty="0"/>
          </a:p>
          <a:p>
            <a:r>
              <a:rPr lang="en-GB" baseline="0" dirty="0"/>
              <a:t>Workspace window – shows all variables currently in memory for the </a:t>
            </a:r>
            <a:r>
              <a:rPr lang="en-GB" baseline="0" dirty="0" err="1"/>
              <a:t>matlab</a:t>
            </a:r>
            <a:r>
              <a:rPr lang="en-GB" baseline="0" dirty="0"/>
              <a:t> session</a:t>
            </a:r>
          </a:p>
          <a:p>
            <a:endParaRPr lang="en-GB" baseline="0" dirty="0"/>
          </a:p>
          <a:p>
            <a:r>
              <a:rPr lang="en-GB" baseline="0" dirty="0"/>
              <a:t>Command history – commands executed in both current and previous sessions</a:t>
            </a:r>
          </a:p>
          <a:p>
            <a:endParaRPr lang="en-GB" baseline="0" dirty="0"/>
          </a:p>
          <a:p>
            <a:r>
              <a:rPr lang="en-GB" baseline="0" dirty="0"/>
              <a:t>Start button – quick access to tools and toolboxes</a:t>
            </a:r>
          </a:p>
          <a:p>
            <a:endParaRPr lang="en-GB" baseline="0" dirty="0"/>
          </a:p>
          <a:p>
            <a:r>
              <a:rPr lang="en-GB" baseline="0" dirty="0"/>
              <a:t>File-&gt;Preferences..  - change font size</a:t>
            </a:r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5783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Start to emphasise advantage of not having to use loops</a:t>
            </a:r>
          </a:p>
          <a:p>
            <a:r>
              <a:rPr lang="en-GB" dirty="0" err="1"/>
              <a:t>Matlab</a:t>
            </a:r>
            <a:r>
              <a:rPr lang="en-GB" dirty="0"/>
              <a:t> interpreted language</a:t>
            </a:r>
          </a:p>
          <a:p>
            <a:r>
              <a:rPr lang="en-GB" dirty="0"/>
              <a:t>Array operations optimised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6718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Scalars – multiply, divide each element by number same as +-</a:t>
            </a:r>
          </a:p>
          <a:p>
            <a:r>
              <a:rPr lang="en-GB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8405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Scalars – multiply, divide each element by number same as +-</a:t>
            </a:r>
          </a:p>
          <a:p>
            <a:r>
              <a:rPr lang="en-GB" dirty="0"/>
              <a:t>  Normal matrix</a:t>
            </a:r>
            <a:r>
              <a:rPr lang="en-GB" baseline="0" dirty="0"/>
              <a:t> multiplication won’t work on these vectors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7799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Note that matrix multiplication is order dependent</a:t>
            </a:r>
            <a:r>
              <a:rPr lang="en-GB" baseline="0" dirty="0"/>
              <a:t> </a:t>
            </a:r>
          </a:p>
          <a:p>
            <a:r>
              <a:rPr lang="en-GB" baseline="0" dirty="0"/>
              <a:t>Error – Inner matrix dimensions must agree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1610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605">
              <a:defRPr/>
            </a:pPr>
            <a:r>
              <a:rPr lang="en-GB" b="1" baseline="0" dirty="0"/>
              <a:t>Exercise 2.2 p.13</a:t>
            </a:r>
            <a:endParaRPr lang="en-GB" b="1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383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7613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2162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Left division has two definitions:</a:t>
            </a:r>
          </a:p>
          <a:p>
            <a:r>
              <a:rPr lang="en-GB" dirty="0"/>
              <a:t>When would you use a.\b?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6517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Next slide</a:t>
            </a:r>
            <a:r>
              <a:rPr lang="en-GB" baseline="0" dirty="0"/>
              <a:t> will cover setting up matrices </a:t>
            </a:r>
          </a:p>
          <a:p>
            <a:r>
              <a:rPr lang="en-GB" baseline="0" dirty="0"/>
              <a:t>Going to do an example but will just cover creating matrix first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4440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Think of matrix as a stack of row vectors</a:t>
            </a:r>
          </a:p>
          <a:p>
            <a:r>
              <a:rPr lang="en-GB" dirty="0"/>
              <a:t>Must have same number of</a:t>
            </a:r>
            <a:r>
              <a:rPr lang="en-GB" baseline="0" dirty="0"/>
              <a:t> elements in each row</a:t>
            </a:r>
          </a:p>
          <a:p>
            <a:r>
              <a:rPr lang="en-GB" baseline="0" dirty="0"/>
              <a:t>Now have a go at solving simultaneous equations with </a:t>
            </a:r>
            <a:r>
              <a:rPr lang="en-GB" b="1" baseline="0" dirty="0"/>
              <a:t>Exercise 2.3 p.14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669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Try</a:t>
            </a:r>
          </a:p>
          <a:p>
            <a:r>
              <a:rPr lang="en-GB" dirty="0"/>
              <a:t>Might want different configurations for different</a:t>
            </a:r>
            <a:r>
              <a:rPr lang="en-GB" baseline="0" dirty="0"/>
              <a:t> computers, no of screens </a:t>
            </a:r>
            <a:r>
              <a:rPr lang="en-GB" baseline="0" dirty="0" err="1"/>
              <a:t>etc</a:t>
            </a: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336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410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Note can create arrays of strings if all same length</a:t>
            </a:r>
          </a:p>
          <a:p>
            <a:r>
              <a:rPr lang="en-GB" dirty="0"/>
              <a:t>Will come back to more straightforward</a:t>
            </a:r>
            <a:r>
              <a:rPr lang="en-GB" baseline="0" dirty="0"/>
              <a:t> way of storing different length strings later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4712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1103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38525" y="850900"/>
            <a:ext cx="3063875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 difference between “one” and ‘one’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0220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38525" y="850900"/>
            <a:ext cx="3063875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9380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Use subscript notation as for</a:t>
            </a:r>
            <a:r>
              <a:rPr lang="en-GB" baseline="0" dirty="0"/>
              <a:t> vectors with row, column specification</a:t>
            </a:r>
          </a:p>
          <a:p>
            <a:r>
              <a:rPr lang="en-GB" baseline="0" dirty="0"/>
              <a:t>Think of : on its own as ‘all rows’ or ‘all columns</a:t>
            </a:r>
          </a:p>
          <a:p>
            <a:r>
              <a:rPr lang="en-GB" baseline="0" dirty="0"/>
              <a:t>Ask how would extract some examples?</a:t>
            </a:r>
          </a:p>
          <a:p>
            <a:r>
              <a:rPr lang="en-GB" baseline="0" dirty="0"/>
              <a:t>How would you extract scattered elements? -&gt; linear indexing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7187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5912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Needed if</a:t>
            </a:r>
            <a:r>
              <a:rPr lang="en-GB" baseline="0" dirty="0"/>
              <a:t> want to extract scattered elements of matrix</a:t>
            </a:r>
          </a:p>
          <a:p>
            <a:r>
              <a:rPr lang="en-GB" baseline="0" dirty="0"/>
              <a:t>Size(A) returns the number of rows and columns</a:t>
            </a:r>
          </a:p>
          <a:p>
            <a:r>
              <a:rPr lang="en-GB" baseline="0" dirty="0"/>
              <a:t>index = sub2ind(size(A), [1 2], [3,4])</a:t>
            </a:r>
          </a:p>
          <a:p>
            <a:r>
              <a:rPr lang="en-GB" baseline="0" dirty="0"/>
              <a:t>Show A(index) = A(index)+0.1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5729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Effectively same as the way that vectors are stacked to make matrices</a:t>
            </a:r>
          </a:p>
          <a:p>
            <a:r>
              <a:rPr lang="en-GB" dirty="0"/>
              <a:t>Could also have put side by side: [A B]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4002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Take a look at some useful matrix functions:</a:t>
            </a:r>
          </a:p>
          <a:p>
            <a:r>
              <a:rPr lang="en-GB" dirty="0"/>
              <a:t>If use [</a:t>
            </a:r>
            <a:r>
              <a:rPr lang="en-GB" dirty="0" err="1"/>
              <a:t>row,column</a:t>
            </a:r>
            <a:r>
              <a:rPr lang="en-GB" dirty="0"/>
              <a:t>] = size(A) can get separate variable</a:t>
            </a:r>
            <a:r>
              <a:rPr lang="en-GB" baseline="0" dirty="0"/>
              <a:t>s for row &amp; column – demonstrate?</a:t>
            </a:r>
          </a:p>
          <a:p>
            <a:r>
              <a:rPr lang="en-GB" baseline="0" dirty="0"/>
              <a:t>Same result for vector if returning single 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983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AA060-BD97-4804-B8BB-DF38F89EFDF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4840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Note identity matrix only one parameter as must be square</a:t>
            </a:r>
          </a:p>
          <a:p>
            <a:r>
              <a:rPr lang="en-GB" baseline="0" dirty="0"/>
              <a:t>Note the p dimension as can have more than 2D matrices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1707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Need to be careful how matrices</a:t>
            </a:r>
            <a:r>
              <a:rPr lang="en-GB" baseline="0" dirty="0"/>
              <a:t> are specified</a:t>
            </a:r>
          </a:p>
          <a:p>
            <a:r>
              <a:rPr lang="en-GB" baseline="0" dirty="0"/>
              <a:t>If have array A…and add element (5,5) will grow array and reallocate memory</a:t>
            </a:r>
          </a:p>
          <a:p>
            <a:r>
              <a:rPr lang="en-GB" baseline="0" dirty="0"/>
              <a:t>If have loop which adds one element each time will do the same</a:t>
            </a:r>
          </a:p>
          <a:p>
            <a:r>
              <a:rPr lang="en-GB" baseline="0" dirty="0"/>
              <a:t>Copy is made of data in order to move.  If have v large data set may have problems -&gt; 2 copies in memory during copy operation</a:t>
            </a:r>
            <a:endParaRPr lang="en-GB" dirty="0"/>
          </a:p>
          <a:p>
            <a:r>
              <a:rPr lang="en-GB" dirty="0"/>
              <a:t>Can then use sparse array in functions as normal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8375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Demonstrate</a:t>
            </a:r>
          </a:p>
          <a:p>
            <a:pPr defTabSz="918605">
              <a:defRPr/>
            </a:pPr>
            <a:r>
              <a:rPr lang="en-GB" b="1" dirty="0"/>
              <a:t>Exercise 2.4	p.19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5657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12752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5339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Emphasise everything done so far been</a:t>
            </a:r>
            <a:r>
              <a:rPr lang="en-GB" baseline="0" dirty="0"/>
              <a:t> in workspace - transient</a:t>
            </a:r>
            <a:endParaRPr lang="en-GB" dirty="0"/>
          </a:p>
          <a:p>
            <a:r>
              <a:rPr lang="en-GB" dirty="0"/>
              <a:t>Show creating</a:t>
            </a:r>
            <a:r>
              <a:rPr lang="en-GB" baseline="0" dirty="0"/>
              <a:t> script ( </a:t>
            </a:r>
            <a:r>
              <a:rPr lang="en-GB" baseline="0" dirty="0" err="1"/>
              <a:t>ScriptExample.m</a:t>
            </a:r>
            <a:r>
              <a:rPr lang="en-GB" baseline="0" dirty="0"/>
              <a:t>)</a:t>
            </a:r>
          </a:p>
          <a:p>
            <a:r>
              <a:rPr lang="en-GB" baseline="0" dirty="0"/>
              <a:t>% Test script to calculate square roots</a:t>
            </a:r>
          </a:p>
          <a:p>
            <a:r>
              <a:rPr lang="en-GB" baseline="0" dirty="0"/>
              <a:t>% Second H1 line</a:t>
            </a:r>
          </a:p>
          <a:p>
            <a:endParaRPr lang="en-GB" baseline="0" dirty="0"/>
          </a:p>
          <a:p>
            <a:r>
              <a:rPr lang="en-GB" baseline="0" dirty="0"/>
              <a:t>% Script body</a:t>
            </a:r>
          </a:p>
          <a:p>
            <a:r>
              <a:rPr lang="en-GB" baseline="0" dirty="0"/>
              <a:t>A = [1:10];</a:t>
            </a:r>
          </a:p>
          <a:p>
            <a:r>
              <a:rPr lang="en-GB" baseline="0" dirty="0"/>
              <a:t>A = </a:t>
            </a:r>
            <a:r>
              <a:rPr lang="en-GB" baseline="0" dirty="0" err="1"/>
              <a:t>sqrt</a:t>
            </a:r>
            <a:r>
              <a:rPr lang="en-GB" baseline="0" dirty="0"/>
              <a:t>(A);    %Type </a:t>
            </a:r>
            <a:r>
              <a:rPr lang="en-GB" baseline="0" dirty="0" err="1"/>
              <a:t>squr</a:t>
            </a:r>
            <a:r>
              <a:rPr lang="en-GB" baseline="0" dirty="0"/>
              <a:t>[A] – gives error for bracket but not </a:t>
            </a:r>
            <a:r>
              <a:rPr lang="en-GB" baseline="0" dirty="0" err="1"/>
              <a:t>squr</a:t>
            </a:r>
            <a:r>
              <a:rPr lang="en-GB" baseline="0" dirty="0"/>
              <a:t> until run</a:t>
            </a:r>
          </a:p>
          <a:p>
            <a:endParaRPr lang="en-GB" dirty="0"/>
          </a:p>
          <a:p>
            <a:r>
              <a:rPr lang="en-GB" dirty="0"/>
              <a:t>Show help</a:t>
            </a:r>
          </a:p>
          <a:p>
            <a:r>
              <a:rPr lang="en-GB" dirty="0"/>
              <a:t>Show running from command prompt </a:t>
            </a:r>
          </a:p>
          <a:p>
            <a:r>
              <a:rPr lang="en-GB" dirty="0"/>
              <a:t>NB</a:t>
            </a:r>
            <a:r>
              <a:rPr lang="en-GB" baseline="0" dirty="0"/>
              <a:t> no output as used semicolons</a:t>
            </a:r>
          </a:p>
          <a:p>
            <a:r>
              <a:rPr lang="en-GB" baseline="0" dirty="0"/>
              <a:t>*Recap what actually done:</a:t>
            </a:r>
          </a:p>
          <a:p>
            <a:r>
              <a:rPr lang="en-GB" baseline="0" dirty="0"/>
              <a:t>Created script in file </a:t>
            </a:r>
            <a:r>
              <a:rPr lang="en-GB" baseline="0" dirty="0" err="1"/>
              <a:t>ScriptExample.m</a:t>
            </a:r>
            <a:endParaRPr lang="en-GB" baseline="0" dirty="0"/>
          </a:p>
          <a:p>
            <a:r>
              <a:rPr lang="en-GB" baseline="0" dirty="0"/>
              <a:t>Run, correcting errors</a:t>
            </a:r>
          </a:p>
          <a:p>
            <a:r>
              <a:rPr lang="en-GB" baseline="0" dirty="0"/>
              <a:t>Show, saved in current folder</a:t>
            </a:r>
          </a:p>
          <a:p>
            <a:r>
              <a:rPr lang="en-GB" baseline="0" dirty="0"/>
              <a:t>Emphasise if asked to create script that need to create in editor and save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6628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Not entirely focused on debugging but can see how being</a:t>
            </a:r>
            <a:r>
              <a:rPr lang="en-GB" baseline="0" dirty="0"/>
              <a:t> able to run individual cells will help to home in on errors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3058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Change</a:t>
            </a:r>
            <a:r>
              <a:rPr lang="en-GB" baseline="0" dirty="0"/>
              <a:t> square root script to input max value</a:t>
            </a:r>
          </a:p>
          <a:p>
            <a:pPr defTabSz="918605">
              <a:defRPr/>
            </a:pPr>
            <a:r>
              <a:rPr lang="en-GB" dirty="0" err="1"/>
              <a:t>maxVal</a:t>
            </a:r>
            <a:r>
              <a:rPr lang="en-GB" dirty="0"/>
              <a:t> = input('Input max value ');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43048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605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37676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605">
              <a:defRPr/>
            </a:pPr>
            <a:r>
              <a:rPr lang="en-GB" baseline="0" dirty="0" err="1"/>
              <a:t>Str</a:t>
            </a:r>
            <a:r>
              <a:rPr lang="en-GB" baseline="0" dirty="0"/>
              <a:t> = [‘The ‘ num2str(</a:t>
            </a:r>
            <a:r>
              <a:rPr lang="en-GB" baseline="0" dirty="0" err="1"/>
              <a:t>maxVal</a:t>
            </a:r>
            <a:r>
              <a:rPr lang="en-GB" baseline="0" dirty="0"/>
              <a:t>) ‘values of root A are: ‘ num2str(A)]; </a:t>
            </a:r>
          </a:p>
          <a:p>
            <a:pPr defTabSz="918605">
              <a:defRPr/>
            </a:pPr>
            <a:r>
              <a:rPr lang="en-GB" baseline="0" dirty="0"/>
              <a:t>Or </a:t>
            </a:r>
            <a:r>
              <a:rPr lang="en-GB" baseline="0" dirty="0" err="1"/>
              <a:t>str</a:t>
            </a:r>
            <a:r>
              <a:rPr lang="en-GB" baseline="0" dirty="0"/>
              <a:t> = “The “ + num2str(</a:t>
            </a:r>
            <a:r>
              <a:rPr lang="en-GB" baseline="0" dirty="0" err="1"/>
              <a:t>maxVal</a:t>
            </a:r>
            <a:r>
              <a:rPr lang="en-GB" baseline="0" dirty="0"/>
              <a:t>) + “values of root A are: “ + num2str(A);</a:t>
            </a:r>
          </a:p>
          <a:p>
            <a:pPr defTabSz="918605">
              <a:defRPr/>
            </a:pPr>
            <a:r>
              <a:rPr lang="en-GB" baseline="0" dirty="0"/>
              <a:t>Add </a:t>
            </a:r>
            <a:r>
              <a:rPr lang="en-GB" baseline="0" dirty="0" err="1"/>
              <a:t>disp</a:t>
            </a:r>
            <a:r>
              <a:rPr lang="en-GB" baseline="0" dirty="0"/>
              <a:t>(</a:t>
            </a:r>
            <a:r>
              <a:rPr lang="en-GB" baseline="0" dirty="0" err="1"/>
              <a:t>str</a:t>
            </a:r>
            <a:r>
              <a:rPr lang="en-GB" baseline="0" dirty="0"/>
              <a:t>) to script example</a:t>
            </a:r>
          </a:p>
          <a:p>
            <a:pPr defTabSz="918605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37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38525" y="850900"/>
            <a:ext cx="3063875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 </a:t>
            </a:r>
            <a:r>
              <a:rPr lang="en-GB" dirty="0" err="1"/>
              <a:t>octocat</a:t>
            </a:r>
            <a:r>
              <a:rPr lang="en-GB" dirty="0"/>
              <a:t>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97490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Preparation</a:t>
            </a:r>
            <a:r>
              <a:rPr lang="en-GB" baseline="0" dirty="0"/>
              <a:t> for Exercise 4.1</a:t>
            </a:r>
          </a:p>
          <a:p>
            <a:r>
              <a:rPr lang="en-GB" baseline="0" dirty="0"/>
              <a:t>t = 0 to t=input time at time increment t/10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81928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Introduce idea of code planning/design</a:t>
            </a:r>
          </a:p>
          <a:p>
            <a:r>
              <a:rPr lang="en-GB" dirty="0">
                <a:solidFill>
                  <a:srgbClr val="FF0000"/>
                </a:solidFill>
              </a:rPr>
              <a:t>Get them to write down the steps involved in the example</a:t>
            </a:r>
          </a:p>
          <a:p>
            <a:r>
              <a:rPr lang="en-GB" dirty="0">
                <a:solidFill>
                  <a:srgbClr val="FF0000"/>
                </a:solidFill>
              </a:rPr>
              <a:t>Get into pairs to plan pseudocode?</a:t>
            </a:r>
          </a:p>
          <a:p>
            <a:r>
              <a:rPr lang="en-GB" dirty="0">
                <a:solidFill>
                  <a:srgbClr val="FF0000"/>
                </a:solidFill>
              </a:rPr>
              <a:t>Flowcharts</a:t>
            </a:r>
          </a:p>
          <a:p>
            <a:r>
              <a:rPr lang="en-GB" dirty="0">
                <a:solidFill>
                  <a:srgbClr val="FF0000"/>
                </a:solidFill>
              </a:rPr>
              <a:t>Pseudocode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20443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Exercise 4.1 p22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81928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20443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26170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 err="1"/>
              <a:t>Matlab</a:t>
            </a:r>
            <a:r>
              <a:rPr lang="en-GB" dirty="0"/>
              <a:t> really good</a:t>
            </a:r>
            <a:r>
              <a:rPr lang="en-GB" baseline="0" dirty="0"/>
              <a:t> for plotting data</a:t>
            </a:r>
            <a:endParaRPr lang="en-GB" dirty="0"/>
          </a:p>
          <a:p>
            <a:r>
              <a:rPr lang="en-GB" dirty="0"/>
              <a:t> x = </a:t>
            </a:r>
            <a:r>
              <a:rPr lang="en-GB" dirty="0" err="1"/>
              <a:t>linspace</a:t>
            </a:r>
            <a:r>
              <a:rPr lang="en-GB" dirty="0"/>
              <a:t>(-pi,pi,20)</a:t>
            </a:r>
          </a:p>
          <a:p>
            <a:r>
              <a:rPr lang="en-GB" dirty="0"/>
              <a:t>points = sin(x)</a:t>
            </a:r>
          </a:p>
          <a:p>
            <a:r>
              <a:rPr lang="en-GB" dirty="0"/>
              <a:t> plot(</a:t>
            </a:r>
            <a:r>
              <a:rPr lang="en-GB" dirty="0" err="1"/>
              <a:t>x,points,'o</a:t>
            </a:r>
            <a:r>
              <a:rPr lang="en-GB" dirty="0"/>
              <a:t>')  and from workspace  </a:t>
            </a:r>
          </a:p>
          <a:p>
            <a:r>
              <a:rPr lang="en-GB" dirty="0"/>
              <a:t>Show if only use plot( sin(x) ) just plots against</a:t>
            </a:r>
            <a:r>
              <a:rPr lang="en-GB" baseline="0" dirty="0"/>
              <a:t> integer range</a:t>
            </a:r>
            <a:endParaRPr lang="en-GB" dirty="0"/>
          </a:p>
          <a:p>
            <a:r>
              <a:rPr lang="en-GB" dirty="0"/>
              <a:t>Point out</a:t>
            </a:r>
            <a:r>
              <a:rPr lang="en-GB" baseline="0" dirty="0"/>
              <a:t> different sorts of plot available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1828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605">
              <a:defRPr/>
            </a:pPr>
            <a:r>
              <a:rPr lang="en-GB" b="1" dirty="0"/>
              <a:t>Exercise 5.1 p24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02799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 err="1"/>
              <a:t>Xlable</a:t>
            </a:r>
            <a:r>
              <a:rPr lang="en-GB" dirty="0"/>
              <a:t>(‘Time, s’)</a:t>
            </a:r>
          </a:p>
          <a:p>
            <a:r>
              <a:rPr lang="en-GB" dirty="0" err="1"/>
              <a:t>Ylable</a:t>
            </a:r>
            <a:r>
              <a:rPr lang="en-GB" dirty="0"/>
              <a:t>(‘Distance, m’)</a:t>
            </a:r>
          </a:p>
          <a:p>
            <a:r>
              <a:rPr lang="en-GB" dirty="0"/>
              <a:t>Title(‘Distance/Time graph)</a:t>
            </a:r>
          </a:p>
          <a:p>
            <a:r>
              <a:rPr lang="en-GB" dirty="0"/>
              <a:t>Show plot tools on</a:t>
            </a:r>
            <a:r>
              <a:rPr lang="en-GB" baseline="0" dirty="0"/>
              <a:t> figure previously created – basically make aware that it’s there and they can investigate later</a:t>
            </a:r>
          </a:p>
          <a:p>
            <a:r>
              <a:rPr lang="en-GB" baseline="0" dirty="0"/>
              <a:t>Show file-&gt;generate code</a:t>
            </a:r>
          </a:p>
          <a:p>
            <a:r>
              <a:rPr lang="en-GB" baseline="0" dirty="0"/>
              <a:t>Cut and paste into live editor and show how adds the code for titles etc.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72042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71713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Note</a:t>
            </a:r>
            <a:r>
              <a:rPr lang="en-GB" baseline="0" dirty="0"/>
              <a:t> that </a:t>
            </a:r>
            <a:r>
              <a:rPr lang="en-GB" baseline="0" dirty="0" err="1"/>
              <a:t>subwindows</a:t>
            </a:r>
            <a:r>
              <a:rPr lang="en-GB" baseline="0" dirty="0"/>
              <a:t> are numbered row by row rather than down columns like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790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23712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11419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Exercise</a:t>
            </a:r>
            <a:r>
              <a:rPr lang="en-GB" b="1" baseline="0" dirty="0"/>
              <a:t> 5.2 p27</a:t>
            </a:r>
            <a:endParaRPr lang="en-GB" b="1" dirty="0"/>
          </a:p>
          <a:p>
            <a:r>
              <a:rPr lang="en-GB" dirty="0"/>
              <a:t>Don’t need user input – just specify values</a:t>
            </a:r>
          </a:p>
          <a:p>
            <a:r>
              <a:rPr lang="en-GB" dirty="0"/>
              <a:t>Few things</a:t>
            </a:r>
            <a:r>
              <a:rPr lang="en-GB" baseline="0" dirty="0"/>
              <a:t> in here that you don’t know – make use of help/doc/web search</a:t>
            </a:r>
          </a:p>
          <a:p>
            <a:r>
              <a:rPr lang="en-GB" baseline="0" dirty="0"/>
              <a:t>Plan before you start</a:t>
            </a:r>
          </a:p>
          <a:p>
            <a:r>
              <a:rPr lang="en-GB" baseline="0" dirty="0"/>
              <a:t>*Show use of num2str + using help/function browser to find functions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28923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 </a:t>
            </a:r>
            <a:r>
              <a:rPr lang="en-GB" dirty="0" err="1"/>
              <a:t>disp</a:t>
            </a:r>
            <a:r>
              <a:rPr lang="en-GB" dirty="0"/>
              <a:t>('syntax error)</a:t>
            </a:r>
          </a:p>
          <a:p>
            <a:endParaRPr lang="en-GB" dirty="0"/>
          </a:p>
          <a:p>
            <a:r>
              <a:rPr lang="en-GB" dirty="0"/>
              <a:t> for k = 1:4</a:t>
            </a:r>
          </a:p>
          <a:p>
            <a:r>
              <a:rPr lang="en-GB" dirty="0"/>
              <a:t>a(k) = a(k)+1</a:t>
            </a:r>
          </a:p>
          <a:p>
            <a:r>
              <a:rPr lang="en-GB" dirty="0"/>
              <a:t>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13289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Demonstrate debugger</a:t>
            </a:r>
          </a:p>
          <a:p>
            <a:r>
              <a:rPr lang="en-GB" b="1" dirty="0"/>
              <a:t>Exercise 6.1 p.30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42688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far only used sequential</a:t>
            </a:r>
            <a:r>
              <a:rPr lang="en-GB" baseline="0" dirty="0"/>
              <a:t> operations.  Normally programs more complex.</a:t>
            </a:r>
          </a:p>
          <a:p>
            <a:r>
              <a:rPr lang="en-GB" baseline="0" dirty="0"/>
              <a:t>Look first at Selection.  Need some means of making decisions.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0354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B =</a:t>
            </a:r>
            <a:r>
              <a:rPr lang="en-GB" baseline="0" dirty="0"/>
              <a:t> logical(x) – gives true for any value other than 0</a:t>
            </a:r>
          </a:p>
          <a:p>
            <a:r>
              <a:rPr lang="en-GB" baseline="0" dirty="0"/>
              <a:t>&amp; on arrays</a:t>
            </a:r>
          </a:p>
          <a:p>
            <a:r>
              <a:rPr lang="en-GB" baseline="0" dirty="0"/>
              <a:t>&amp;&amp; only on scalars and short circuits</a:t>
            </a:r>
          </a:p>
          <a:p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69642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5786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Again no</a:t>
            </a:r>
            <a:r>
              <a:rPr lang="en-GB" baseline="0" dirty="0"/>
              <a:t> need to use loop to perform operation on elements which satisfy condition</a:t>
            </a:r>
          </a:p>
          <a:p>
            <a:r>
              <a:rPr lang="en-GB" baseline="0" dirty="0"/>
              <a:t>Break into steps: Create B, A(B), A(B) = 10*</a:t>
            </a:r>
            <a:r>
              <a:rPr lang="en-GB" baseline="0" dirty="0" err="1"/>
              <a:t>ans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19850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Test a&gt;2</a:t>
            </a:r>
            <a:r>
              <a:rPr lang="en-GB" baseline="0" dirty="0"/>
              <a:t> &amp; a&lt;6</a:t>
            </a:r>
          </a:p>
          <a:p>
            <a:r>
              <a:rPr lang="en-GB" baseline="0" dirty="0"/>
              <a:t>Extract the elements which satisfy the condition</a:t>
            </a:r>
          </a:p>
          <a:p>
            <a:r>
              <a:rPr lang="en-GB" baseline="0" dirty="0"/>
              <a:t>Find() function returns the indices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49894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Find:  Example of temperatures and want to find first that’s above</a:t>
            </a:r>
            <a:r>
              <a:rPr lang="en-GB" baseline="0" dirty="0"/>
              <a:t> certain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626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Run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setupPath.m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61F5E7-E9A3-428D-802F-730F07CBE60A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937603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605">
              <a:defRPr/>
            </a:pPr>
            <a:r>
              <a:rPr lang="en-GB" dirty="0"/>
              <a:t>Comparison of doubles – </a:t>
            </a:r>
            <a:r>
              <a:rPr lang="en-GB" dirty="0" err="1"/>
              <a:t>eg</a:t>
            </a:r>
            <a:r>
              <a:rPr lang="en-GB" dirty="0"/>
              <a:t> 1.0</a:t>
            </a:r>
            <a:r>
              <a:rPr lang="en-GB" baseline="0" dirty="0"/>
              <a:t> may actually be 0.9999999 so ==1.0 no good</a:t>
            </a:r>
            <a:endParaRPr lang="en-GB" dirty="0"/>
          </a:p>
          <a:p>
            <a:pPr defTabSz="918605">
              <a:defRPr/>
            </a:pPr>
            <a:r>
              <a:rPr lang="en-GB" b="1" baseline="0" dirty="0"/>
              <a:t>Exercise 8.1 p35</a:t>
            </a:r>
            <a:endParaRPr lang="en-GB" b="1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3641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03921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If statements work best with scalars.  On array condition</a:t>
            </a:r>
            <a:r>
              <a:rPr lang="en-GB" baseline="0" dirty="0"/>
              <a:t> only true if true for every value.  For array better to use find</a:t>
            </a:r>
          </a:p>
          <a:p>
            <a:r>
              <a:rPr lang="en-GB" baseline="0" dirty="0"/>
              <a:t>NB. No brackets but need end.  Indentation not necessary but better style</a:t>
            </a:r>
          </a:p>
          <a:p>
            <a:r>
              <a:rPr lang="en-GB" baseline="0" dirty="0" err="1"/>
              <a:t>AgeIf.m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76189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% Nested if</a:t>
            </a:r>
          </a:p>
          <a:p>
            <a:r>
              <a:rPr lang="en-GB" dirty="0"/>
              <a:t>Age = input('Input age: ');</a:t>
            </a:r>
          </a:p>
          <a:p>
            <a:r>
              <a:rPr lang="en-GB" dirty="0"/>
              <a:t>if Age &gt; 5</a:t>
            </a:r>
          </a:p>
          <a:p>
            <a:r>
              <a:rPr lang="en-GB" dirty="0"/>
              <a:t>    </a:t>
            </a:r>
            <a:r>
              <a:rPr lang="en-GB" dirty="0" err="1"/>
              <a:t>disp</a:t>
            </a:r>
            <a:r>
              <a:rPr lang="en-GB" dirty="0"/>
              <a:t>( 'Age is greater than 5'); % Code block 1</a:t>
            </a:r>
          </a:p>
          <a:p>
            <a:r>
              <a:rPr lang="en-GB" dirty="0"/>
              <a:t>    if ( Age &lt; 10 )</a:t>
            </a:r>
          </a:p>
          <a:p>
            <a:r>
              <a:rPr lang="en-GB" dirty="0"/>
              <a:t>        </a:t>
            </a:r>
            <a:r>
              <a:rPr lang="en-GB" dirty="0" err="1"/>
              <a:t>disp</a:t>
            </a:r>
            <a:r>
              <a:rPr lang="en-GB" dirty="0"/>
              <a:t>( 'Age is between 5 and 10');  % Code block 2</a:t>
            </a:r>
          </a:p>
          <a:p>
            <a:r>
              <a:rPr lang="en-GB" dirty="0"/>
              <a:t>    end</a:t>
            </a:r>
          </a:p>
          <a:p>
            <a:r>
              <a:rPr lang="en-GB" dirty="0"/>
              <a:t>    </a:t>
            </a:r>
            <a:r>
              <a:rPr lang="en-GB" dirty="0" err="1"/>
              <a:t>disp</a:t>
            </a:r>
            <a:r>
              <a:rPr lang="en-GB" dirty="0"/>
              <a:t>( 'Code block 3');</a:t>
            </a:r>
          </a:p>
          <a:p>
            <a:r>
              <a:rPr lang="en-GB" dirty="0"/>
              <a:t>end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33010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pPr defTabSz="918605">
              <a:defRPr/>
            </a:pPr>
            <a:r>
              <a:rPr lang="en-GB" baseline="0" dirty="0" err="1"/>
              <a:t>AgeIfElse.m</a:t>
            </a:r>
            <a:endParaRPr lang="en-GB" baseline="0" dirty="0"/>
          </a:p>
          <a:p>
            <a:pPr defTabSz="918605">
              <a:defRPr/>
            </a:pPr>
            <a:r>
              <a:rPr lang="en-GB" b="1" baseline="0" dirty="0"/>
              <a:t>Exercise 8.2 p38</a:t>
            </a:r>
            <a:endParaRPr lang="en-GB" b="1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>
                <a:solidFill>
                  <a:prstClr val="black"/>
                </a:solidFill>
              </a:rPr>
              <a:pPr/>
              <a:t>77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62341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 err="1"/>
              <a:t>AgeElseIfElse.m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62341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Don’t </a:t>
            </a:r>
            <a:r>
              <a:rPr lang="en-GB" dirty="0" err="1"/>
              <a:t>overspecify</a:t>
            </a:r>
            <a:r>
              <a:rPr lang="en-GB" dirty="0"/>
              <a:t> conditions – don’t need 2</a:t>
            </a:r>
            <a:r>
              <a:rPr lang="en-GB" baseline="30000" dirty="0"/>
              <a:t>nd</a:t>
            </a:r>
            <a:r>
              <a:rPr lang="en-GB" dirty="0"/>
              <a:t> condition age</a:t>
            </a:r>
            <a:r>
              <a:rPr lang="en-GB" baseline="0" dirty="0"/>
              <a:t> &gt; 5  (would result in incorrect output for 5)</a:t>
            </a:r>
          </a:p>
          <a:p>
            <a:r>
              <a:rPr lang="en-GB" b="1" baseline="0" dirty="0"/>
              <a:t>Exercise 8.3, p36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83949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Variable can be scalar</a:t>
            </a:r>
            <a:r>
              <a:rPr lang="en-GB" baseline="0" dirty="0"/>
              <a:t> or string (or cell array – come to later)</a:t>
            </a:r>
          </a:p>
          <a:p>
            <a:r>
              <a:rPr lang="en-GB" baseline="0" dirty="0"/>
              <a:t>Doesn’t fall through so no need for break</a:t>
            </a:r>
            <a:endParaRPr lang="en-GB" dirty="0"/>
          </a:p>
          <a:p>
            <a:r>
              <a:rPr lang="en-GB" dirty="0"/>
              <a:t>Demonstrate</a:t>
            </a:r>
            <a:r>
              <a:rPr lang="en-GB" baseline="0" dirty="0"/>
              <a:t> menu program – </a:t>
            </a:r>
            <a:r>
              <a:rPr lang="en-GB" baseline="0" dirty="0" err="1"/>
              <a:t>MenuSwitchExample.m</a:t>
            </a:r>
            <a:r>
              <a:rPr lang="en-GB" baseline="0" dirty="0"/>
              <a:t> – run in debugger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68362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Get them to think about when</a:t>
            </a:r>
            <a:r>
              <a:rPr lang="en-GB" baseline="0" dirty="0"/>
              <a:t> they might use a loop in a program</a:t>
            </a:r>
          </a:p>
          <a:p>
            <a:r>
              <a:rPr lang="en-GB" baseline="0" dirty="0"/>
              <a:t>Iterating through pre-defined range – for loop</a:t>
            </a:r>
          </a:p>
          <a:p>
            <a:r>
              <a:rPr lang="en-GB" baseline="0" dirty="0"/>
              <a:t>Until condition is satisfied – while loop  </a:t>
            </a:r>
            <a:r>
              <a:rPr lang="en-GB" baseline="0" dirty="0" err="1"/>
              <a:t>eg</a:t>
            </a:r>
            <a:r>
              <a:rPr lang="en-GB" baseline="0" dirty="0"/>
              <a:t> until tolerance satisfied in iterative method or until valid input is entered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19323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38525" y="850900"/>
            <a:ext cx="3063875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Demonstrate with debugger – show vector growing.  Show red squiggly line for code tip</a:t>
            </a:r>
          </a:p>
          <a:p>
            <a:r>
              <a:rPr lang="en-GB" dirty="0"/>
              <a:t>Clear first!</a:t>
            </a:r>
          </a:p>
          <a:p>
            <a:r>
              <a:rPr lang="en-GB" dirty="0" err="1"/>
              <a:t>ForLoopGrowingVector.m</a:t>
            </a:r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k = 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for t = [1 1.25 1.5 1.75 2]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% Calculate distance in freefall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d(k) = 0.5 * 9.81 * t^2;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k = k+1;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/>
          </a:p>
          <a:p>
            <a:pPr defTabSz="918605">
              <a:defRPr/>
            </a:pPr>
            <a:r>
              <a:rPr lang="en-GB" dirty="0"/>
              <a:t>Using vector for </a:t>
            </a:r>
            <a:r>
              <a:rPr lang="en-GB" dirty="0" err="1"/>
              <a:t>i</a:t>
            </a:r>
            <a:r>
              <a:rPr lang="en-GB" dirty="0"/>
              <a:t> = [1 3.4 7]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260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 err="1"/>
              <a:t>MATrix</a:t>
            </a:r>
            <a:r>
              <a:rPr lang="en-GB" dirty="0"/>
              <a:t> </a:t>
            </a:r>
            <a:r>
              <a:rPr lang="en-GB" dirty="0" err="1"/>
              <a:t>LABoratory</a:t>
            </a:r>
            <a:endParaRPr lang="en-GB" dirty="0"/>
          </a:p>
          <a:p>
            <a:r>
              <a:rPr lang="en-GB" dirty="0"/>
              <a:t>NB Don’t need to declare</a:t>
            </a:r>
            <a:r>
              <a:rPr lang="en-GB" baseline="0" dirty="0"/>
              <a:t> variable</a:t>
            </a:r>
          </a:p>
          <a:p>
            <a:endParaRPr lang="en-GB" dirty="0"/>
          </a:p>
          <a:p>
            <a:r>
              <a:rPr lang="en-GB" dirty="0"/>
              <a:t>Move to </a:t>
            </a:r>
            <a:r>
              <a:rPr lang="en-GB" dirty="0" err="1"/>
              <a:t>Matlab</a:t>
            </a:r>
            <a:r>
              <a:rPr lang="en-GB" dirty="0"/>
              <a:t> and show creating variable</a:t>
            </a:r>
          </a:p>
          <a:p>
            <a:r>
              <a:rPr lang="en-GB" dirty="0"/>
              <a:t>Double click in workspace window to open variable editor</a:t>
            </a:r>
          </a:p>
          <a:p>
            <a:r>
              <a:rPr lang="en-GB" dirty="0"/>
              <a:t>Show who</a:t>
            </a:r>
            <a:r>
              <a:rPr lang="en-GB" baseline="0" dirty="0"/>
              <a:t> and </a:t>
            </a:r>
            <a:r>
              <a:rPr lang="en-GB" baseline="0" dirty="0" err="1"/>
              <a:t>whos</a:t>
            </a:r>
            <a:endParaRPr lang="en-GB" baseline="0" dirty="0"/>
          </a:p>
          <a:p>
            <a:r>
              <a:rPr lang="en-GB" baseline="0" dirty="0"/>
              <a:t>Be aware all variables stay in workspace until cleared – clear</a:t>
            </a:r>
          </a:p>
          <a:p>
            <a:r>
              <a:rPr lang="en-GB" baseline="0" dirty="0"/>
              <a:t>Clear </a:t>
            </a:r>
            <a:r>
              <a:rPr lang="en-GB" baseline="0" dirty="0" err="1"/>
              <a:t>var</a:t>
            </a:r>
            <a:endParaRPr lang="en-GB" baseline="0" dirty="0"/>
          </a:p>
          <a:p>
            <a:r>
              <a:rPr lang="en-GB" baseline="0" dirty="0" err="1"/>
              <a:t>Clc</a:t>
            </a:r>
            <a:r>
              <a:rPr lang="en-GB" baseline="0" dirty="0"/>
              <a:t> to clear command window</a:t>
            </a:r>
          </a:p>
          <a:p>
            <a:endParaRPr lang="en-GB" baseline="0" dirty="0"/>
          </a:p>
          <a:p>
            <a:r>
              <a:rPr lang="en-GB" baseline="0" dirty="0"/>
              <a:t>Variables default to double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28925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  <a:p>
            <a:r>
              <a:rPr lang="en-GB" dirty="0"/>
              <a:t>Note if have matrix</a:t>
            </a:r>
            <a:r>
              <a:rPr lang="en-GB" baseline="0" dirty="0"/>
              <a:t> as index then whole column is used as index each time through loop</a:t>
            </a:r>
          </a:p>
          <a:p>
            <a:r>
              <a:rPr lang="en-GB" baseline="0" dirty="0"/>
              <a:t>Might use for loop if going through set of filename where manipulating string</a:t>
            </a:r>
          </a:p>
          <a:p>
            <a:r>
              <a:rPr lang="en-GB" baseline="0" dirty="0"/>
              <a:t>ForLoop2D.m  - note that vectorised version would still work if t is 2D matrix</a:t>
            </a:r>
          </a:p>
          <a:p>
            <a:endParaRPr lang="en-GB" baseline="0" dirty="0"/>
          </a:p>
          <a:p>
            <a:endParaRPr lang="en-GB" baseline="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31731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38525" y="850900"/>
            <a:ext cx="3063875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Exercise 9.1 p40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12888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 err="1"/>
              <a:t>Average.m</a:t>
            </a:r>
            <a:endParaRPr lang="en-GB" dirty="0"/>
          </a:p>
          <a:p>
            <a:r>
              <a:rPr lang="en-GB" dirty="0"/>
              <a:t>Break – to exit loop</a:t>
            </a:r>
          </a:p>
          <a:p>
            <a:r>
              <a:rPr lang="en-GB" dirty="0"/>
              <a:t>Continue – to proceed to next iteration of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39663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do you decide between</a:t>
            </a:r>
            <a:r>
              <a:rPr lang="en-GB" baseline="0" dirty="0"/>
              <a:t> for/while loops?</a:t>
            </a:r>
          </a:p>
          <a:p>
            <a:pPr defTabSz="918605">
              <a:defRPr/>
            </a:pPr>
            <a:r>
              <a:rPr lang="en-GB" b="1" dirty="0"/>
              <a:t>Exercise 9.2 p39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91826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605">
              <a:defRPr/>
            </a:pPr>
            <a:r>
              <a:rPr lang="en-GB" baseline="0" dirty="0" err="1"/>
              <a:t>DistBetweenPoints.m</a:t>
            </a:r>
            <a:r>
              <a:rPr lang="en-GB" baseline="0" dirty="0"/>
              <a:t>  pass p1x </a:t>
            </a:r>
            <a:r>
              <a:rPr lang="en-GB" baseline="0" dirty="0" err="1"/>
              <a:t>etc</a:t>
            </a:r>
            <a:r>
              <a:rPr lang="en-GB" baseline="0" dirty="0"/>
              <a:t> so can see different to x1 </a:t>
            </a:r>
            <a:r>
              <a:rPr lang="en-GB" baseline="0" dirty="0" err="1"/>
              <a:t>etc</a:t>
            </a:r>
            <a:r>
              <a:rPr lang="en-GB" baseline="0" dirty="0"/>
              <a:t> in function workspace</a:t>
            </a:r>
            <a:endParaRPr lang="en-GB" dirty="0"/>
          </a:p>
          <a:p>
            <a:pPr defTabSz="918605">
              <a:defRPr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distance =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DistBetweenPoints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 x1, y1, x2, y2 ); 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defTabSz="914217">
              <a:defRPr/>
            </a:pPr>
            <a:r>
              <a:rPr lang="es-ES" dirty="0" err="1"/>
              <a:t>distance</a:t>
            </a:r>
            <a:r>
              <a:rPr lang="es-ES" dirty="0"/>
              <a:t> = </a:t>
            </a:r>
            <a:r>
              <a:rPr lang="es-ES" dirty="0" err="1"/>
              <a:t>sqrt</a:t>
            </a:r>
            <a:r>
              <a:rPr lang="es-ES" dirty="0"/>
              <a:t>( (x2 - x1)^2 + (y2 - y1)^2 );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96155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Built up basics to be able</a:t>
            </a:r>
            <a:r>
              <a:rPr lang="en-GB" baseline="0" dirty="0"/>
              <a:t> to write code </a:t>
            </a:r>
          </a:p>
          <a:p>
            <a:r>
              <a:rPr lang="en-GB" baseline="0" dirty="0"/>
              <a:t>Need the tools to be able to write well constructed programs</a:t>
            </a:r>
          </a:p>
          <a:p>
            <a:r>
              <a:rPr lang="en-GB" baseline="0" dirty="0"/>
              <a:t>Good practice to include H1 line to show input/output arguments</a:t>
            </a:r>
          </a:p>
          <a:p>
            <a:r>
              <a:rPr lang="en-GB" baseline="0" dirty="0"/>
              <a:t>Dummy arguments are basically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63356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Call </a:t>
            </a:r>
            <a:r>
              <a:rPr lang="en-GB" dirty="0" err="1"/>
              <a:t>DistBetweenPoints</a:t>
            </a:r>
            <a:r>
              <a:rPr lang="en-GB" baseline="0" dirty="0"/>
              <a:t> with arrays – then change to .^</a:t>
            </a:r>
          </a:p>
          <a:p>
            <a:r>
              <a:rPr lang="en-GB" b="1" baseline="0" dirty="0"/>
              <a:t>Exercise 10.1 p43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83918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60177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Bit like an</a:t>
            </a:r>
            <a:r>
              <a:rPr lang="en-GB" baseline="0" dirty="0"/>
              <a:t> inline function</a:t>
            </a:r>
            <a:endParaRPr lang="en-GB" dirty="0"/>
          </a:p>
          <a:p>
            <a:r>
              <a:rPr lang="en-GB" dirty="0"/>
              <a:t>Show creating polynomial</a:t>
            </a:r>
            <a:r>
              <a:rPr lang="en-GB" baseline="0" dirty="0"/>
              <a:t>  poly = @(x) 4*x.^2 + 3.*x + 7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51818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Logfunc</a:t>
            </a:r>
            <a:r>
              <a:rPr lang="en-GB" dirty="0"/>
              <a:t> is anonymous function from previous slide</a:t>
            </a:r>
          </a:p>
          <a:p>
            <a:r>
              <a:rPr lang="en-GB" dirty="0"/>
              <a:t>[-pi pi] gives vector</a:t>
            </a:r>
            <a:r>
              <a:rPr lang="en-GB" baseline="0" dirty="0"/>
              <a:t> containing the </a:t>
            </a:r>
            <a:r>
              <a:rPr lang="en-GB" baseline="0" dirty="0" err="1"/>
              <a:t>xmin</a:t>
            </a:r>
            <a:r>
              <a:rPr lang="en-GB" baseline="0" dirty="0"/>
              <a:t> and </a:t>
            </a:r>
            <a:r>
              <a:rPr lang="en-GB" baseline="0" dirty="0" err="1"/>
              <a:t>xmax</a:t>
            </a:r>
            <a:r>
              <a:rPr lang="en-GB" baseline="0" dirty="0"/>
              <a:t> values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469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Defaults to</a:t>
            </a:r>
            <a:r>
              <a:rPr lang="en-GB" baseline="0" dirty="0"/>
              <a:t> short</a:t>
            </a:r>
            <a:endParaRPr lang="en-GB" dirty="0"/>
          </a:p>
          <a:p>
            <a:r>
              <a:rPr lang="en-GB" dirty="0"/>
              <a:t>Type</a:t>
            </a:r>
            <a:r>
              <a:rPr lang="en-GB" baseline="0" dirty="0"/>
              <a:t> pi, then change to format long</a:t>
            </a:r>
            <a:endParaRPr lang="en-GB" dirty="0"/>
          </a:p>
          <a:p>
            <a:r>
              <a:rPr lang="en-GB" dirty="0"/>
              <a:t>Try typing help</a:t>
            </a:r>
            <a:r>
              <a:rPr lang="en-GB" baseline="0" dirty="0"/>
              <a:t> format</a:t>
            </a:r>
          </a:p>
          <a:p>
            <a:r>
              <a:rPr lang="en-GB" baseline="0" dirty="0"/>
              <a:t>Can use classes given in </a:t>
            </a:r>
            <a:r>
              <a:rPr lang="en-GB" baseline="0" dirty="0" err="1"/>
              <a:t>datatypes</a:t>
            </a:r>
            <a:r>
              <a:rPr lang="en-GB" baseline="0" dirty="0"/>
              <a:t> to specify type or can use cast function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993157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Similar to static variables in C++</a:t>
            </a:r>
          </a:p>
          <a:p>
            <a:r>
              <a:rPr lang="en-GB" dirty="0"/>
              <a:t>Might</a:t>
            </a:r>
            <a:r>
              <a:rPr lang="en-GB" baseline="0" dirty="0"/>
              <a:t> use to check whether performed operation which only needs to be done once</a:t>
            </a:r>
          </a:p>
          <a:p>
            <a:r>
              <a:rPr lang="en-GB" baseline="0" dirty="0" err="1"/>
              <a:t>Eg</a:t>
            </a:r>
            <a:r>
              <a:rPr lang="en-GB" baseline="0" dirty="0"/>
              <a:t>. read data from a </a:t>
            </a:r>
            <a:r>
              <a:rPr lang="en-GB" baseline="0" dirty="0" err="1"/>
              <a:t>spreadsheet</a:t>
            </a:r>
            <a:endParaRPr lang="en-GB" baseline="0" dirty="0"/>
          </a:p>
          <a:p>
            <a:r>
              <a:rPr lang="en-GB" b="1" baseline="0" dirty="0"/>
              <a:t>Exercise 10.2  p.45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43637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97275" y="788988"/>
            <a:ext cx="2835275" cy="21272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86E3A5-1DA4-4991-954C-0322A256F95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94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82930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13374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aseline="0" dirty="0"/>
              <a:t>load patients</a:t>
            </a:r>
          </a:p>
          <a:p>
            <a:r>
              <a:rPr lang="en-GB" baseline="0" dirty="0" err="1"/>
              <a:t>whos</a:t>
            </a:r>
            <a:r>
              <a:rPr lang="en-GB" baseline="0" dirty="0"/>
              <a:t> to show data</a:t>
            </a:r>
          </a:p>
          <a:p>
            <a:r>
              <a:rPr lang="en-GB" baseline="0" dirty="0" err="1"/>
              <a:t>PatientData</a:t>
            </a:r>
            <a:r>
              <a:rPr lang="en-GB" baseline="0" dirty="0"/>
              <a:t> = table( Gender, Age, Height, Weight );</a:t>
            </a:r>
          </a:p>
          <a:p>
            <a:r>
              <a:rPr lang="en-GB" baseline="0" dirty="0" err="1"/>
              <a:t>AllPatientData</a:t>
            </a:r>
            <a:r>
              <a:rPr lang="en-GB" baseline="0" dirty="0"/>
              <a:t> = </a:t>
            </a:r>
            <a:r>
              <a:rPr lang="en-GB" baseline="0" dirty="0" err="1"/>
              <a:t>readtable</a:t>
            </a:r>
            <a:r>
              <a:rPr lang="en-GB" baseline="0" dirty="0"/>
              <a:t>(‘patients.dat’);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00597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aseline="0" dirty="0" err="1"/>
              <a:t>PatientData</a:t>
            </a:r>
            <a:r>
              <a:rPr lang="en-GB" baseline="0" dirty="0"/>
              <a:t>(1:3, :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19732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aseline="0" dirty="0"/>
              <a:t>summary(</a:t>
            </a:r>
            <a:r>
              <a:rPr lang="en-GB" baseline="0" dirty="0" err="1"/>
              <a:t>PatientData</a:t>
            </a:r>
            <a:r>
              <a:rPr lang="en-GB" baseline="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4073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aseline="0" dirty="0" err="1"/>
              <a:t>PatientData.Properties</a:t>
            </a:r>
            <a:endParaRPr lang="en-GB" baseline="0" dirty="0"/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600994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638560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aseline="0" dirty="0"/>
              <a:t>Set row names &amp; show variable window</a:t>
            </a:r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023179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="1" baseline="0" dirty="0"/>
              <a:t>Exercise 11.1 page 48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723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8C5B3-2B48-4D88-A77E-1A23696F9C99}" type="datetime1">
              <a:rPr lang="en-GB" smtClean="0"/>
              <a:t>12/01/2024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79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E1F6-83EC-4B7F-8163-91CC9C35176C}" type="datetime1">
              <a:rPr lang="en-GB" smtClean="0"/>
              <a:t>12/01/2024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DBEC-9C8F-41F2-B567-7B18E0AC3645}" type="datetime1">
              <a:rPr lang="en-GB" smtClean="0"/>
              <a:t>12/01/2024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405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14/11/2016</a:t>
            </a:r>
            <a:endParaRPr lang="en-US" altLang="en-US" sz="90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808080"/>
                </a:solidFill>
              </a:rPr>
              <a:t>Coding Masterclass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AC784-8BB6-44A0-AA7E-C982E08E1020}" type="slidenum">
              <a:rPr lang="en-US" alt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534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39738" y="1701802"/>
            <a:ext cx="8255000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283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-Two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39738" y="1701802"/>
            <a:ext cx="8255000" cy="4792663"/>
          </a:xfrm>
          <a:prstGeom prst="rect">
            <a:avLst/>
          </a:prstGeom>
        </p:spPr>
        <p:txBody>
          <a:bodyPr vert="horz" numCol="2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661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9" y="1701802"/>
            <a:ext cx="4001949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2"/>
          </p:nvPr>
        </p:nvSpPr>
        <p:spPr>
          <a:xfrm>
            <a:off x="4584700" y="1701802"/>
            <a:ext cx="4110038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97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9" y="1701802"/>
            <a:ext cx="2762475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429000" y="1701802"/>
            <a:ext cx="5265738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965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3" name="Media Placeholder 4"/>
          <p:cNvSpPr>
            <a:spLocks noGrp="1"/>
          </p:cNvSpPr>
          <p:nvPr>
            <p:ph type="media" sz="quarter" idx="13"/>
          </p:nvPr>
        </p:nvSpPr>
        <p:spPr>
          <a:xfrm>
            <a:off x="439738" y="1701801"/>
            <a:ext cx="8255000" cy="4792663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677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Option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5"/>
          </p:nvPr>
        </p:nvSpPr>
        <p:spPr>
          <a:xfrm>
            <a:off x="439738" y="1701802"/>
            <a:ext cx="8255000" cy="4792663"/>
          </a:xfrm>
          <a:prstGeom prst="rect">
            <a:avLst/>
          </a:prstGeom>
        </p:spPr>
        <p:txBody>
          <a:bodyPr vert="horz"/>
          <a:lstStyle>
            <a:lvl2pPr>
              <a:defRPr sz="2100"/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4672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089070" y="1701802"/>
            <a:ext cx="3605667" cy="2289629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8" y="1701802"/>
            <a:ext cx="4413476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5089070" y="4204836"/>
            <a:ext cx="3605667" cy="2289629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48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8DE8C-8957-4187-982A-F4F277C51911}" type="datetime1">
              <a:rPr lang="en-GB" smtClean="0"/>
              <a:t>12/01/2024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5221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-Image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8" y="1701802"/>
            <a:ext cx="4084208" cy="2289629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4"/>
          </p:nvPr>
        </p:nvSpPr>
        <p:spPr>
          <a:xfrm>
            <a:off x="4660900" y="1701802"/>
            <a:ext cx="4033838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15"/>
          </p:nvPr>
        </p:nvSpPr>
        <p:spPr>
          <a:xfrm>
            <a:off x="4660900" y="4211468"/>
            <a:ext cx="4033838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6"/>
          </p:nvPr>
        </p:nvSpPr>
        <p:spPr>
          <a:xfrm>
            <a:off x="439738" y="4211468"/>
            <a:ext cx="4084208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3613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ption-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8" y="1701802"/>
            <a:ext cx="4413476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14"/>
          </p:nvPr>
        </p:nvSpPr>
        <p:spPr>
          <a:xfrm>
            <a:off x="5089526" y="1701802"/>
            <a:ext cx="3605213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089526" y="4205290"/>
            <a:ext cx="3605213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237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-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4"/>
          </p:nvPr>
        </p:nvSpPr>
        <p:spPr>
          <a:xfrm>
            <a:off x="439739" y="1701802"/>
            <a:ext cx="4002087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5"/>
          </p:nvPr>
        </p:nvSpPr>
        <p:spPr>
          <a:xfrm>
            <a:off x="4702820" y="1701802"/>
            <a:ext cx="4002087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6569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116" y="131763"/>
            <a:ext cx="6084277" cy="6540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304" y="981078"/>
            <a:ext cx="8509488" cy="50657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320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B417-DE9A-485D-8DDA-13D131838055}" type="datetime1">
              <a:rPr lang="en-GB" smtClean="0"/>
              <a:t>12/01/2024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64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4E4D-0C81-451C-AD13-8324B3BF0A6D}" type="datetime1">
              <a:rPr lang="en-GB" smtClean="0"/>
              <a:t>12/01/2024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379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D992-9C97-44E5-B792-7AF6C14AA9A3}" type="datetime1">
              <a:rPr lang="en-GB" smtClean="0"/>
              <a:t>12/01/2024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3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D1BF-39D6-40A9-8696-4C50AAC70658}" type="datetime1">
              <a:rPr lang="en-GB" smtClean="0"/>
              <a:t>12/01/2024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356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D956-64B0-4223-B458-6C92967630B7}" type="datetime1">
              <a:rPr lang="en-GB" smtClean="0"/>
              <a:t>12/01/2024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59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A9E6-2729-4ED9-A2CC-80045F7683B4}" type="datetime1">
              <a:rPr lang="en-GB" smtClean="0"/>
              <a:t>12/01/2024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114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259A-C0FF-49B5-829C-C699E87EB471}" type="datetime1">
              <a:rPr lang="en-GB" smtClean="0"/>
              <a:t>12/01/2024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480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BF29F-DBA4-47DD-9880-91975FE29A34}" type="datetime1">
              <a:rPr lang="en-GB" smtClean="0"/>
              <a:t>12/01/2024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301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21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147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86" y="432004"/>
            <a:ext cx="1415580" cy="57318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39739" y="6576787"/>
            <a:ext cx="2082119" cy="69250"/>
          </a:xfrm>
          <a:prstGeom prst="rect">
            <a:avLst/>
          </a:prstGeom>
          <a:noFill/>
        </p:spPr>
        <p:txBody>
          <a:bodyPr wrap="square" lIns="0" tIns="0" bIns="0" rtlCol="0">
            <a:spAutoFit/>
          </a:bodyPr>
          <a:lstStyle/>
          <a:p>
            <a:pPr defTabSz="342900"/>
            <a:r>
              <a:rPr lang="en-US" sz="450" dirty="0">
                <a:solidFill>
                  <a:srgbClr val="000100"/>
                </a:solidFill>
                <a:latin typeface="Arial"/>
                <a:cs typeface="Arial"/>
              </a:rPr>
              <a:t>© The University of Nottingham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210379" y="6530621"/>
            <a:ext cx="484360" cy="115416"/>
          </a:xfrm>
          <a:prstGeom prst="rect">
            <a:avLst/>
          </a:prstGeom>
          <a:noFill/>
        </p:spPr>
        <p:txBody>
          <a:bodyPr wrap="square" lIns="0" bIns="0" rtlCol="0">
            <a:spAutoFit/>
          </a:bodyPr>
          <a:lstStyle/>
          <a:p>
            <a:pPr algn="r" defTabSz="342900"/>
            <a:fld id="{23181E77-2A3C-9A46-B34E-7D328C4F0B2F}" type="slidenum">
              <a:rPr lang="en-US" sz="450">
                <a:solidFill>
                  <a:srgbClr val="000100"/>
                </a:solidFill>
                <a:latin typeface="Arial"/>
                <a:cs typeface="Arial"/>
              </a:rPr>
              <a:pPr algn="r" defTabSz="342900"/>
              <a:t>‹#›</a:t>
            </a:fld>
            <a:endParaRPr lang="en-US" sz="450" dirty="0">
              <a:solidFill>
                <a:srgbClr val="000100"/>
              </a:solidFill>
              <a:latin typeface="Arial"/>
              <a:cs typeface="Arial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339" y="432001"/>
            <a:ext cx="1439997" cy="56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4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oodle.nottingham.ac.uk/course/view.php?id=14685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hyperlink" Target="https://nottingham.onlinesurveys.ac.uk/graduate-school-course-evaluation" TargetMode="External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hyperlink" Target="https://nottingham.onlinesurveys.ac.uk/graduate-school-course-evaluation-survey" TargetMode="External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hyperlink" Target="https://uk.mathworks.com/help/control/index.html" TargetMode="External"/><Relationship Id="rId3" Type="http://schemas.openxmlformats.org/officeDocument/2006/relationships/hyperlink" Target="https://uk.mathworks.com/products/signal.html" TargetMode="External"/><Relationship Id="rId7" Type="http://schemas.openxmlformats.org/officeDocument/2006/relationships/hyperlink" Target="https://uk.mathworks.com/products/daq.html" TargetMode="External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uk.mathworks.com/products/symbolic.html" TargetMode="External"/><Relationship Id="rId5" Type="http://schemas.openxmlformats.org/officeDocument/2006/relationships/hyperlink" Target="https://uk.mathworks.com/products/optimization.html" TargetMode="External"/><Relationship Id="rId10" Type="http://schemas.openxmlformats.org/officeDocument/2006/relationships/hyperlink" Target="https://uk.mathworks.com/products/statistics.html" TargetMode="External"/><Relationship Id="rId4" Type="http://schemas.openxmlformats.org/officeDocument/2006/relationships/hyperlink" Target="https://uk.mathworks.com/products/image.html" TargetMode="External"/><Relationship Id="rId9" Type="http://schemas.openxmlformats.org/officeDocument/2006/relationships/hyperlink" Target="https://uk.mathworks.com/products/curvefitting.html" TargetMode="Externa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hyperlink" Target="https://uk.mathworks.com/help/matlab/matlab_prog/set-up-git-source-control.html" TargetMode="External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uk.mathworks.com/help/matlab/matlab-unit-test-framework.html" TargetMode="External"/><Relationship Id="rId5" Type="http://schemas.openxmlformats.org/officeDocument/2006/relationships/hyperlink" Target="https://uk.mathworks.com/help/matlab/matlab_prog/profiling-for-improving-performance.html" TargetMode="External"/><Relationship Id="rId4" Type="http://schemas.openxmlformats.org/officeDocument/2006/relationships/hyperlink" Target="https://uk.mathworks.com/help/matlab/gui-development.html?category=gui-development&amp;s_tid=CRUX_topnav" TargetMode="Externa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-schmidt.net/FloatConverter/IEEE754.html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nottingham.onlinesurveys.ac.uk/graduate-school-course-evaluation" TargetMode="External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hyperlink" Target="https://nottingham.onlinesurveys.ac.uk/graduate-school-course-evaluation-survey" TargetMode="Externa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 to MATLAB for Engineers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Louise Brown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655676" y="5448436"/>
            <a:ext cx="6116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>
                <a:hlinkClick r:id="rId3"/>
              </a:rPr>
              <a:t>https://moodle.nottingham.ac.uk/course/view.php?id=146850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5130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All variables in MATLAB are stored as arrays</a:t>
            </a:r>
          </a:p>
          <a:p>
            <a:r>
              <a:rPr lang="en-GB" sz="2400" dirty="0"/>
              <a:t>Scalar is 1x1 array</a:t>
            </a:r>
          </a:p>
          <a:p>
            <a:r>
              <a:rPr lang="en-GB" sz="2400" dirty="0"/>
              <a:t>Vector is 1xn or nx1 array</a:t>
            </a:r>
          </a:p>
          <a:p>
            <a:r>
              <a:rPr lang="en-GB" sz="2400" dirty="0"/>
              <a:t>Matrix is </a:t>
            </a:r>
            <a:r>
              <a:rPr lang="en-GB" sz="2400" dirty="0" err="1"/>
              <a:t>mxn</a:t>
            </a:r>
            <a:r>
              <a:rPr lang="en-GB" sz="2400" dirty="0"/>
              <a:t> array </a:t>
            </a:r>
          </a:p>
          <a:p>
            <a:r>
              <a:rPr lang="en-GB" sz="2400" dirty="0"/>
              <a:t>…and so on for multi-dimensional arrays</a:t>
            </a:r>
          </a:p>
          <a:p>
            <a:endParaRPr lang="en-GB" sz="2400" dirty="0"/>
          </a:p>
          <a:p>
            <a:pPr marL="0" indent="0">
              <a:buNone/>
            </a:pPr>
            <a:r>
              <a:rPr lang="en-GB" sz="2400" dirty="0"/>
              <a:t>Variables are created using an assignment statement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a = 10   </a:t>
            </a:r>
            <a:r>
              <a:rPr lang="en-GB" sz="2400" dirty="0">
                <a:cs typeface="Courier New" pitchFamily="49" charset="0"/>
              </a:rPr>
              <a:t>creates a scalar variable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All variables are displayed in the workspace window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who </a:t>
            </a:r>
            <a:r>
              <a:rPr lang="en-GB" sz="2400" dirty="0">
                <a:cs typeface="Courier New" pitchFamily="49" charset="0"/>
              </a:rPr>
              <a:t>– gives list of variable names</a:t>
            </a:r>
          </a:p>
          <a:p>
            <a:pPr marL="0" indent="0">
              <a:buNone/>
            </a:pP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whos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GB" sz="2400" dirty="0">
                <a:cs typeface="Courier New" pitchFamily="49" charset="0"/>
              </a:rPr>
              <a:t>gives name, size, type and memory size</a:t>
            </a:r>
            <a:endParaRPr lang="en-GB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36957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Cell Arrays of String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100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728700" y="1268760"/>
            <a:ext cx="7686600" cy="3281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Cell arrays can store different types of data, accessed by index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Useful for storing strings of different lengths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CellArray</a:t>
            </a: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{'Age', 'Weight', 'Height'}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CellArray</a:t>
            </a: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	'Age'    'Weight'    'Height'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3299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Index Table Using Row Names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0882" y="919847"/>
            <a:ext cx="89822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If the </a:t>
            </a:r>
            <a:r>
              <a:rPr lang="en-GB" sz="2000" dirty="0" err="1"/>
              <a:t>RowNames</a:t>
            </a:r>
            <a:r>
              <a:rPr lang="en-GB" sz="2000" dirty="0"/>
              <a:t> property has been set this can then be used as an index into the table:</a:t>
            </a:r>
          </a:p>
          <a:p>
            <a:endParaRPr lang="en-GB" sz="2000" dirty="0"/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PatientData.Properties.RowNames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cs typeface="Courier New" panose="02070309020205020404" pitchFamily="49" charset="0"/>
              </a:rPr>
              <a:t>Data can then be selected by row name. Note that the row names are assembled into a cell array for use as the row parameter if more than one row is to be accessed:</a:t>
            </a:r>
          </a:p>
          <a:p>
            <a:endParaRPr lang="en-GB" sz="2000" dirty="0">
              <a:cs typeface="Courier New" panose="02070309020205020404" pitchFamily="49" charset="0"/>
            </a:endParaRPr>
          </a:p>
          <a:p>
            <a:r>
              <a:rPr lang="en-GB" sz="2000" dirty="0" err="1">
                <a:cs typeface="Courier New" panose="02070309020205020404" pitchFamily="49" charset="0"/>
              </a:rPr>
              <a:t>PatientData</a:t>
            </a:r>
            <a:r>
              <a:rPr lang="en-GB" sz="2000" dirty="0">
                <a:cs typeface="Courier New" panose="02070309020205020404" pitchFamily="49" charset="0"/>
              </a:rPr>
              <a:t>({'Wilson', 'White'}, : 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0840" y="3874181"/>
            <a:ext cx="89822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Selections can also be made using the variable names: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(‘Russell’, {‘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Height’,’Weight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’} )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Height    Weight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______    ______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Russell    69        188 </a:t>
            </a:r>
          </a:p>
        </p:txBody>
      </p:sp>
    </p:spTree>
    <p:extLst>
      <p:ext uri="{BB962C8B-B14F-4D97-AF65-F5344CB8AC3E}">
        <p14:creationId xmlns:p14="http://schemas.microsoft.com/office/powerpoint/2010/main" val="240212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Plotting Data from Tables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0882" y="919847"/>
            <a:ext cx="898223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Use dot notation to plot data for a whole column:</a:t>
            </a:r>
          </a:p>
          <a:p>
            <a:endParaRPr lang="en-GB" sz="2000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PatientData.Age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PatientData.Weight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‘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cs typeface="Courier New" panose="02070309020205020404" pitchFamily="49" charset="0"/>
              </a:rPr>
              <a:t>Logical indexing can be used to select data to plot. To plot data for just the males in the data set: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PatientData.Gender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'Male');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PatientData.Age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PatientData.Weight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), 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413" y="4208982"/>
            <a:ext cx="3098980" cy="23242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9154" y="3527819"/>
            <a:ext cx="89822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Invert the selection to plot the data for females: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PatientData.Age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(~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PatientData.Weight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(~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), 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27886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Importing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340768"/>
            <a:ext cx="81369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Import Wizard</a:t>
            </a:r>
          </a:p>
          <a:p>
            <a:r>
              <a:rPr lang="en-GB" sz="2000" dirty="0"/>
              <a:t>Use the Import Data button </a:t>
            </a:r>
          </a:p>
          <a:p>
            <a:r>
              <a:rPr lang="en-GB" sz="2000" dirty="0"/>
              <a:t>or right click on filename and select Import Data…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1" y="2819101"/>
            <a:ext cx="79928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Data can be imported as row or column vectors where headers are present</a:t>
            </a:r>
          </a:p>
          <a:p>
            <a:r>
              <a:rPr lang="en-GB" sz="2000" dirty="0"/>
              <a:t>Otherwise imported as matrix</a:t>
            </a:r>
          </a:p>
          <a:p>
            <a:endParaRPr lang="en-GB" sz="2000" dirty="0"/>
          </a:p>
          <a:p>
            <a:r>
              <a:rPr lang="en-GB" sz="2000" dirty="0"/>
              <a:t>Use Import Selection-&gt; Generate Script or Generate Function to create code to reproduce import of the selected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7301" y="5085184"/>
            <a:ext cx="43924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Also launch using </a:t>
            </a:r>
          </a:p>
          <a:p>
            <a:r>
              <a:rPr lang="en-GB" dirty="0"/>
              <a:t>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uiimport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(‘SimonVega.jpg’)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833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Cleaning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340768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Bad or missing data will be imported as </a:t>
            </a:r>
            <a:r>
              <a:rPr lang="en-GB" sz="2400" dirty="0" err="1"/>
              <a:t>NaN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This can be removed using logical indexing</a:t>
            </a:r>
            <a:endParaRPr lang="en-GB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3212976"/>
            <a:ext cx="5869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badData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isnan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(Age);</a:t>
            </a:r>
          </a:p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CleanAge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= Age(~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badData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508104" y="2705144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Gives logical vector with value of 1 where data is </a:t>
            </a:r>
            <a:r>
              <a:rPr lang="en-GB" sz="2000" dirty="0" err="1"/>
              <a:t>NaN</a:t>
            </a:r>
            <a:endParaRPr lang="en-GB" sz="20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618384" y="3200774"/>
            <a:ext cx="1889720" cy="22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27784" y="4437112"/>
            <a:ext cx="30243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Use ~ (not) so that good data has value of 1 in logical vector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618384" y="3884854"/>
            <a:ext cx="161528" cy="552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38532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720" y="1556792"/>
            <a:ext cx="6262559" cy="1066952"/>
          </a:xfrm>
        </p:spPr>
        <p:txBody>
          <a:bodyPr>
            <a:normAutofit fontScale="90000"/>
          </a:bodyPr>
          <a:lstStyle/>
          <a:p>
            <a:r>
              <a:rPr lang="en-GB" dirty="0"/>
              <a:t>Before you leave, please complete the online course 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3429000"/>
            <a:ext cx="4850302" cy="2808312"/>
          </a:xfrm>
        </p:spPr>
        <p:txBody>
          <a:bodyPr>
            <a:noAutofit/>
          </a:bodyPr>
          <a:lstStyle/>
          <a:p>
            <a:r>
              <a:rPr lang="en-GB" sz="1600" dirty="0"/>
              <a:t>To access the evaluation form visit:</a:t>
            </a:r>
            <a:endParaRPr lang="en-GB" sz="1600" dirty="0">
              <a:hlinkClick r:id="rId3"/>
            </a:endParaRPr>
          </a:p>
          <a:p>
            <a:r>
              <a:rPr lang="en-GB" sz="1600" dirty="0">
                <a:hlinkClick r:id="rId4"/>
              </a:rPr>
              <a:t>https://nottingham.onlinesurveys.ac.uk/graduate-school-course-evaluation-survey</a:t>
            </a:r>
            <a:r>
              <a:rPr lang="en-GB" sz="1600" dirty="0"/>
              <a:t> </a:t>
            </a:r>
          </a:p>
          <a:p>
            <a:endParaRPr lang="en-GB" sz="1600" dirty="0"/>
          </a:p>
          <a:p>
            <a:r>
              <a:rPr lang="en-GB" sz="1600" dirty="0"/>
              <a:t>Input the course date as </a:t>
            </a:r>
            <a:r>
              <a:rPr lang="en-GB" sz="1600" dirty="0">
                <a:solidFill>
                  <a:srgbClr val="FF0000"/>
                </a:solidFill>
              </a:rPr>
              <a:t>09/05/2023</a:t>
            </a:r>
          </a:p>
          <a:p>
            <a:r>
              <a:rPr lang="en-GB" sz="1600" dirty="0"/>
              <a:t>Input the course code as GSTML1</a:t>
            </a:r>
            <a:endParaRPr lang="en-GB" sz="1600" dirty="0">
              <a:solidFill>
                <a:srgbClr val="FF0000"/>
              </a:solidFill>
            </a:endParaRPr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9978D494-1C38-DA1D-BED7-A6F7AD606D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3049179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92477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Toolboxes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185038" y="1460601"/>
            <a:ext cx="677392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Signal Processing 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3"/>
              </a:rPr>
              <a:t>https://uk.mathworks.com/products/signal.html</a:t>
            </a:r>
            <a:endParaRPr lang="en-GB" dirty="0"/>
          </a:p>
          <a:p>
            <a:r>
              <a:rPr lang="en-GB" dirty="0"/>
              <a:t>Image Processing 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4"/>
              </a:rPr>
              <a:t>https://uk.mathworks.com/products/image.html</a:t>
            </a:r>
            <a:endParaRPr lang="en-GB" dirty="0"/>
          </a:p>
          <a:p>
            <a:r>
              <a:rPr lang="en-GB" dirty="0"/>
              <a:t>Optimisation 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5"/>
              </a:rPr>
              <a:t>https://uk.mathworks.com/products/optimization.html</a:t>
            </a:r>
            <a:endParaRPr lang="en-GB" dirty="0"/>
          </a:p>
          <a:p>
            <a:r>
              <a:rPr lang="en-GB" dirty="0"/>
              <a:t>Symbolic Maths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6"/>
              </a:rPr>
              <a:t>https://uk.mathworks.com/products/symbolic.html</a:t>
            </a:r>
            <a:endParaRPr lang="en-GB" dirty="0"/>
          </a:p>
          <a:p>
            <a:r>
              <a:rPr lang="en-GB" dirty="0"/>
              <a:t>Data Acquisition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7"/>
              </a:rPr>
              <a:t>https://uk.mathworks.com/products/daq.html</a:t>
            </a:r>
            <a:endParaRPr lang="en-GB" dirty="0"/>
          </a:p>
          <a:p>
            <a:r>
              <a:rPr lang="en-GB" dirty="0"/>
              <a:t>Control System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8"/>
              </a:rPr>
              <a:t>https://uk.mathworks.com/help/control/index.html</a:t>
            </a:r>
            <a:endParaRPr lang="en-GB" dirty="0"/>
          </a:p>
          <a:p>
            <a:r>
              <a:rPr lang="en-GB" dirty="0"/>
              <a:t>Curve Fitting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9"/>
              </a:rPr>
              <a:t>https://uk.mathworks.com/products/curvefitting.html</a:t>
            </a:r>
            <a:endParaRPr lang="en-GB" dirty="0"/>
          </a:p>
          <a:p>
            <a:r>
              <a:rPr lang="en-GB" dirty="0"/>
              <a:t>Statistics and Machine 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10"/>
              </a:rPr>
              <a:t>https://uk.mathworks.com/products/statistics.html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232081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GB" dirty="0"/>
              <a:t>More to Explore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107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79512" y="1556792"/>
            <a:ext cx="885698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Version Control using GIT – keep track of changes to your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hlinkClick r:id="rId3"/>
              </a:rPr>
              <a:t>https://uk.mathworks.com/help/matlab/matlab_prog/set-up-git-source-control.html</a:t>
            </a:r>
            <a:endParaRPr lang="en-GB" sz="2000" dirty="0"/>
          </a:p>
          <a:p>
            <a:endParaRPr lang="en-GB" sz="2400" dirty="0"/>
          </a:p>
          <a:p>
            <a:r>
              <a:rPr lang="en-GB" sz="2400" dirty="0"/>
              <a:t>App Designer – for generating user interfaces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hlinkClick r:id="rId4"/>
              </a:rPr>
              <a:t>https://uk.mathworks.com/help/matlab/gui-development.html?category=gui-development&amp;s_tid=CRUX_topnav</a:t>
            </a:r>
            <a:endParaRPr lang="en-GB" sz="2000" dirty="0"/>
          </a:p>
          <a:p>
            <a:pPr lvl="1"/>
            <a:endParaRPr lang="en-GB" sz="2000" dirty="0"/>
          </a:p>
          <a:p>
            <a:r>
              <a:rPr lang="en-GB" sz="2400" dirty="0"/>
              <a:t>Profiler – use to find bottlenecks in programs and speed up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hlinkClick r:id="rId5"/>
              </a:rPr>
              <a:t>https://uk.mathworks.com/help/matlab/matlab_prog/profiling-for-improving-performance.html</a:t>
            </a:r>
            <a:endParaRPr lang="en-GB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400" dirty="0"/>
              <a:t>Testing Frameworks – use to set up automated tests for your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hlinkClick r:id="rId6"/>
              </a:rPr>
              <a:t>https://uk.mathworks.com/help/matlab/matlab-unit-test-framework.html</a:t>
            </a:r>
            <a:endParaRPr lang="en-GB" sz="2000" dirty="0"/>
          </a:p>
          <a:p>
            <a:pPr lvl="1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63602031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E48DF8-EDED-81C1-B9D3-09FEF7E5A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108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668136-D793-5950-A500-88B5507B806A}"/>
              </a:ext>
            </a:extLst>
          </p:cNvPr>
          <p:cNvSpPr txBox="1"/>
          <p:nvPr/>
        </p:nvSpPr>
        <p:spPr>
          <a:xfrm>
            <a:off x="1259632" y="1412776"/>
            <a:ext cx="69127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Further MATLAB Programming for Engineers – Make Your Code Efficient and Robust </a:t>
            </a:r>
          </a:p>
          <a:p>
            <a:endParaRPr lang="en-GB" sz="4000" dirty="0"/>
          </a:p>
          <a:p>
            <a:r>
              <a:rPr lang="en-GB" sz="4000" dirty="0"/>
              <a:t>6</a:t>
            </a:r>
            <a:r>
              <a:rPr lang="en-GB" sz="4000" baseline="30000" dirty="0"/>
              <a:t>th</a:t>
            </a:r>
            <a:r>
              <a:rPr lang="en-GB" sz="4000" dirty="0"/>
              <a:t> and 7</a:t>
            </a:r>
            <a:r>
              <a:rPr lang="en-GB" sz="4000" baseline="30000" dirty="0"/>
              <a:t>th</a:t>
            </a:r>
            <a:r>
              <a:rPr lang="en-GB" sz="4000" dirty="0"/>
              <a:t> June 2023</a:t>
            </a:r>
          </a:p>
        </p:txBody>
      </p:sp>
    </p:spTree>
    <p:extLst>
      <p:ext uri="{BB962C8B-B14F-4D97-AF65-F5344CB8AC3E}">
        <p14:creationId xmlns:p14="http://schemas.microsoft.com/office/powerpoint/2010/main" val="283172706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A3A6C6-1A6D-8E15-41BD-D51E9FD0D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109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5BBDED-C3E1-67B6-2A0F-993CB44FF099}"/>
              </a:ext>
            </a:extLst>
          </p:cNvPr>
          <p:cNvSpPr txBox="1"/>
          <p:nvPr/>
        </p:nvSpPr>
        <p:spPr>
          <a:xfrm>
            <a:off x="845840" y="1010350"/>
            <a:ext cx="745232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Research Software Network Team</a:t>
            </a:r>
          </a:p>
          <a:p>
            <a:endParaRPr lang="en-GB" sz="4000" dirty="0"/>
          </a:p>
          <a:p>
            <a:r>
              <a:rPr lang="en-GB" sz="3200" dirty="0"/>
              <a:t>Community of researchers from across the university who write code as part of their research.</a:t>
            </a:r>
          </a:p>
          <a:p>
            <a:endParaRPr lang="en-GB" sz="3200" dirty="0"/>
          </a:p>
          <a:p>
            <a:r>
              <a:rPr lang="en-GB" sz="3200" dirty="0"/>
              <a:t>Either search for Team and join or drop Louise a line to be added</a:t>
            </a:r>
            <a:endParaRPr lang="en-GB" sz="4000" dirty="0"/>
          </a:p>
          <a:p>
            <a:r>
              <a:rPr lang="en-GB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98780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cs typeface="Courier New" pitchFamily="49" charset="0"/>
              </a:rPr>
              <a:t>Variable display format</a:t>
            </a:r>
            <a:br>
              <a:rPr lang="en-GB" dirty="0">
                <a:cs typeface="Courier New" pitchFamily="49" charset="0"/>
              </a:rPr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cs typeface="Courier New" pitchFamily="49" charset="0"/>
              </a:rPr>
              <a:t>Use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format </a:t>
            </a:r>
            <a:r>
              <a:rPr lang="en-GB" sz="2800" dirty="0">
                <a:cs typeface="Courier New" pitchFamily="49" charset="0"/>
              </a:rPr>
              <a:t>command to change display format 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format long </a:t>
            </a:r>
            <a:r>
              <a:rPr lang="en-GB" sz="2800" dirty="0">
                <a:cs typeface="Courier New" pitchFamily="49" charset="0"/>
              </a:rPr>
              <a:t>- fixed point format with 15 digits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format short </a:t>
            </a:r>
            <a:r>
              <a:rPr lang="en-GB" sz="2800" dirty="0">
                <a:cs typeface="Courier New" pitchFamily="49" charset="0"/>
              </a:rPr>
              <a:t>– fixed point format with 4 digits</a:t>
            </a:r>
          </a:p>
          <a:p>
            <a:endParaRPr lang="en-GB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800" dirty="0">
                <a:cs typeface="Courier New" pitchFamily="49" charset="0"/>
              </a:rPr>
              <a:t>Note that format does not affect the way in which the variable is stored in memory</a:t>
            </a:r>
          </a:p>
          <a:p>
            <a:r>
              <a:rPr lang="en-GB" sz="2800" dirty="0">
                <a:cs typeface="Courier New" pitchFamily="49" charset="0"/>
              </a:rPr>
              <a:t>Type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help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datatypes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>
                <a:cs typeface="Courier New" panose="02070309020205020404" pitchFamily="49" charset="0"/>
              </a:rPr>
              <a:t>to see other available data types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963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GB" dirty="0"/>
              <a:t>Variable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/>
          </a:bodyPr>
          <a:lstStyle/>
          <a:p>
            <a:r>
              <a:rPr lang="en-GB" sz="2400" dirty="0"/>
              <a:t>Must start with a letter but may include _ and numbers</a:t>
            </a:r>
          </a:p>
          <a:p>
            <a:r>
              <a:rPr lang="en-GB" sz="2400" dirty="0"/>
              <a:t>Case sensitive</a:t>
            </a:r>
          </a:p>
          <a:p>
            <a:r>
              <a:rPr lang="en-GB" sz="2400" dirty="0"/>
              <a:t>Certain reserved words cannot be used.  Type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iskeyword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>
                <a:cs typeface="Courier New" pitchFamily="49" charset="0"/>
              </a:rPr>
              <a:t>to see these</a:t>
            </a:r>
          </a:p>
          <a:p>
            <a:r>
              <a:rPr lang="en-GB" sz="2400" dirty="0">
                <a:cs typeface="Courier New" pitchFamily="49" charset="0"/>
              </a:rPr>
              <a:t>Built in function names may be used but this will block access to the original functions. (Clear workspace to restore)</a:t>
            </a:r>
          </a:p>
          <a:p>
            <a:r>
              <a:rPr lang="en-GB" sz="2400" dirty="0">
                <a:cs typeface="Courier New" pitchFamily="49" charset="0"/>
              </a:rPr>
              <a:t>Beware of overwriting pi, </a:t>
            </a:r>
            <a:r>
              <a:rPr lang="en-GB" sz="2400" dirty="0" err="1">
                <a:cs typeface="Courier New" pitchFamily="49" charset="0"/>
              </a:rPr>
              <a:t>i</a:t>
            </a:r>
            <a:r>
              <a:rPr lang="en-GB" sz="2400" dirty="0">
                <a:cs typeface="Courier New" pitchFamily="49" charset="0"/>
              </a:rPr>
              <a:t> and j</a:t>
            </a:r>
          </a:p>
          <a:p>
            <a:pPr marL="457200" lvl="1" indent="0">
              <a:buNone/>
            </a:pPr>
            <a:r>
              <a:rPr lang="en-GB" sz="2400" dirty="0"/>
              <a:t>i and j are used as complex numbers by default</a:t>
            </a:r>
          </a:p>
          <a:p>
            <a:pPr marL="457200" lvl="1" indent="0">
              <a:buNone/>
            </a:pPr>
            <a:r>
              <a:rPr lang="en-GB" sz="2400" dirty="0"/>
              <a:t>Type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>
                <a:cs typeface="Courier New" pitchFamily="49" charset="0"/>
              </a:rPr>
              <a:t>or 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j </a:t>
            </a:r>
            <a:r>
              <a:rPr lang="en-GB" sz="2400" dirty="0">
                <a:cs typeface="Courier New" pitchFamily="49" charset="0"/>
              </a:rPr>
              <a:t>at the command prompt</a:t>
            </a:r>
          </a:p>
          <a:p>
            <a:pPr marL="457200" lvl="1" indent="0">
              <a:buNone/>
            </a:pPr>
            <a:r>
              <a:rPr lang="en-GB" sz="2400" dirty="0">
                <a:cs typeface="Courier New" pitchFamily="49" charset="0"/>
              </a:rPr>
              <a:t>	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0 + 1.0000i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236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GB" dirty="0"/>
              <a:t>Saving Workspace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95536" y="1124744"/>
            <a:ext cx="849694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MATLAB format:</a:t>
            </a:r>
          </a:p>
          <a:p>
            <a:r>
              <a:rPr lang="en-GB" dirty="0"/>
              <a:t>	Variables in the workspace can be saved to a file using the Save Workspace   	button or by typing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save &lt;filename&gt; </a:t>
            </a:r>
            <a:r>
              <a:rPr lang="en-GB" dirty="0">
                <a:cs typeface="Courier New" pitchFamily="49" charset="0"/>
              </a:rPr>
              <a:t>at the command line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cs typeface="Courier New" pitchFamily="49" charset="0"/>
              </a:rPr>
              <a:t>	Using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save(‘filename’, ‘var1’, ‘var2’,…) </a:t>
            </a:r>
            <a:r>
              <a:rPr lang="en-GB" dirty="0">
                <a:cs typeface="Courier New" pitchFamily="49" charset="0"/>
              </a:rPr>
              <a:t>allows selected 	variables to be saved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cs typeface="Courier New" pitchFamily="49" charset="0"/>
              </a:rPr>
              <a:t>	Saves with .mat extension in format readable by MATLAB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cs typeface="Courier New" pitchFamily="49" charset="0"/>
              </a:rPr>
              <a:t>	Has advantage that it is operating system independent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4197227"/>
            <a:ext cx="8424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ascii</a:t>
            </a:r>
            <a:r>
              <a:rPr lang="en-GB" sz="2400" dirty="0"/>
              <a:t> format:</a:t>
            </a:r>
          </a:p>
          <a:p>
            <a:r>
              <a:rPr lang="en-GB" dirty="0"/>
              <a:t>	</a:t>
            </a:r>
            <a:r>
              <a:rPr lang="en-GB" sz="2400" dirty="0"/>
              <a:t> </a:t>
            </a:r>
            <a:r>
              <a:rPr lang="en-GB" dirty="0"/>
              <a:t>Use a ‘-</a:t>
            </a:r>
            <a:r>
              <a:rPr lang="en-GB" dirty="0" err="1"/>
              <a:t>ascii</a:t>
            </a:r>
            <a:r>
              <a:rPr lang="en-GB" dirty="0"/>
              <a:t>’ parameter to save data in </a:t>
            </a:r>
            <a:r>
              <a:rPr lang="en-GB" dirty="0" err="1"/>
              <a:t>ascii</a:t>
            </a:r>
            <a:r>
              <a:rPr lang="en-GB" dirty="0"/>
              <a:t> format.  </a:t>
            </a:r>
          </a:p>
          <a:p>
            <a:r>
              <a:rPr lang="en-GB" dirty="0"/>
              <a:t>	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save('Data.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dat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','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x','y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', '-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ascii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GB" sz="2400" dirty="0"/>
              <a:t>	 </a:t>
            </a:r>
            <a:r>
              <a:rPr lang="en-GB" dirty="0"/>
              <a:t>Conventionally a .</a:t>
            </a:r>
            <a:r>
              <a:rPr lang="en-GB" dirty="0" err="1"/>
              <a:t>dat</a:t>
            </a:r>
            <a:r>
              <a:rPr lang="en-GB" dirty="0"/>
              <a:t> file extension is used</a:t>
            </a:r>
          </a:p>
        </p:txBody>
      </p:sp>
    </p:spTree>
    <p:extLst>
      <p:ext uri="{BB962C8B-B14F-4D97-AF65-F5344CB8AC3E}">
        <p14:creationId xmlns:p14="http://schemas.microsoft.com/office/powerpoint/2010/main" val="2768353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/>
          <a:lstStyle/>
          <a:p>
            <a:r>
              <a:rPr lang="en-GB" dirty="0"/>
              <a:t>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276"/>
            <a:ext cx="4114800" cy="2519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A = [1 2 3 4] </a:t>
            </a:r>
          </a:p>
          <a:p>
            <a:pPr marL="0" indent="0">
              <a:buNone/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A = [1,2,3,4]</a:t>
            </a:r>
          </a:p>
          <a:p>
            <a:pPr marL="0" indent="0">
              <a:buNone/>
            </a:pPr>
            <a:endParaRPr lang="en-GB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GB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GB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14</a:t>
            </a:fld>
            <a:endParaRPr lang="en-GB"/>
          </a:p>
        </p:txBody>
      </p:sp>
      <p:sp>
        <p:nvSpPr>
          <p:cNvPr id="7" name="Right Bracket 6"/>
          <p:cNvSpPr/>
          <p:nvPr/>
        </p:nvSpPr>
        <p:spPr>
          <a:xfrm>
            <a:off x="4139953" y="1221342"/>
            <a:ext cx="45719" cy="1224136"/>
          </a:xfrm>
          <a:prstGeom prst="righ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427984" y="1264060"/>
            <a:ext cx="32403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Both give 1x4 vector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A = 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	1 2 3 4 </a:t>
            </a:r>
          </a:p>
          <a:p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77026" y="2564904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A = [1:4] </a:t>
            </a:r>
            <a:r>
              <a:rPr lang="en-GB" sz="2400" dirty="0">
                <a:cs typeface="Courier New" pitchFamily="49" charset="0"/>
              </a:rPr>
              <a:t>Colon operator gives regularly spaced elements</a:t>
            </a:r>
          </a:p>
          <a:p>
            <a:endParaRPr lang="en-GB" sz="2400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7026" y="4365104"/>
            <a:ext cx="8424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Increment can be decimal as well as integer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 = [1:0.2:2] </a:t>
            </a:r>
            <a:r>
              <a:rPr lang="en-GB" sz="2400" dirty="0">
                <a:cs typeface="Courier New" panose="02070309020205020404" pitchFamily="49" charset="0"/>
              </a:rPr>
              <a:t>gives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 =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1.0000 1.2000 1.4000 1.6000 1.8000 2.0000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544" y="3395901"/>
            <a:ext cx="81369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cs typeface="Courier New" pitchFamily="49" charset="0"/>
              </a:rPr>
              <a:t>Specify increment using format [</a:t>
            </a:r>
            <a:r>
              <a:rPr lang="en-GB" sz="2400" dirty="0" err="1">
                <a:cs typeface="Courier New" pitchFamily="49" charset="0"/>
              </a:rPr>
              <a:t>first:step:last</a:t>
            </a:r>
            <a:r>
              <a:rPr lang="en-GB" sz="2400" dirty="0">
                <a:cs typeface="Courier New" pitchFamily="49" charset="0"/>
              </a:rPr>
              <a:t>]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B = [1:2:9] </a:t>
            </a:r>
            <a:r>
              <a:rPr lang="en-GB" sz="2400" dirty="0">
                <a:cs typeface="Courier New" pitchFamily="49" charset="0"/>
              </a:rPr>
              <a:t>gives   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B = 1 3 5 7 9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21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/>
          <a:lstStyle/>
          <a:p>
            <a:r>
              <a:rPr lang="en-GB" dirty="0"/>
              <a:t>More Vectors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15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85410" y="1412776"/>
            <a:ext cx="8424936" cy="1795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cs typeface="Courier New" pitchFamily="49" charset="0"/>
              </a:rPr>
              <a:t>Create a vector with a given number of </a:t>
            </a:r>
            <a:r>
              <a:rPr lang="en-GB" sz="2400" dirty="0" err="1">
                <a:cs typeface="Courier New" pitchFamily="49" charset="0"/>
              </a:rPr>
              <a:t>equispaced</a:t>
            </a:r>
            <a:r>
              <a:rPr lang="en-GB" sz="2400" dirty="0">
                <a:cs typeface="Courier New" pitchFamily="49" charset="0"/>
              </a:rPr>
              <a:t> points using</a:t>
            </a:r>
          </a:p>
          <a:p>
            <a:r>
              <a:rPr lang="en-GB" sz="2400" dirty="0" err="1">
                <a:cs typeface="Courier New" pitchFamily="49" charset="0"/>
              </a:rPr>
              <a:t>linspace</a:t>
            </a:r>
            <a:r>
              <a:rPr lang="en-GB" sz="2400" dirty="0">
                <a:cs typeface="Courier New" pitchFamily="49" charset="0"/>
              </a:rPr>
              <a:t>( start, end, number of elements) </a:t>
            </a:r>
          </a:p>
          <a:p>
            <a:endParaRPr lang="en-GB" sz="2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ea typeface="Calibri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ea typeface="Calibri"/>
                <a:cs typeface="Courier New" pitchFamily="49" charset="0"/>
              </a:rPr>
              <a:t>vec</a:t>
            </a:r>
            <a:r>
              <a:rPr lang="en-GB" dirty="0">
                <a:latin typeface="Courier New" pitchFamily="49" charset="0"/>
                <a:ea typeface="Calibri"/>
                <a:cs typeface="Courier New" pitchFamily="49" charset="0"/>
              </a:rPr>
              <a:t> = </a:t>
            </a:r>
            <a:r>
              <a:rPr lang="en-GB" dirty="0" err="1">
                <a:latin typeface="Courier New" pitchFamily="49" charset="0"/>
                <a:ea typeface="Calibri"/>
                <a:cs typeface="Courier New" pitchFamily="49" charset="0"/>
              </a:rPr>
              <a:t>linspace</a:t>
            </a:r>
            <a:r>
              <a:rPr lang="en-GB" dirty="0">
                <a:latin typeface="Courier New" pitchFamily="49" charset="0"/>
                <a:ea typeface="Calibri"/>
                <a:cs typeface="Courier New" pitchFamily="49" charset="0"/>
              </a:rPr>
              <a:t>( 1, 8, 5 ) </a:t>
            </a:r>
          </a:p>
          <a:p>
            <a:pPr indent="457200">
              <a:lnSpc>
                <a:spcPct val="115000"/>
              </a:lnSpc>
              <a:spcAft>
                <a:spcPts val="1000"/>
              </a:spcAft>
            </a:pPr>
            <a:r>
              <a:rPr lang="en-GB" dirty="0" err="1">
                <a:latin typeface="Courier New" pitchFamily="49" charset="0"/>
                <a:ea typeface="Calibri"/>
                <a:cs typeface="Courier New" pitchFamily="49" charset="0"/>
              </a:rPr>
              <a:t>vec</a:t>
            </a:r>
            <a:r>
              <a:rPr lang="en-GB" dirty="0">
                <a:latin typeface="Courier New" pitchFamily="49" charset="0"/>
                <a:ea typeface="Calibri"/>
                <a:cs typeface="Courier New" pitchFamily="49" charset="0"/>
              </a:rPr>
              <a:t> = 1.0000    2.7500    4.5000    6.2500    8.0000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5654" y="3428219"/>
            <a:ext cx="86044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logspace</a:t>
            </a:r>
            <a:r>
              <a:rPr lang="en-GB" sz="2400" dirty="0"/>
              <a:t> can be used to create logarithmically spaced points</a:t>
            </a:r>
          </a:p>
          <a:p>
            <a:r>
              <a:rPr lang="en-GB" sz="2400" dirty="0"/>
              <a:t>y = </a:t>
            </a:r>
            <a:r>
              <a:rPr lang="en-GB" sz="2400" dirty="0" err="1"/>
              <a:t>logspace</a:t>
            </a:r>
            <a:r>
              <a:rPr lang="en-GB" sz="2400" dirty="0"/>
              <a:t>(</a:t>
            </a:r>
            <a:r>
              <a:rPr lang="en-GB" sz="2400" dirty="0" err="1"/>
              <a:t>a,b,n</a:t>
            </a:r>
            <a:r>
              <a:rPr lang="en-GB" sz="2400" dirty="0"/>
              <a:t>) generates n points between decades 10</a:t>
            </a:r>
            <a:r>
              <a:rPr lang="en-GB" sz="2400" baseline="30000" dirty="0"/>
              <a:t>a</a:t>
            </a:r>
            <a:r>
              <a:rPr lang="en-GB" sz="2400" dirty="0"/>
              <a:t> and 10</a:t>
            </a:r>
            <a:r>
              <a:rPr lang="en-GB" sz="2400" baseline="30000" dirty="0"/>
              <a:t>b</a:t>
            </a:r>
          </a:p>
          <a:p>
            <a:endParaRPr lang="en-GB" sz="2400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logspace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(1,2,5)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10.0000   17.7828   31.6228   56.2341  100.0000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43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Create character vectors using single quotes</a:t>
            </a:r>
          </a:p>
          <a:p>
            <a:endParaRPr lang="en-GB" sz="2400" dirty="0"/>
          </a:p>
          <a:p>
            <a:pPr marL="0" indent="0">
              <a:buNone/>
            </a:pP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charVec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= ‘Here are some characters’</a:t>
            </a:r>
          </a:p>
          <a:p>
            <a:pPr marL="0" indent="0">
              <a:buNone/>
            </a:pPr>
            <a:endParaRPr lang="en-GB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400" dirty="0">
                <a:cs typeface="Courier New" pitchFamily="49" charset="0"/>
              </a:rPr>
              <a:t>Stored as 1x24 char array</a:t>
            </a:r>
          </a:p>
          <a:p>
            <a:pPr marL="0" indent="0">
              <a:buNone/>
            </a:pPr>
            <a:endParaRPr lang="en-GB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400" dirty="0">
                <a:cs typeface="Courier New" pitchFamily="49" charset="0"/>
              </a:rPr>
              <a:t>Type 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help strings </a:t>
            </a:r>
            <a:r>
              <a:rPr lang="en-GB" sz="2400" dirty="0">
                <a:cs typeface="Courier New" pitchFamily="49" charset="0"/>
              </a:rPr>
              <a:t>for more information, or 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doc strings </a:t>
            </a:r>
            <a:r>
              <a:rPr lang="en-GB" sz="2400" dirty="0">
                <a:cs typeface="Courier New" pitchFamily="49" charset="0"/>
              </a:rPr>
              <a:t>for full documentation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920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Column Vectors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88568" y="1268760"/>
            <a:ext cx="4104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cs typeface="Courier New" pitchFamily="49" charset="0"/>
              </a:rPr>
              <a:t>Either semicolon operator</a:t>
            </a:r>
          </a:p>
          <a:p>
            <a:endParaRPr lang="en-GB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&gt;&gt; A = [1;2;3;4]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40461" y="1261028"/>
            <a:ext cx="3823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cs typeface="Courier New" pitchFamily="49" charset="0"/>
              </a:rPr>
              <a:t>or transpose operator</a:t>
            </a:r>
          </a:p>
          <a:p>
            <a:endParaRPr lang="en-GB" sz="2400" dirty="0">
              <a:cs typeface="Courier New" pitchFamily="49" charset="0"/>
            </a:endParaRP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&gt;&gt; A = [1:4]’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47663" y="3058597"/>
            <a:ext cx="147616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A = 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	1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	2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	3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	4</a:t>
            </a:r>
          </a:p>
          <a:p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979713" y="3531296"/>
            <a:ext cx="32107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can be used to create a column vector:</a:t>
            </a:r>
          </a:p>
        </p:txBody>
      </p:sp>
    </p:spTree>
    <p:extLst>
      <p:ext uri="{BB962C8B-B14F-4D97-AF65-F5344CB8AC3E}">
        <p14:creationId xmlns:p14="http://schemas.microsoft.com/office/powerpoint/2010/main" val="1752406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Indexing Vectors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087724" y="1323793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A =  1    3    5    7    9    11    13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5" y="2334073"/>
            <a:ext cx="5544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Subscript notation:   A(3) gives 5</a:t>
            </a:r>
          </a:p>
        </p:txBody>
      </p:sp>
      <p:sp>
        <p:nvSpPr>
          <p:cNvPr id="6" name="Rectangle 5"/>
          <p:cNvSpPr/>
          <p:nvPr/>
        </p:nvSpPr>
        <p:spPr>
          <a:xfrm>
            <a:off x="3851921" y="1323793"/>
            <a:ext cx="576064" cy="584775"/>
          </a:xfrm>
          <a:prstGeom prst="rect">
            <a:avLst/>
          </a:prstGeom>
          <a:solidFill>
            <a:schemeClr val="accent3">
              <a:alpha val="48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67412" y="2924944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Subscript can be a vector:   A([1 4 6]) gives 1  7  11</a:t>
            </a:r>
          </a:p>
        </p:txBody>
      </p:sp>
      <p:sp>
        <p:nvSpPr>
          <p:cNvPr id="8" name="Rectangle 7"/>
          <p:cNvSpPr/>
          <p:nvPr/>
        </p:nvSpPr>
        <p:spPr>
          <a:xfrm>
            <a:off x="2760948" y="1323793"/>
            <a:ext cx="576064" cy="584775"/>
          </a:xfrm>
          <a:prstGeom prst="rect">
            <a:avLst/>
          </a:prstGeom>
          <a:solidFill>
            <a:schemeClr val="accent3">
              <a:alpha val="48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427985" y="1323793"/>
            <a:ext cx="576064" cy="584775"/>
          </a:xfrm>
          <a:prstGeom prst="rect">
            <a:avLst/>
          </a:prstGeom>
          <a:solidFill>
            <a:schemeClr val="accent3">
              <a:alpha val="48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724129" y="1323793"/>
            <a:ext cx="576064" cy="584775"/>
          </a:xfrm>
          <a:prstGeom prst="rect">
            <a:avLst/>
          </a:prstGeom>
          <a:solidFill>
            <a:schemeClr val="accent3">
              <a:alpha val="48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55577" y="3501007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Colon notation to extract range:  A(2:5) gives 3  5  7  9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37012" y="1323793"/>
            <a:ext cx="2243100" cy="584775"/>
          </a:xfrm>
          <a:prstGeom prst="rect">
            <a:avLst/>
          </a:prstGeom>
          <a:solidFill>
            <a:schemeClr val="accent3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755576" y="4005064"/>
            <a:ext cx="8280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Use ‘end’ either on its own or in range:  A(4:end)  gives 7 9 11 13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427984" y="1323793"/>
            <a:ext cx="2628292" cy="584775"/>
          </a:xfrm>
          <a:prstGeom prst="rect">
            <a:avLst/>
          </a:prstGeom>
          <a:solidFill>
            <a:schemeClr val="accent3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755576" y="515719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Replace element using index on left:  A([1 3 5]) = [10 20 30]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87724" y="1323793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A = 10   3   20   7   30  11   13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51921" y="1323792"/>
            <a:ext cx="576064" cy="584775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5004048" y="1323793"/>
            <a:ext cx="576064" cy="584775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19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6" grpId="1" animBg="1"/>
      <p:bldP spid="7" grpId="0"/>
      <p:bldP spid="8" grpId="0" animBg="1"/>
      <p:bldP spid="8" grpId="1" animBg="1"/>
      <p:bldP spid="8" grpId="2" animBg="1"/>
      <p:bldP spid="9" grpId="0" animBg="1"/>
      <p:bldP spid="9" grpId="1" animBg="1"/>
      <p:bldP spid="10" grpId="0" animBg="1"/>
      <p:bldP spid="10" grpId="1" animBg="1"/>
      <p:bldP spid="11" grpId="0"/>
      <p:bldP spid="12" grpId="0" animBg="1"/>
      <p:bldP spid="12" grpId="1" animBg="1"/>
      <p:bldP spid="13" grpId="0"/>
      <p:bldP spid="14" grpId="0" animBg="1"/>
      <p:bldP spid="14" grpId="1" animBg="1"/>
      <p:bldP spid="16" grpId="0"/>
      <p:bldP spid="17" grpId="0"/>
      <p:bldP spid="18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2.1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196752"/>
            <a:ext cx="39604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1)	&gt;&gt; A = [5:2:17]</a:t>
            </a:r>
          </a:p>
          <a:p>
            <a:r>
              <a:rPr lang="en-GB" dirty="0">
                <a:solidFill>
                  <a:prstClr val="black"/>
                </a:solidFill>
              </a:rPr>
              <a:t>	A =</a:t>
            </a:r>
          </a:p>
          <a:p>
            <a:r>
              <a:rPr lang="en-GB" dirty="0">
                <a:solidFill>
                  <a:prstClr val="black"/>
                </a:solidFill>
              </a:rPr>
              <a:t>     	5     7     9    11    13    15    17	</a:t>
            </a:r>
          </a:p>
          <a:p>
            <a:r>
              <a:rPr lang="en-GB" dirty="0">
                <a:solidFill>
                  <a:prstClr val="black"/>
                </a:solidFill>
              </a:rPr>
              <a:t> </a:t>
            </a:r>
          </a:p>
          <a:p>
            <a:r>
              <a:rPr lang="en-GB" dirty="0">
                <a:solidFill>
                  <a:prstClr val="black"/>
                </a:solidFill>
              </a:rPr>
              <a:t>2)	&gt;&gt; B = [3:-1:-3]'</a:t>
            </a:r>
          </a:p>
          <a:p>
            <a:r>
              <a:rPr lang="en-GB" dirty="0">
                <a:solidFill>
                  <a:prstClr val="black"/>
                </a:solidFill>
              </a:rPr>
              <a:t>	B =</a:t>
            </a:r>
          </a:p>
          <a:p>
            <a:r>
              <a:rPr lang="en-GB" dirty="0">
                <a:solidFill>
                  <a:prstClr val="black"/>
                </a:solidFill>
              </a:rPr>
              <a:t>    	 	3</a:t>
            </a:r>
          </a:p>
          <a:p>
            <a:r>
              <a:rPr lang="en-GB" dirty="0">
                <a:solidFill>
                  <a:prstClr val="black"/>
                </a:solidFill>
              </a:rPr>
              <a:t>    	 	2</a:t>
            </a:r>
          </a:p>
          <a:p>
            <a:r>
              <a:rPr lang="en-GB" dirty="0">
                <a:solidFill>
                  <a:prstClr val="black"/>
                </a:solidFill>
              </a:rPr>
              <a:t>    		1</a:t>
            </a:r>
          </a:p>
          <a:p>
            <a:r>
              <a:rPr lang="en-GB" dirty="0">
                <a:solidFill>
                  <a:prstClr val="black"/>
                </a:solidFill>
              </a:rPr>
              <a:t>     		0</a:t>
            </a:r>
          </a:p>
          <a:p>
            <a:r>
              <a:rPr lang="en-GB" dirty="0">
                <a:solidFill>
                  <a:prstClr val="black"/>
                </a:solidFill>
              </a:rPr>
              <a:t>   	 	-1</a:t>
            </a:r>
          </a:p>
          <a:p>
            <a:r>
              <a:rPr lang="en-GB" dirty="0">
                <a:solidFill>
                  <a:prstClr val="black"/>
                </a:solidFill>
              </a:rPr>
              <a:t>   	 	-2</a:t>
            </a:r>
          </a:p>
          <a:p>
            <a:r>
              <a:rPr lang="en-GB" dirty="0">
                <a:solidFill>
                  <a:prstClr val="black"/>
                </a:solidFill>
              </a:rPr>
              <a:t>   	 	-3</a:t>
            </a:r>
          </a:p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9" y="1196752"/>
            <a:ext cx="37444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3)	&gt;&gt; C = A([1 4 6])</a:t>
            </a:r>
          </a:p>
          <a:p>
            <a:r>
              <a:rPr lang="en-GB" dirty="0">
                <a:solidFill>
                  <a:prstClr val="black"/>
                </a:solidFill>
              </a:rPr>
              <a:t>	C =</a:t>
            </a:r>
          </a:p>
          <a:p>
            <a:r>
              <a:rPr lang="en-GB" dirty="0">
                <a:solidFill>
                  <a:prstClr val="black"/>
                </a:solidFill>
              </a:rPr>
              <a:t>     		5    11    15</a:t>
            </a:r>
          </a:p>
          <a:p>
            <a:r>
              <a:rPr lang="en-GB" dirty="0">
                <a:solidFill>
                  <a:prstClr val="black"/>
                </a:solidFill>
              </a:rPr>
              <a:t> </a:t>
            </a:r>
          </a:p>
          <a:p>
            <a:r>
              <a:rPr lang="en-GB" dirty="0">
                <a:solidFill>
                  <a:prstClr val="black"/>
                </a:solidFill>
              </a:rPr>
              <a:t>4)	&gt;&gt; B([3 5 7]) = C</a:t>
            </a:r>
          </a:p>
          <a:p>
            <a:r>
              <a:rPr lang="en-GB" dirty="0">
                <a:solidFill>
                  <a:prstClr val="black"/>
                </a:solidFill>
              </a:rPr>
              <a:t>	B =</a:t>
            </a:r>
          </a:p>
          <a:p>
            <a:r>
              <a:rPr lang="en-GB" dirty="0">
                <a:solidFill>
                  <a:prstClr val="black"/>
                </a:solidFill>
              </a:rPr>
              <a:t>     		3</a:t>
            </a:r>
          </a:p>
          <a:p>
            <a:r>
              <a:rPr lang="en-GB" dirty="0">
                <a:solidFill>
                  <a:prstClr val="black"/>
                </a:solidFill>
              </a:rPr>
              <a:t>     		2</a:t>
            </a:r>
          </a:p>
          <a:p>
            <a:r>
              <a:rPr lang="en-GB" dirty="0">
                <a:solidFill>
                  <a:prstClr val="black"/>
                </a:solidFill>
              </a:rPr>
              <a:t>     		5</a:t>
            </a:r>
          </a:p>
          <a:p>
            <a:r>
              <a:rPr lang="en-GB" dirty="0">
                <a:solidFill>
                  <a:prstClr val="black"/>
                </a:solidFill>
              </a:rPr>
              <a:t>     		0</a:t>
            </a:r>
          </a:p>
          <a:p>
            <a:r>
              <a:rPr lang="en-GB" dirty="0">
                <a:solidFill>
                  <a:prstClr val="black"/>
                </a:solidFill>
              </a:rPr>
              <a:t>    		11</a:t>
            </a:r>
          </a:p>
          <a:p>
            <a:r>
              <a:rPr lang="en-GB" dirty="0">
                <a:solidFill>
                  <a:prstClr val="black"/>
                </a:solidFill>
              </a:rPr>
              <a:t>    		-2</a:t>
            </a:r>
          </a:p>
          <a:p>
            <a:r>
              <a:rPr lang="en-GB" dirty="0">
                <a:solidFill>
                  <a:prstClr val="black"/>
                </a:solidFill>
              </a:rPr>
              <a:t>    		15</a:t>
            </a:r>
          </a:p>
          <a:p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481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The MATLAB Desktop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</a:t>
            </a:fld>
            <a:endParaRPr lang="en-GB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227" y="1137810"/>
            <a:ext cx="3641831" cy="29089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50945" y="1199148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Workspace</a:t>
            </a:r>
          </a:p>
          <a:p>
            <a:r>
              <a:rPr lang="en-GB" dirty="0"/>
              <a:t>window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50945" y="3719426"/>
            <a:ext cx="129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Command</a:t>
            </a:r>
          </a:p>
          <a:p>
            <a:r>
              <a:rPr lang="en-GB" dirty="0"/>
              <a:t>History</a:t>
            </a:r>
          </a:p>
          <a:p>
            <a:r>
              <a:rPr lang="en-GB" dirty="0"/>
              <a:t>window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0225" y="1979878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Current folder</a:t>
            </a:r>
          </a:p>
          <a:p>
            <a:r>
              <a:rPr lang="en-GB" dirty="0"/>
              <a:t>window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241" y="2783323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Command</a:t>
            </a:r>
          </a:p>
          <a:p>
            <a:r>
              <a:rPr lang="en-GB" dirty="0"/>
              <a:t>window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091222" y="2303043"/>
            <a:ext cx="1048518" cy="785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066369" y="2783323"/>
            <a:ext cx="1944216" cy="3231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372200" y="1522313"/>
            <a:ext cx="878746" cy="4689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6372200" y="3503402"/>
            <a:ext cx="878746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70225" y="5128156"/>
            <a:ext cx="70500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To change path use dialog given by Home-&gt;</a:t>
            </a:r>
            <a:r>
              <a:rPr lang="en-GB" sz="2000" dirty="0" err="1"/>
              <a:t>SetPath</a:t>
            </a:r>
            <a:r>
              <a:rPr lang="en-GB" sz="2000" dirty="0"/>
              <a:t> button or use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path(‘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Folder’,path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) or path(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path,’Folder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’)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54429" y="963579"/>
            <a:ext cx="1031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Function browser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186221" y="1373504"/>
            <a:ext cx="1521683" cy="32730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04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4" y="1556792"/>
            <a:ext cx="856895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Addition		a + b</a:t>
            </a:r>
          </a:p>
          <a:p>
            <a:r>
              <a:rPr lang="en-GB" sz="2400" dirty="0"/>
              <a:t>Subtraction		a – b</a:t>
            </a:r>
          </a:p>
          <a:p>
            <a:r>
              <a:rPr lang="en-GB" sz="2400" dirty="0"/>
              <a:t>Multiplication		a * b for matrix or scalar multiplication</a:t>
            </a:r>
          </a:p>
          <a:p>
            <a:r>
              <a:rPr lang="en-GB" sz="2400" dirty="0"/>
              <a:t>			a.*b for element by element multiplication</a:t>
            </a:r>
          </a:p>
          <a:p>
            <a:r>
              <a:rPr lang="en-GB" sz="2400" dirty="0"/>
              <a:t>Division		a / b  for matrix or scalar division</a:t>
            </a:r>
          </a:p>
          <a:p>
            <a:r>
              <a:rPr lang="en-GB" sz="2400" dirty="0"/>
              <a:t>			a./b for element by element division </a:t>
            </a:r>
          </a:p>
          <a:p>
            <a:r>
              <a:rPr lang="en-GB" sz="2400" dirty="0"/>
              <a:t>Left division		a \ b for matrix or scalar left division</a:t>
            </a:r>
          </a:p>
          <a:p>
            <a:r>
              <a:rPr lang="en-GB" sz="2400" dirty="0"/>
              <a:t>			a.\b for element by element left division</a:t>
            </a:r>
          </a:p>
          <a:p>
            <a:r>
              <a:rPr lang="en-GB" sz="2400" dirty="0"/>
              <a:t>Exponentiation	a ^ b for matrix or scalar exponentiation</a:t>
            </a:r>
          </a:p>
          <a:p>
            <a:r>
              <a:rPr lang="en-GB" sz="2400" dirty="0"/>
              <a:t>			</a:t>
            </a:r>
            <a:r>
              <a:rPr lang="en-GB" sz="2400" dirty="0" err="1"/>
              <a:t>a.^b</a:t>
            </a:r>
            <a:r>
              <a:rPr lang="en-GB" sz="2400" dirty="0"/>
              <a:t> for element by element exponentiation</a:t>
            </a:r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275856" y="2348880"/>
            <a:ext cx="4968552" cy="36004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275856" y="3140968"/>
            <a:ext cx="4248472" cy="288032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275857" y="3861048"/>
            <a:ext cx="4608512" cy="288032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275856" y="4581128"/>
            <a:ext cx="5112568" cy="36004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275856" y="2708920"/>
            <a:ext cx="5400600" cy="432048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3275857" y="3429000"/>
            <a:ext cx="4608512" cy="432048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275856" y="4149080"/>
            <a:ext cx="5112568" cy="432048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275856" y="4941168"/>
            <a:ext cx="5544616" cy="432048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3263846" y="3817671"/>
            <a:ext cx="5112568" cy="720080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21</a:t>
            </a:fld>
            <a:endParaRPr lang="en-GB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Order of Precedence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348880"/>
            <a:ext cx="77048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Arithmetic operations will be carried out in the order: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Evaluate parentheses working from inside to outside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Exponential operations (^)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Multiplication (*) and division (/) from left to right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Addition (+) and subtraction (-) from left to right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33575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Addition and Subtraction Operations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2074" y="1196752"/>
            <a:ext cx="8280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Scalar addition and subtraction  performs the operation on each member of the vector or array:</a:t>
            </a:r>
          </a:p>
          <a:p>
            <a:endParaRPr lang="en-GB" sz="2400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[1:4]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1  2  3  4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A + 10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11  12  13  14</a:t>
            </a:r>
            <a:r>
              <a:rPr lang="en-GB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2074" y="4062731"/>
            <a:ext cx="676875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Array addition and subtraction is performed element by element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B = [5:8]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B =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5  6  7  8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5976" y="3068962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 – this is achieved without using a loop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3419872" y="3392126"/>
            <a:ext cx="936104" cy="3969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55976" y="4653136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A + B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16  18  20  22</a:t>
            </a:r>
          </a:p>
          <a:p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1403648" y="3715293"/>
            <a:ext cx="360040" cy="289771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403648" y="5413124"/>
            <a:ext cx="360040" cy="275012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5297550" y="5221731"/>
            <a:ext cx="360040" cy="289771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941499" y="3718877"/>
            <a:ext cx="360040" cy="289771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748420" y="5413124"/>
            <a:ext cx="360040" cy="289771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873614" y="5221731"/>
            <a:ext cx="360040" cy="289771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10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/>
              <a:t>Multiplication Based Operations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5" y="1213302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Multiplication ( and /,\,^) operate element by element on scalars in the same way as the addition operator.</a:t>
            </a:r>
          </a:p>
        </p:txBody>
      </p:sp>
      <p:sp>
        <p:nvSpPr>
          <p:cNvPr id="9" name="Rectangle 8"/>
          <p:cNvSpPr/>
          <p:nvPr/>
        </p:nvSpPr>
        <p:spPr>
          <a:xfrm>
            <a:off x="899592" y="2564904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[1:4]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1  2  3  4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A * 10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10  20  30  40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3155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/>
              <a:t>Multiplication Based Operations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24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827584" y="1556792"/>
            <a:ext cx="770485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To multiply vectors or arrays element by element the ‘dot’ operators  must be used.  Note that vectors must be the same size.</a:t>
            </a:r>
          </a:p>
          <a:p>
            <a:endParaRPr lang="en-GB" sz="2400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&gt;&gt;A = [1:4]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1 2 3 4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B = [2:5]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B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2 3 4 5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D = A.*B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D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2 6 12 20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83968" y="4149082"/>
            <a:ext cx="3528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Note that just using the * operator here will result in an error</a:t>
            </a:r>
          </a:p>
        </p:txBody>
      </p:sp>
    </p:spTree>
    <p:extLst>
      <p:ext uri="{BB962C8B-B14F-4D97-AF65-F5344CB8AC3E}">
        <p14:creationId xmlns:p14="http://schemas.microsoft.com/office/powerpoint/2010/main" val="3712951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850106"/>
          </a:xfrm>
        </p:spPr>
        <p:txBody>
          <a:bodyPr/>
          <a:lstStyle/>
          <a:p>
            <a:r>
              <a:rPr lang="en-GB" dirty="0"/>
              <a:t>Multiplication Based Operators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5" y="980728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Using multiplication based operators without a dot operator will result in standard matrix operations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5" y="2060848"/>
            <a:ext cx="30243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[1:4]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1   2   3   4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B = [1:4]'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B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3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4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872087" y="1811725"/>
            <a:ext cx="43924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So that</a:t>
            </a:r>
          </a:p>
          <a:p>
            <a:endParaRPr lang="en-GB" sz="2400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A*B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30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400" dirty="0">
                <a:cs typeface="Courier New" pitchFamily="49" charset="0"/>
              </a:rPr>
              <a:t>but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&gt;&gt; B*A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ans =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1     2     3     4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2     4     6     8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3     6     9    12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4     8    12    16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454352" y="1957239"/>
            <a:ext cx="3545632" cy="1815262"/>
            <a:chOff x="5454352" y="1957239"/>
            <a:chExt cx="3545632" cy="1815262"/>
          </a:xfrm>
        </p:grpSpPr>
        <p:sp>
          <p:nvSpPr>
            <p:cNvPr id="7" name="TextBox 6"/>
            <p:cNvSpPr txBox="1"/>
            <p:nvPr/>
          </p:nvSpPr>
          <p:spPr>
            <a:xfrm>
              <a:off x="6068678" y="2564903"/>
              <a:ext cx="19442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1 x 4   *   4 x 1</a:t>
              </a:r>
            </a:p>
          </p:txBody>
        </p:sp>
        <p:sp>
          <p:nvSpPr>
            <p:cNvPr id="21" name="Left Bracket 20"/>
            <p:cNvSpPr/>
            <p:nvPr/>
          </p:nvSpPr>
          <p:spPr>
            <a:xfrm rot="5400000">
              <a:off x="6980000" y="2197460"/>
              <a:ext cx="72008" cy="734887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08104" y="1957239"/>
              <a:ext cx="3491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Inner dimensions must match</a:t>
              </a:r>
            </a:p>
          </p:txBody>
        </p:sp>
        <p:sp>
          <p:nvSpPr>
            <p:cNvPr id="23" name="Left Bracket 22"/>
            <p:cNvSpPr/>
            <p:nvPr/>
          </p:nvSpPr>
          <p:spPr>
            <a:xfrm rot="-5400000">
              <a:off x="6955971" y="2296648"/>
              <a:ext cx="126473" cy="1586309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54352" y="3372391"/>
              <a:ext cx="3491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Outer dimensions give final size</a:t>
              </a: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7016004" y="2276872"/>
              <a:ext cx="0" cy="252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7040786" y="3153039"/>
              <a:ext cx="0" cy="2193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567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Vectors as Function Input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8" y="1484784"/>
            <a:ext cx="7776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Vectors can be used as input arguments to functions – both built-in and user defined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2564904"/>
            <a:ext cx="76328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 = [0:pi/6:pi]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A =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0 0.5236  1.0472   1.5708  2.0944  2.6180  3.1416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&gt;&gt; B = sin(A)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B =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0  0.5000  0.8660  1.0000   .8660  0.5000  0.0000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527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Exercise 2.2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124744"/>
            <a:ext cx="82809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1)</a:t>
            </a:r>
            <a:r>
              <a:rPr lang="en-GB" b="1" dirty="0"/>
              <a:t>   </a:t>
            </a:r>
            <a:r>
              <a:rPr lang="en-GB" dirty="0"/>
              <a:t>&gt;&gt; 1/(2+3^4) + 5/(6*7) + 7/8</a:t>
            </a:r>
          </a:p>
          <a:p>
            <a:r>
              <a:rPr lang="en-GB" dirty="0"/>
              <a:t>   </a:t>
            </a:r>
            <a:r>
              <a:rPr lang="en-GB" dirty="0" err="1"/>
              <a:t>ans</a:t>
            </a:r>
            <a:r>
              <a:rPr lang="en-GB" dirty="0"/>
              <a:t> =</a:t>
            </a:r>
          </a:p>
          <a:p>
            <a:r>
              <a:rPr lang="en-GB" dirty="0"/>
              <a:t>   	1.0061</a:t>
            </a:r>
          </a:p>
          <a:p>
            <a:endParaRPr lang="en-GB" dirty="0"/>
          </a:p>
          <a:p>
            <a:r>
              <a:rPr lang="en-GB" dirty="0"/>
              <a:t>2) &gt;&gt; A = </a:t>
            </a:r>
            <a:r>
              <a:rPr lang="en-GB" dirty="0" err="1"/>
              <a:t>linspace</a:t>
            </a:r>
            <a:r>
              <a:rPr lang="en-GB" dirty="0"/>
              <a:t>( 0, 2*pi, 9 )</a:t>
            </a:r>
          </a:p>
          <a:p>
            <a:r>
              <a:rPr lang="en-GB" dirty="0"/>
              <a:t>   A =</a:t>
            </a:r>
          </a:p>
          <a:p>
            <a:r>
              <a:rPr lang="en-GB" dirty="0"/>
              <a:t>         0    0.7854    1.5708    2.3562    3.1416    3.9270  …         4.7124    5.4978    6.2832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</a:t>
            </a:r>
            <a:r>
              <a:rPr lang="en-GB" dirty="0" err="1"/>
              <a:t>SinAng</a:t>
            </a:r>
            <a:r>
              <a:rPr lang="en-GB" dirty="0"/>
              <a:t> = sin(A)</a:t>
            </a:r>
          </a:p>
          <a:p>
            <a:r>
              <a:rPr lang="en-GB" dirty="0"/>
              <a:t>   </a:t>
            </a:r>
            <a:r>
              <a:rPr lang="en-GB" dirty="0" err="1"/>
              <a:t>SinAng</a:t>
            </a:r>
            <a:r>
              <a:rPr lang="en-GB" dirty="0"/>
              <a:t> =</a:t>
            </a:r>
          </a:p>
          <a:p>
            <a:r>
              <a:rPr lang="en-GB" dirty="0"/>
              <a:t>         0    0.7071    1.0000    0.7071    0.0000   -0.7071  …     -1.0000   -0.7071   -0.0000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3)  &gt;&gt; </a:t>
            </a:r>
            <a:r>
              <a:rPr lang="en-GB" dirty="0" err="1"/>
              <a:t>SinAng</a:t>
            </a:r>
            <a:r>
              <a:rPr lang="en-GB" dirty="0"/>
              <a:t> = </a:t>
            </a:r>
            <a:r>
              <a:rPr lang="en-GB" dirty="0" err="1"/>
              <a:t>SinAng</a:t>
            </a:r>
            <a:r>
              <a:rPr lang="en-GB" dirty="0"/>
              <a:t> + 1</a:t>
            </a:r>
          </a:p>
          <a:p>
            <a:r>
              <a:rPr lang="en-GB" dirty="0"/>
              <a:t>   </a:t>
            </a:r>
            <a:r>
              <a:rPr lang="en-GB" dirty="0" err="1"/>
              <a:t>SinAng</a:t>
            </a:r>
            <a:r>
              <a:rPr lang="en-GB" dirty="0"/>
              <a:t> =</a:t>
            </a:r>
          </a:p>
          <a:p>
            <a:r>
              <a:rPr lang="en-GB" dirty="0"/>
              <a:t>    1.0000    1.7071    2.0000    1.7071    1.0000    0.2929         0    0.2929    1.0000</a:t>
            </a:r>
          </a:p>
          <a:p>
            <a:r>
              <a:rPr lang="en-GB" dirty="0"/>
              <a:t>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6543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Exercise 2.2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124744"/>
            <a:ext cx="8280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 </a:t>
            </a:r>
          </a:p>
          <a:p>
            <a:r>
              <a:rPr lang="en-GB" dirty="0"/>
              <a:t>4)  &gt;&gt; B = [1:9]</a:t>
            </a:r>
          </a:p>
          <a:p>
            <a:r>
              <a:rPr lang="en-GB" dirty="0"/>
              <a:t>   B =</a:t>
            </a:r>
          </a:p>
          <a:p>
            <a:r>
              <a:rPr lang="en-GB" dirty="0"/>
              <a:t>     1     2     3     4     5     6     7     8     9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SinAng.*B</a:t>
            </a:r>
          </a:p>
          <a:p>
            <a:r>
              <a:rPr lang="en-GB" dirty="0" err="1"/>
              <a:t>ans</a:t>
            </a:r>
            <a:r>
              <a:rPr lang="en-GB" dirty="0"/>
              <a:t> =</a:t>
            </a:r>
          </a:p>
          <a:p>
            <a:r>
              <a:rPr lang="en-GB" dirty="0"/>
              <a:t>      1.0000    3.4142    6.0000    6.8284    5.0000    1.7574         0    2.3431     9.0000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17911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Left Division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5" y="1412776"/>
            <a:ext cx="84969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a\b = a</a:t>
            </a:r>
            <a:r>
              <a:rPr lang="en-GB" sz="2800" baseline="30000" dirty="0"/>
              <a:t>-1</a:t>
            </a:r>
            <a:r>
              <a:rPr lang="en-GB" sz="2800" dirty="0"/>
              <a:t>b   for matrix operations </a:t>
            </a:r>
          </a:p>
          <a:p>
            <a:r>
              <a:rPr lang="en-GB" sz="2800" dirty="0"/>
              <a:t>a.\b = b/a   when performed element by element on    		         arrays or when one of the operands is a scalar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1" y="3140968"/>
            <a:ext cx="7272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[1:4]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1     2     3     4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A.\2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2.0000    1.0000    0.6667    0.5000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90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64096"/>
          </a:xfrm>
        </p:spPr>
        <p:txBody>
          <a:bodyPr>
            <a:normAutofit fontScale="90000"/>
          </a:bodyPr>
          <a:lstStyle/>
          <a:p>
            <a:r>
              <a:rPr lang="en-GB" dirty="0"/>
              <a:t>Changing the desktop configuration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20" y="2152387"/>
            <a:ext cx="432048" cy="45478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012756" y="2146296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Dock and undock windows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01" y="2822665"/>
            <a:ext cx="432000" cy="432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15312" y="2863088"/>
            <a:ext cx="6514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Slide window to tabbed position at side of window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20" y="3407999"/>
            <a:ext cx="432000" cy="36000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012755" y="3396924"/>
            <a:ext cx="6084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Restore maximised window to tiled position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5121" y="4190795"/>
            <a:ext cx="754435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Stack windows by dragging the title bars over each other </a:t>
            </a:r>
          </a:p>
          <a:p>
            <a:endParaRPr lang="en-GB" sz="2400" dirty="0"/>
          </a:p>
          <a:p>
            <a:r>
              <a:rPr lang="en-GB" sz="2400" dirty="0"/>
              <a:t>Save setup: Desktop -&gt; Save Layout.</a:t>
            </a:r>
          </a:p>
          <a:p>
            <a:endParaRPr lang="en-GB" sz="2400" dirty="0"/>
          </a:p>
          <a:p>
            <a:r>
              <a:rPr lang="en-GB" sz="2400" dirty="0"/>
              <a:t>Restore default layout: Desktop-&gt;Desktop Layout-&gt;Default</a:t>
            </a:r>
          </a:p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20" y="1187879"/>
            <a:ext cx="355556" cy="2793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12755" y="1187879"/>
            <a:ext cx="5292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At top right hand corner of window gives drop down menu with options:</a:t>
            </a:r>
          </a:p>
        </p:txBody>
      </p:sp>
    </p:spTree>
    <p:extLst>
      <p:ext uri="{BB962C8B-B14F-4D97-AF65-F5344CB8AC3E}">
        <p14:creationId xmlns:p14="http://schemas.microsoft.com/office/powerpoint/2010/main" val="7368170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3" y="188640"/>
            <a:ext cx="8795320" cy="1143000"/>
          </a:xfrm>
        </p:spPr>
        <p:txBody>
          <a:bodyPr>
            <a:normAutofit/>
          </a:bodyPr>
          <a:lstStyle/>
          <a:p>
            <a:r>
              <a:rPr lang="en-GB" sz="3200" dirty="0"/>
              <a:t>Using Left Division to Solve Simultaneous Equations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30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11560" y="1182690"/>
                <a:ext cx="7848872" cy="2493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The pair of simultaneous equations</a:t>
                </a:r>
              </a:p>
              <a:p>
                <a:r>
                  <a:rPr lang="en-GB" dirty="0"/>
                  <a:t>	</a:t>
                </a:r>
                <a:r>
                  <a:rPr lang="en-GB" i="1" dirty="0"/>
                  <a:t>3x</a:t>
                </a:r>
                <a:r>
                  <a:rPr lang="en-GB" i="1" baseline="-25000" dirty="0"/>
                  <a:t>1</a:t>
                </a:r>
                <a:r>
                  <a:rPr lang="en-GB" i="1" dirty="0"/>
                  <a:t> + 2x</a:t>
                </a:r>
                <a:r>
                  <a:rPr lang="en-GB" i="1" baseline="-25000" dirty="0"/>
                  <a:t>2</a:t>
                </a:r>
                <a:r>
                  <a:rPr lang="en-GB" i="1" dirty="0"/>
                  <a:t> = 12</a:t>
                </a:r>
                <a:endParaRPr lang="en-GB" dirty="0"/>
              </a:p>
              <a:p>
                <a:r>
                  <a:rPr lang="en-GB" i="1" dirty="0"/>
                  <a:t>	  x</a:t>
                </a:r>
                <a:r>
                  <a:rPr lang="en-GB" i="1" baseline="-25000" dirty="0"/>
                  <a:t>1</a:t>
                </a:r>
                <a:r>
                  <a:rPr lang="en-GB" i="1" dirty="0"/>
                  <a:t> + 4x</a:t>
                </a:r>
                <a:r>
                  <a:rPr lang="en-GB" i="1" baseline="-25000" dirty="0"/>
                  <a:t>2</a:t>
                </a:r>
                <a:r>
                  <a:rPr lang="en-GB" i="1" dirty="0"/>
                  <a:t> = 14</a:t>
                </a:r>
                <a:endParaRPr lang="en-GB" dirty="0"/>
              </a:p>
              <a:p>
                <a:r>
                  <a:rPr lang="en-GB" dirty="0"/>
                  <a:t>can be written as  </a:t>
                </a:r>
                <a:r>
                  <a:rPr lang="en-GB" i="1" dirty="0" err="1"/>
                  <a:t>Ax</a:t>
                </a:r>
                <a:r>
                  <a:rPr lang="en-GB" i="1" dirty="0"/>
                  <a:t> = B</a:t>
                </a:r>
                <a:endParaRPr lang="en-GB" dirty="0"/>
              </a:p>
              <a:p>
                <a:r>
                  <a:rPr lang="en-GB" dirty="0"/>
                  <a:t> </a:t>
                </a:r>
              </a:p>
              <a:p>
                <a:r>
                  <a:rPr lang="en-GB" dirty="0"/>
                  <a:t>where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 </m:t>
                    </m:r>
                    <m:r>
                      <a:rPr lang="en-GB" i="1">
                        <a:latin typeface="Cambria Math"/>
                      </a:rPr>
                      <m:t>𝐴</m:t>
                    </m:r>
                    <m:r>
                      <a:rPr lang="en-GB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i="1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, 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𝐵</m:t>
                    </m:r>
                    <m:r>
                      <a:rPr lang="en-GB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14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,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𝑥</m:t>
                    </m:r>
                    <m:r>
                      <a:rPr lang="en-GB" i="1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Solving using linear algebra gives </a:t>
                </a:r>
                <a:r>
                  <a:rPr lang="en-GB" i="1" dirty="0"/>
                  <a:t>x = A</a:t>
                </a:r>
                <a:r>
                  <a:rPr lang="en-GB" i="1" baseline="30000" dirty="0"/>
                  <a:t>-1</a:t>
                </a:r>
                <a:r>
                  <a:rPr lang="en-GB" i="1" dirty="0"/>
                  <a:t>B</a:t>
                </a:r>
                <a:endParaRPr lang="en-GB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182688"/>
                <a:ext cx="7848872" cy="2493247"/>
              </a:xfrm>
              <a:prstGeom prst="rect">
                <a:avLst/>
              </a:prstGeom>
              <a:blipFill rotWithShape="1">
                <a:blip r:embed="rId3"/>
                <a:stretch>
                  <a:fillRect l="-621" t="-1222" b="-29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27584" y="3700376"/>
            <a:ext cx="370841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cs typeface="Courier New" pitchFamily="49" charset="0"/>
              </a:rPr>
              <a:t>In MATLAB set up the arrays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[3 2; 1 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3     2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1     4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B = [12;14]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B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12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14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9551" y="3700376"/>
            <a:ext cx="331236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cs typeface="Courier New" pitchFamily="49" charset="0"/>
              </a:rPr>
              <a:t>and solve using the left division operator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x = A\B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x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96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Matrices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124744"/>
            <a:ext cx="799288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Use the semicolon operator to separate the rows of a matrix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A = [1 2 3 4 5; 5 6 7 8 9]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     1 2 3 4 5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     5 6 7 8 9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3" y="3717032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The colon operator can be used as for vectors.</a:t>
            </a:r>
          </a:p>
          <a:p>
            <a:r>
              <a:rPr lang="en-GB" sz="2800" dirty="0"/>
              <a:t>The same result is given by</a:t>
            </a:r>
          </a:p>
          <a:p>
            <a:endParaRPr lang="en-GB" sz="2800" dirty="0"/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A = [1:5;5:9]</a:t>
            </a:r>
          </a:p>
        </p:txBody>
      </p:sp>
    </p:spTree>
    <p:extLst>
      <p:ext uri="{BB962C8B-B14F-4D97-AF65-F5344CB8AC3E}">
        <p14:creationId xmlns:p14="http://schemas.microsoft.com/office/powerpoint/2010/main" val="17432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2.3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71117" y="1196754"/>
            <a:ext cx="7848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&gt;&gt; A = [1 2 3; 2 3 -1; 4 -1 2]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 1     2     3</a:t>
            </a:r>
          </a:p>
          <a:p>
            <a:r>
              <a:rPr lang="en-GB" dirty="0"/>
              <a:t>     2     3    -1</a:t>
            </a:r>
          </a:p>
          <a:p>
            <a:r>
              <a:rPr lang="en-GB" dirty="0"/>
              <a:t>     4    -1     2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B = [13;4;13]</a:t>
            </a:r>
          </a:p>
          <a:p>
            <a:r>
              <a:rPr lang="en-GB" dirty="0"/>
              <a:t>B =</a:t>
            </a:r>
          </a:p>
          <a:p>
            <a:r>
              <a:rPr lang="en-GB" dirty="0"/>
              <a:t>    13</a:t>
            </a:r>
          </a:p>
          <a:p>
            <a:r>
              <a:rPr lang="en-GB" dirty="0"/>
              <a:t>     4</a:t>
            </a:r>
          </a:p>
          <a:p>
            <a:r>
              <a:rPr lang="en-GB" dirty="0"/>
              <a:t>    13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X = A\B</a:t>
            </a:r>
          </a:p>
          <a:p>
            <a:r>
              <a:rPr lang="en-GB" dirty="0"/>
              <a:t>X =</a:t>
            </a:r>
          </a:p>
          <a:p>
            <a:r>
              <a:rPr lang="en-GB" dirty="0"/>
              <a:t>    2.0000</a:t>
            </a:r>
          </a:p>
          <a:p>
            <a:r>
              <a:rPr lang="en-GB" dirty="0"/>
              <a:t>    1.0000</a:t>
            </a:r>
          </a:p>
          <a:p>
            <a:r>
              <a:rPr lang="en-GB" dirty="0"/>
              <a:t>    3.0000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54573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Character Matrices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33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827584" y="1124744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Arrays of characters must have the same number of elements in each row.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129908"/>
            <a:ext cx="7499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charArray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[‘ONE';‘SEVEN';‘FIVE']</a:t>
            </a:r>
          </a:p>
          <a:p>
            <a:r>
              <a:rPr lang="en-GB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Error using </a:t>
            </a:r>
            <a:r>
              <a:rPr lang="en-GB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vertcat</a:t>
            </a:r>
            <a:endParaRPr lang="en-GB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Dimensions of matrices being concatenated are not consistent.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897576"/>
              </p:ext>
            </p:extLst>
          </p:nvPr>
        </p:nvGraphicFramePr>
        <p:xfrm>
          <a:off x="2123728" y="2358301"/>
          <a:ext cx="3048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299">
                <a:tc>
                  <a:txBody>
                    <a:bodyPr/>
                    <a:lstStyle/>
                    <a:p>
                      <a:r>
                        <a:rPr lang="en-GB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99">
                <a:tc>
                  <a:txBody>
                    <a:bodyPr/>
                    <a:lstStyle/>
                    <a:p>
                      <a:r>
                        <a:rPr lang="en-GB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99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130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34</a:t>
            </a:fld>
            <a:endParaRPr lang="en-GB"/>
          </a:p>
        </p:txBody>
      </p:sp>
      <p:grpSp>
        <p:nvGrpSpPr>
          <p:cNvPr id="5" name="Group 4"/>
          <p:cNvGrpSpPr/>
          <p:nvPr/>
        </p:nvGrpSpPr>
        <p:grpSpPr>
          <a:xfrm>
            <a:off x="1043608" y="1556792"/>
            <a:ext cx="7344816" cy="3384376"/>
            <a:chOff x="827584" y="3515866"/>
            <a:chExt cx="7344816" cy="3384376"/>
          </a:xfrm>
        </p:grpSpPr>
        <p:sp>
          <p:nvSpPr>
            <p:cNvPr id="6" name="TextBox 5"/>
            <p:cNvSpPr txBox="1"/>
            <p:nvPr/>
          </p:nvSpPr>
          <p:spPr>
            <a:xfrm>
              <a:off x="827584" y="3515866"/>
              <a:ext cx="7200800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Use </a:t>
              </a:r>
              <a:r>
                <a:rPr lang="en-GB" sz="2800" dirty="0">
                  <a:latin typeface="Courier New" pitchFamily="49" charset="0"/>
                  <a:cs typeface="Courier New" pitchFamily="49" charset="0"/>
                </a:rPr>
                <a:t>char </a:t>
              </a:r>
              <a:r>
                <a:rPr lang="en-GB" sz="2800" dirty="0">
                  <a:cs typeface="Courier New" pitchFamily="49" charset="0"/>
                </a:rPr>
                <a:t>function to create arrays with padded strings</a:t>
              </a:r>
            </a:p>
            <a:p>
              <a:endParaRPr lang="en-GB" sz="2800" dirty="0">
                <a:cs typeface="Courier New" pitchFamily="49" charset="0"/>
              </a:endParaRP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&gt;&gt; 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charArray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 = char('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one','seven','five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')</a:t>
              </a:r>
            </a:p>
            <a:p>
              <a:endParaRPr lang="en-GB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charArray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 =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one  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seven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five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88024" y="5685251"/>
              <a:ext cx="33843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Creates 3x5 char array with spaces padding shorter strings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3635896" y="6180162"/>
              <a:ext cx="1152128" cy="7200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Matrices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502516"/>
              </p:ext>
            </p:extLst>
          </p:nvPr>
        </p:nvGraphicFramePr>
        <p:xfrm>
          <a:off x="1596008" y="4787567"/>
          <a:ext cx="3048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299">
                <a:tc>
                  <a:txBody>
                    <a:bodyPr/>
                    <a:lstStyle/>
                    <a:p>
                      <a:r>
                        <a:rPr lang="en-GB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99">
                <a:tc>
                  <a:txBody>
                    <a:bodyPr/>
                    <a:lstStyle/>
                    <a:p>
                      <a:r>
                        <a:rPr lang="en-GB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99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63165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96" y="0"/>
            <a:ext cx="8229600" cy="1143000"/>
          </a:xfrm>
        </p:spPr>
        <p:txBody>
          <a:bodyPr/>
          <a:lstStyle/>
          <a:p>
            <a:r>
              <a:rPr lang="en-GB" dirty="0"/>
              <a:t>String Scalars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4" y="980728"/>
            <a:ext cx="7416824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Used to store a group of characters as 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GB" sz="2000" dirty="0">
                <a:cs typeface="Courier New" panose="02070309020205020404" pitchFamily="49" charset="0"/>
              </a:rPr>
              <a:t>type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“one”</a:t>
            </a: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“one”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[“one”; “seven”; “five”]</a:t>
            </a: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3x1 </a:t>
            </a:r>
            <a:r>
              <a:rPr lang="en-GB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“one”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“seven”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“five”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cs typeface="Courier New" panose="02070309020205020404" pitchFamily="49" charset="0"/>
              </a:rPr>
              <a:t>Addition operator can be used to concatenate strings: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“one” + “ seven” + “ five”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“one seven five”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416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36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403648" y="1700808"/>
            <a:ext cx="424847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cs typeface="Courier New" panose="02070309020205020404" pitchFamily="49" charset="0"/>
              </a:rPr>
              <a:t>To access the string:</a:t>
            </a:r>
          </a:p>
          <a:p>
            <a:endParaRPr lang="en-GB" sz="2000" dirty="0"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“seven”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cs typeface="Courier New" panose="02070309020205020404" pitchFamily="49" charset="0"/>
              </a:rPr>
              <a:t>To access the char vector:</a:t>
            </a:r>
          </a:p>
          <a:p>
            <a:endParaRPr lang="en-GB" sz="2000" dirty="0"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{2}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‘seven’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{2}(3)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‘v’</a:t>
            </a:r>
          </a:p>
          <a:p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Indexing String Scalars</a:t>
            </a:r>
          </a:p>
        </p:txBody>
      </p:sp>
    </p:spTree>
    <p:extLst>
      <p:ext uri="{BB962C8B-B14F-4D97-AF65-F5344CB8AC3E}">
        <p14:creationId xmlns:p14="http://schemas.microsoft.com/office/powerpoint/2010/main" val="35952334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Matrix Indexing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879813" y="980730"/>
            <a:ext cx="338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 =   1     2     3     4     5</a:t>
            </a:r>
          </a:p>
          <a:p>
            <a:r>
              <a:rPr lang="en-GB" sz="2400" dirty="0"/>
              <a:t>         5     6     7     8     9</a:t>
            </a:r>
          </a:p>
          <a:p>
            <a:r>
              <a:rPr lang="en-GB" sz="2400" dirty="0"/>
              <a:t>         9    10   11   12   13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3068960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Subscript notation:   A(3,2) = 10</a:t>
            </a:r>
          </a:p>
        </p:txBody>
      </p:sp>
      <p:sp>
        <p:nvSpPr>
          <p:cNvPr id="6" name="Rectangle 5"/>
          <p:cNvSpPr/>
          <p:nvPr/>
        </p:nvSpPr>
        <p:spPr>
          <a:xfrm>
            <a:off x="3995937" y="1772816"/>
            <a:ext cx="360040" cy="36004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827584" y="3645026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Colon notation to extract range in both rows and columns:  A(2:3, 3:4) =    7      8</a:t>
            </a:r>
          </a:p>
          <a:p>
            <a:r>
              <a:rPr lang="en-GB" dirty="0"/>
              <a:t>							        11    12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99992" y="1412776"/>
            <a:ext cx="864096" cy="72008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27584" y="4291355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Colon notation to extract whole row or column:  A(2, : ) =  5   6    7   8   9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63889" y="1400874"/>
            <a:ext cx="2232248" cy="36004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827585" y="4869160"/>
            <a:ext cx="7272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 several rows or columns:   A( : , [1  3  5])  =   1     3     5</a:t>
            </a:r>
          </a:p>
          <a:p>
            <a:r>
              <a:rPr lang="en-GB" dirty="0"/>
              <a:t>     				             5     7     9</a:t>
            </a:r>
          </a:p>
          <a:p>
            <a:r>
              <a:rPr lang="en-GB" dirty="0"/>
              <a:t>     				             9    11    13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91881" y="1052736"/>
            <a:ext cx="288032" cy="108012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4499993" y="1052736"/>
            <a:ext cx="360040" cy="108012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5508104" y="1052736"/>
            <a:ext cx="432048" cy="108012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483769" y="261772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row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07905" y="2613170"/>
            <a:ext cx="93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column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879813" y="2860487"/>
            <a:ext cx="396043" cy="276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563889" y="2887377"/>
            <a:ext cx="432048" cy="271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80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6" grpId="1" animBg="1"/>
      <p:bldP spid="9" grpId="0"/>
      <p:bldP spid="10" grpId="0" animBg="1"/>
      <p:bldP spid="10" grpId="1" animBg="1"/>
      <p:bldP spid="11" grpId="0"/>
      <p:bldP spid="12" grpId="0" animBg="1"/>
      <p:bldP spid="12" grpId="1" animBg="1"/>
      <p:bldP spid="13" grpId="0"/>
      <p:bldP spid="14" grpId="0" animBg="1"/>
      <p:bldP spid="15" grpId="0" animBg="1"/>
      <p:bldP spid="16" grpId="0" animBg="1"/>
      <p:bldP spid="8" grpId="0"/>
      <p:bldP spid="1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Linear Indexing (1)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925707" y="980730"/>
            <a:ext cx="5292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 =   1  </a:t>
            </a:r>
            <a:r>
              <a:rPr lang="en-GB" sz="1600" dirty="0">
                <a:solidFill>
                  <a:schemeClr val="accent5"/>
                </a:solidFill>
              </a:rPr>
              <a:t>1</a:t>
            </a:r>
            <a:r>
              <a:rPr lang="en-GB" sz="2400" dirty="0"/>
              <a:t>      2 </a:t>
            </a:r>
            <a:r>
              <a:rPr lang="en-GB" sz="1600" dirty="0">
                <a:solidFill>
                  <a:schemeClr val="accent5"/>
                </a:solidFill>
              </a:rPr>
              <a:t>4</a:t>
            </a:r>
            <a:r>
              <a:rPr lang="en-GB" sz="2400" dirty="0"/>
              <a:t>        3 </a:t>
            </a:r>
            <a:r>
              <a:rPr lang="en-GB" sz="1600" dirty="0">
                <a:solidFill>
                  <a:schemeClr val="accent5"/>
                </a:solidFill>
              </a:rPr>
              <a:t>7</a:t>
            </a:r>
            <a:r>
              <a:rPr lang="en-GB" sz="2400" dirty="0"/>
              <a:t>       4 </a:t>
            </a:r>
            <a:r>
              <a:rPr lang="en-GB" sz="1600" dirty="0">
                <a:solidFill>
                  <a:schemeClr val="accent5"/>
                </a:solidFill>
              </a:rPr>
              <a:t>10</a:t>
            </a:r>
            <a:r>
              <a:rPr lang="en-GB" sz="2400" dirty="0"/>
              <a:t>      5 </a:t>
            </a:r>
            <a:r>
              <a:rPr lang="en-GB" sz="1600" dirty="0">
                <a:solidFill>
                  <a:schemeClr val="accent5"/>
                </a:solidFill>
              </a:rPr>
              <a:t>13</a:t>
            </a:r>
            <a:endParaRPr lang="en-GB" sz="2400" dirty="0"/>
          </a:p>
          <a:p>
            <a:r>
              <a:rPr lang="en-GB" sz="2400" dirty="0"/>
              <a:t>         5  </a:t>
            </a:r>
            <a:r>
              <a:rPr lang="en-GB" sz="1600" dirty="0">
                <a:solidFill>
                  <a:schemeClr val="accent5"/>
                </a:solidFill>
              </a:rPr>
              <a:t>2</a:t>
            </a:r>
            <a:r>
              <a:rPr lang="en-GB" sz="2400" dirty="0"/>
              <a:t>     6  </a:t>
            </a:r>
            <a:r>
              <a:rPr lang="en-GB" sz="1600" dirty="0">
                <a:solidFill>
                  <a:schemeClr val="accent5"/>
                </a:solidFill>
              </a:rPr>
              <a:t>5</a:t>
            </a:r>
            <a:r>
              <a:rPr lang="en-GB" sz="2400" dirty="0"/>
              <a:t>        7 </a:t>
            </a:r>
            <a:r>
              <a:rPr lang="en-GB" sz="1600" dirty="0">
                <a:solidFill>
                  <a:schemeClr val="accent5"/>
                </a:solidFill>
              </a:rPr>
              <a:t>8</a:t>
            </a:r>
            <a:r>
              <a:rPr lang="en-GB" sz="2400" dirty="0"/>
              <a:t>       8 </a:t>
            </a:r>
            <a:r>
              <a:rPr lang="en-GB" sz="1600" dirty="0">
                <a:solidFill>
                  <a:schemeClr val="accent5"/>
                </a:solidFill>
              </a:rPr>
              <a:t>11</a:t>
            </a:r>
            <a:r>
              <a:rPr lang="en-GB" sz="2400" dirty="0"/>
              <a:t>      9 </a:t>
            </a:r>
            <a:r>
              <a:rPr lang="en-GB" sz="1400" dirty="0">
                <a:solidFill>
                  <a:schemeClr val="accent5"/>
                </a:solidFill>
              </a:rPr>
              <a:t>14</a:t>
            </a:r>
            <a:endParaRPr lang="en-GB" sz="2400" dirty="0"/>
          </a:p>
          <a:p>
            <a:r>
              <a:rPr lang="en-GB" sz="2400" dirty="0"/>
              <a:t>         9  </a:t>
            </a:r>
            <a:r>
              <a:rPr lang="en-GB" sz="1600" dirty="0">
                <a:solidFill>
                  <a:schemeClr val="accent5"/>
                </a:solidFill>
              </a:rPr>
              <a:t>3</a:t>
            </a:r>
            <a:r>
              <a:rPr lang="en-GB" sz="2400" dirty="0"/>
              <a:t>    10 </a:t>
            </a:r>
            <a:r>
              <a:rPr lang="en-GB" sz="1600" dirty="0">
                <a:solidFill>
                  <a:schemeClr val="accent5"/>
                </a:solidFill>
              </a:rPr>
              <a:t>6</a:t>
            </a:r>
            <a:r>
              <a:rPr lang="en-GB" sz="2400" dirty="0"/>
              <a:t>      11</a:t>
            </a:r>
            <a:r>
              <a:rPr lang="en-GB" sz="1600" dirty="0">
                <a:solidFill>
                  <a:schemeClr val="accent5"/>
                </a:solidFill>
              </a:rPr>
              <a:t> 9</a:t>
            </a:r>
            <a:r>
              <a:rPr lang="en-GB" sz="2400" dirty="0"/>
              <a:t>     12 </a:t>
            </a:r>
            <a:r>
              <a:rPr lang="en-GB" sz="1600" dirty="0">
                <a:solidFill>
                  <a:schemeClr val="accent5"/>
                </a:solidFill>
              </a:rPr>
              <a:t>12</a:t>
            </a:r>
            <a:r>
              <a:rPr lang="en-GB" sz="2400" dirty="0"/>
              <a:t>    13 </a:t>
            </a:r>
            <a:r>
              <a:rPr lang="en-GB" sz="1600" dirty="0">
                <a:solidFill>
                  <a:schemeClr val="accent5"/>
                </a:solidFill>
              </a:rPr>
              <a:t>15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71601" y="2522631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Linear index is obtained by counting down each column in turn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1600" y="2934922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Linear index:  A(5)  =  6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47865" y="1412776"/>
            <a:ext cx="504056" cy="360040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Linear Indexing (2)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925707" y="980730"/>
            <a:ext cx="5292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 =   1  </a:t>
            </a:r>
            <a:r>
              <a:rPr lang="en-GB" sz="1600" dirty="0">
                <a:solidFill>
                  <a:schemeClr val="accent5"/>
                </a:solidFill>
              </a:rPr>
              <a:t>1</a:t>
            </a:r>
            <a:r>
              <a:rPr lang="en-GB" sz="2400" dirty="0"/>
              <a:t>      2 </a:t>
            </a:r>
            <a:r>
              <a:rPr lang="en-GB" sz="1600" dirty="0">
                <a:solidFill>
                  <a:schemeClr val="accent5"/>
                </a:solidFill>
              </a:rPr>
              <a:t>4</a:t>
            </a:r>
            <a:r>
              <a:rPr lang="en-GB" sz="2400" dirty="0"/>
              <a:t>        3 </a:t>
            </a:r>
            <a:r>
              <a:rPr lang="en-GB" sz="1600" dirty="0">
                <a:solidFill>
                  <a:schemeClr val="accent5"/>
                </a:solidFill>
              </a:rPr>
              <a:t>7</a:t>
            </a:r>
            <a:r>
              <a:rPr lang="en-GB" sz="2400" dirty="0"/>
              <a:t>       4 </a:t>
            </a:r>
            <a:r>
              <a:rPr lang="en-GB" sz="1600" dirty="0">
                <a:solidFill>
                  <a:schemeClr val="accent5"/>
                </a:solidFill>
              </a:rPr>
              <a:t>10</a:t>
            </a:r>
            <a:r>
              <a:rPr lang="en-GB" sz="2400" dirty="0"/>
              <a:t>      5 </a:t>
            </a:r>
            <a:r>
              <a:rPr lang="en-GB" sz="1600" dirty="0">
                <a:solidFill>
                  <a:schemeClr val="accent5"/>
                </a:solidFill>
              </a:rPr>
              <a:t>13</a:t>
            </a:r>
            <a:endParaRPr lang="en-GB" sz="2400" dirty="0"/>
          </a:p>
          <a:p>
            <a:r>
              <a:rPr lang="en-GB" sz="2400" dirty="0"/>
              <a:t>         5  </a:t>
            </a:r>
            <a:r>
              <a:rPr lang="en-GB" sz="1600" dirty="0">
                <a:solidFill>
                  <a:schemeClr val="accent5"/>
                </a:solidFill>
              </a:rPr>
              <a:t>2</a:t>
            </a:r>
            <a:r>
              <a:rPr lang="en-GB" sz="2400" dirty="0"/>
              <a:t>     6  </a:t>
            </a:r>
            <a:r>
              <a:rPr lang="en-GB" sz="1600" dirty="0">
                <a:solidFill>
                  <a:schemeClr val="accent5"/>
                </a:solidFill>
              </a:rPr>
              <a:t>5</a:t>
            </a:r>
            <a:r>
              <a:rPr lang="en-GB" sz="2400" dirty="0"/>
              <a:t>        7 </a:t>
            </a:r>
            <a:r>
              <a:rPr lang="en-GB" sz="1600" dirty="0">
                <a:solidFill>
                  <a:schemeClr val="accent5"/>
                </a:solidFill>
              </a:rPr>
              <a:t>8</a:t>
            </a:r>
            <a:r>
              <a:rPr lang="en-GB" sz="2400" dirty="0"/>
              <a:t>       8 </a:t>
            </a:r>
            <a:r>
              <a:rPr lang="en-GB" sz="1600" dirty="0">
                <a:solidFill>
                  <a:schemeClr val="accent5"/>
                </a:solidFill>
              </a:rPr>
              <a:t>11</a:t>
            </a:r>
            <a:r>
              <a:rPr lang="en-GB" sz="2400" dirty="0"/>
              <a:t>      9 </a:t>
            </a:r>
            <a:r>
              <a:rPr lang="en-GB" sz="1400" dirty="0">
                <a:solidFill>
                  <a:schemeClr val="accent5"/>
                </a:solidFill>
              </a:rPr>
              <a:t>14</a:t>
            </a:r>
            <a:endParaRPr lang="en-GB" sz="2400" dirty="0"/>
          </a:p>
          <a:p>
            <a:r>
              <a:rPr lang="en-GB" sz="2400" dirty="0"/>
              <a:t>         9  </a:t>
            </a:r>
            <a:r>
              <a:rPr lang="en-GB" sz="1600" dirty="0">
                <a:solidFill>
                  <a:schemeClr val="accent5"/>
                </a:solidFill>
              </a:rPr>
              <a:t>3</a:t>
            </a:r>
            <a:r>
              <a:rPr lang="en-GB" sz="2400" dirty="0"/>
              <a:t>    10 </a:t>
            </a:r>
            <a:r>
              <a:rPr lang="en-GB" sz="1600" dirty="0">
                <a:solidFill>
                  <a:schemeClr val="accent5"/>
                </a:solidFill>
              </a:rPr>
              <a:t>6</a:t>
            </a:r>
            <a:r>
              <a:rPr lang="en-GB" sz="2400" dirty="0"/>
              <a:t>      11</a:t>
            </a:r>
            <a:r>
              <a:rPr lang="en-GB" sz="1600" dirty="0">
                <a:solidFill>
                  <a:schemeClr val="accent5"/>
                </a:solidFill>
              </a:rPr>
              <a:t> 9</a:t>
            </a:r>
            <a:r>
              <a:rPr lang="en-GB" sz="2400" dirty="0"/>
              <a:t>     12 </a:t>
            </a:r>
            <a:r>
              <a:rPr lang="en-GB" sz="1600" dirty="0">
                <a:solidFill>
                  <a:schemeClr val="accent5"/>
                </a:solidFill>
              </a:rPr>
              <a:t>12</a:t>
            </a:r>
            <a:r>
              <a:rPr lang="en-GB" sz="2400" dirty="0"/>
              <a:t>    13 </a:t>
            </a:r>
            <a:r>
              <a:rPr lang="en-GB" sz="1600" dirty="0">
                <a:solidFill>
                  <a:schemeClr val="accent5"/>
                </a:solidFill>
              </a:rPr>
              <a:t>15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99592" y="2484533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Find indices for elements (1, 3) and (2, 4)</a:t>
            </a:r>
          </a:p>
          <a:p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4463988" y="1052736"/>
            <a:ext cx="252028" cy="360040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5324516" y="1420166"/>
            <a:ext cx="288032" cy="360040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953186" y="6158593"/>
            <a:ext cx="8190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Then extract actual elements using the linear index vector: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A(Index) =  3 8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47964" y="1052736"/>
            <a:ext cx="216024" cy="360040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4964476" y="1420166"/>
            <a:ext cx="360040" cy="360040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483768" y="4128130"/>
            <a:ext cx="504056" cy="28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843808" y="4156063"/>
            <a:ext cx="1080120" cy="254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639030" y="4705999"/>
            <a:ext cx="805178" cy="473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69990" y="3029808"/>
            <a:ext cx="7727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sub2ind( size, row vector, column vector )</a:t>
            </a:r>
            <a:r>
              <a:rPr lang="en-GB" dirty="0">
                <a:cs typeface="Courier New" pitchFamily="49" charset="0"/>
              </a:rPr>
              <a:t>to convert from subscript to linear index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3186" y="5168613"/>
            <a:ext cx="77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Index = sub2ind( size(A),  [1  2], [3  4] 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Index =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7   11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88612" y="3809301"/>
            <a:ext cx="6318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(1, 3) and (2, 4)</a:t>
            </a:r>
          </a:p>
          <a:p>
            <a:endParaRPr lang="en-GB" dirty="0"/>
          </a:p>
          <a:p>
            <a:r>
              <a:rPr lang="en-GB" dirty="0"/>
              <a:t>Row vector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[1  2]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              Column vector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[3  4]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GB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668288" y="4743978"/>
            <a:ext cx="2476208" cy="597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347864" y="4137711"/>
            <a:ext cx="2080630" cy="27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283968" y="4105068"/>
            <a:ext cx="1544604" cy="30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52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14" grpId="0"/>
      <p:bldP spid="15" grpId="0" animBg="1"/>
      <p:bldP spid="16" grpId="0" animBg="1"/>
      <p:bldP spid="5" grpId="0"/>
      <p:bldP spid="6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14/11/2016</a:t>
            </a:r>
            <a:endParaRPr lang="en-US" altLang="en-US" sz="9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808080"/>
                </a:solidFill>
              </a:rPr>
              <a:t>Coding Masterclass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BAC784-8BB6-44A0-AA7E-C982E08E1020}" type="slidenum">
              <a:rPr lang="en-US" altLang="en-US" smtClean="0">
                <a:solidFill>
                  <a:srgbClr val="808080"/>
                </a:solidFill>
              </a:rPr>
              <a:pPr>
                <a:defRPr/>
              </a:pPr>
              <a:t>4</a:t>
            </a:fld>
            <a:endParaRPr lang="en-US" altLang="en-US">
              <a:solidFill>
                <a:srgbClr val="80808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32656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It’s all gone horribly wrong!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9592" y="1772816"/>
            <a:ext cx="74824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Does this look familiar?</a:t>
            </a:r>
          </a:p>
          <a:p>
            <a:endParaRPr lang="en-GB" sz="2400" dirty="0"/>
          </a:p>
          <a:p>
            <a:r>
              <a:rPr lang="en-GB" sz="2400" dirty="0" err="1"/>
              <a:t>TestCode.m</a:t>
            </a:r>
            <a:endParaRPr lang="en-GB" sz="2400" dirty="0"/>
          </a:p>
          <a:p>
            <a:r>
              <a:rPr lang="en-GB" sz="2400" dirty="0"/>
              <a:t>TestCode_data_set1.m</a:t>
            </a:r>
          </a:p>
          <a:p>
            <a:r>
              <a:rPr lang="en-GB" sz="2400" dirty="0"/>
              <a:t>TestCode_data_set1_v2.m</a:t>
            </a:r>
          </a:p>
          <a:p>
            <a:r>
              <a:rPr lang="en-GB" sz="2400" dirty="0"/>
              <a:t>TestCode_data_set1_v2_with_output.m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4664747"/>
            <a:ext cx="7482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Use version control, </a:t>
            </a:r>
            <a:r>
              <a:rPr lang="en-GB" sz="2400" dirty="0" err="1"/>
              <a:t>eg</a:t>
            </a:r>
            <a:r>
              <a:rPr lang="en-GB" sz="2400" dirty="0"/>
              <a:t> Git, Subversion or Mercurial</a:t>
            </a:r>
          </a:p>
          <a:p>
            <a:endParaRPr lang="en-GB" sz="2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216250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Combining Matrices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55576" y="1124744"/>
            <a:ext cx="7344816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Larger arrays can be built up from smaller ones: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A = [1:5;5:9]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1     2     3     4     5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5     6     7     8     9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B = [1:2:9;2:2:10]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B =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1     3     5     7     9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2     4     6     8    10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D = [A;B]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D =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1 2 3 4 5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5 6 7 8 9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1 3 5 7 9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2 4 6 8 10</a:t>
            </a:r>
          </a:p>
          <a:p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E = [A B]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E =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1 2 3 4 5 1 3 5 7 9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5 6 7 8 9 2 4 6 8 10</a:t>
            </a:r>
          </a:p>
          <a:p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283968" y="3979107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cs typeface="Courier New" pitchFamily="49" charset="0"/>
              </a:rPr>
              <a:t>Note that the dimensions of arrays being joined must be consistent.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88321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Matrix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383868" y="908720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=  1     2     3     4     5</a:t>
            </a:r>
          </a:p>
          <a:p>
            <a:r>
              <a:rPr lang="en-GB" dirty="0"/>
              <a:t>        5     6     7     8     9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08517" y="1674150"/>
            <a:ext cx="7272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length(X) returns the largest dimension of an array:   length(A) = 5</a:t>
            </a:r>
          </a:p>
          <a:p>
            <a:endParaRPr lang="en-GB" dirty="0"/>
          </a:p>
          <a:p>
            <a:r>
              <a:rPr lang="en-GB" dirty="0"/>
              <a:t>size(X) returns a vector containing the length of each dimension of the array:   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dims = size(A)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dims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		2     5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8517" y="3429000"/>
            <a:ext cx="71643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rows and columns can also be returned as separate variables:</a:t>
            </a:r>
          </a:p>
          <a:p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[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row,column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] = size(A)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row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column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5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492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42</a:t>
            </a:fld>
            <a:endParaRPr lang="en-GB"/>
          </a:p>
        </p:txBody>
      </p:sp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457200" y="55375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Useful automatically generated matrices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15869" y="1412776"/>
            <a:ext cx="24482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Identity matrix:  eye(X)</a:t>
            </a:r>
          </a:p>
          <a:p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eye(2)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1     0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0     1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4005064"/>
            <a:ext cx="2880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All ones:  ones(m, n, p…)</a:t>
            </a:r>
          </a:p>
          <a:p>
            <a:endParaRPr lang="en-GB" dirty="0"/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ones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(2,3)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ans =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1     1     1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1     1     1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8064" y="4005064"/>
            <a:ext cx="26642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All zeros:  zeros(m, n, p…)</a:t>
            </a:r>
          </a:p>
          <a:p>
            <a:endParaRPr lang="en-GB" dirty="0"/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&gt;&gt; zeros(3,2)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ans =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 0     0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 0     0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 0     0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3928" y="1556791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Only one parameter as the identity matrix is square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2771800" y="1628800"/>
            <a:ext cx="1152128" cy="25115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67944" y="3068960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p… for matrices of more than two dimensions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275856" y="3715291"/>
            <a:ext cx="1224136" cy="36178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652120" y="3645024"/>
            <a:ext cx="1584176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40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GB" dirty="0"/>
              <a:t>Matrix Memory Management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55577" y="1196754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Extra elements may be added to an array simply by allocating an element at a given position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213285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  1 2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3 4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11760" y="2083793"/>
            <a:ext cx="55446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Adding an element at (5,5) grows the array: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A(5,5) = 10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 =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1 2 0 0 0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3 4 0 0 0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0 0 0 0 0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0 0 0 0 0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0 0 0 0 10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40923" y="2804522"/>
            <a:ext cx="331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new block of memory will be allocated each time extra elements are added to the array – this is slow!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648835" y="3166595"/>
            <a:ext cx="792088" cy="35800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5576" y="4701953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the final size of the array is known create an array of the final size (typically using the zeros() function) and then assign elements as required</a:t>
            </a:r>
          </a:p>
        </p:txBody>
      </p:sp>
    </p:spTree>
    <p:extLst>
      <p:ext uri="{BB962C8B-B14F-4D97-AF65-F5344CB8AC3E}">
        <p14:creationId xmlns:p14="http://schemas.microsoft.com/office/powerpoint/2010/main" val="318428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/>
              <a:t>Sparse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8" y="1412776"/>
            <a:ext cx="76328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arrays with large numbers of zero elements the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sparse(N) </a:t>
            </a:r>
            <a:r>
              <a:rPr lang="en-GB" dirty="0">
                <a:cs typeface="Courier New" pitchFamily="49" charset="0"/>
              </a:rPr>
              <a:t>function can be used to squeeze out zero values.  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pt-BR" dirty="0"/>
              <a:t>A =</a:t>
            </a:r>
          </a:p>
          <a:p>
            <a:r>
              <a:rPr lang="pt-BR" dirty="0"/>
              <a:t>     1     2     0     0     0</a:t>
            </a:r>
          </a:p>
          <a:p>
            <a:r>
              <a:rPr lang="pt-BR" dirty="0"/>
              <a:t>     3     4     0     0     0</a:t>
            </a:r>
          </a:p>
          <a:p>
            <a:r>
              <a:rPr lang="pt-BR" dirty="0"/>
              <a:t>     0     0     0     0     0</a:t>
            </a:r>
          </a:p>
          <a:p>
            <a:r>
              <a:rPr lang="pt-BR" dirty="0"/>
              <a:t>     0     0     0     0     0</a:t>
            </a:r>
          </a:p>
          <a:p>
            <a:r>
              <a:rPr lang="pt-BR" dirty="0"/>
              <a:t>     0     0     0     0    10</a:t>
            </a:r>
            <a:endParaRPr lang="en-GB" dirty="0"/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sparse(A)</a:t>
            </a:r>
            <a:r>
              <a:rPr lang="en-GB" dirty="0">
                <a:cs typeface="Courier New" pitchFamily="49" charset="0"/>
              </a:rPr>
              <a:t> reduces the size of A from 200 to 84 bytes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94485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2.4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95537" y="836712"/>
            <a:ext cx="381642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1)  &gt;&gt; A = [9 12 13 0;10 3 1 5;2 5 10 3]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 9    12    13     0</a:t>
            </a:r>
          </a:p>
          <a:p>
            <a:r>
              <a:rPr lang="en-GB" dirty="0"/>
              <a:t>    10     3     1     5</a:t>
            </a:r>
          </a:p>
          <a:p>
            <a:r>
              <a:rPr lang="en-GB" dirty="0"/>
              <a:t>     2     5    10     3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B = [1 4 2 11;9 8 16 7;12 5 0 3]</a:t>
            </a:r>
          </a:p>
          <a:p>
            <a:r>
              <a:rPr lang="en-GB" dirty="0"/>
              <a:t>B =</a:t>
            </a:r>
          </a:p>
          <a:p>
            <a:r>
              <a:rPr lang="en-GB" dirty="0"/>
              <a:t>     1     4     2    11</a:t>
            </a:r>
          </a:p>
          <a:p>
            <a:r>
              <a:rPr lang="en-GB" dirty="0"/>
              <a:t>     9     8    16     7</a:t>
            </a:r>
          </a:p>
          <a:p>
            <a:r>
              <a:rPr lang="en-GB" dirty="0"/>
              <a:t>    12     5     0     3</a:t>
            </a:r>
          </a:p>
          <a:p>
            <a:endParaRPr lang="en-GB" dirty="0"/>
          </a:p>
          <a:p>
            <a:r>
              <a:rPr lang="en-GB" dirty="0"/>
              <a:t>2) &gt;&gt; C = A(3,3)</a:t>
            </a:r>
          </a:p>
          <a:p>
            <a:r>
              <a:rPr lang="en-GB" dirty="0"/>
              <a:t>C =</a:t>
            </a:r>
          </a:p>
          <a:p>
            <a:r>
              <a:rPr lang="en-GB" dirty="0"/>
              <a:t>    10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D = A(:,3)</a:t>
            </a:r>
          </a:p>
          <a:p>
            <a:r>
              <a:rPr lang="en-GB" dirty="0"/>
              <a:t>D =</a:t>
            </a:r>
          </a:p>
          <a:p>
            <a:r>
              <a:rPr lang="en-GB" dirty="0"/>
              <a:t>    13</a:t>
            </a:r>
          </a:p>
          <a:p>
            <a:r>
              <a:rPr lang="en-GB" dirty="0"/>
              <a:t>     1</a:t>
            </a:r>
          </a:p>
          <a:p>
            <a:r>
              <a:rPr lang="en-GB" dirty="0"/>
              <a:t>    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7280" y="980730"/>
            <a:ext cx="388843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 </a:t>
            </a:r>
          </a:p>
          <a:p>
            <a:r>
              <a:rPr lang="en-GB" dirty="0"/>
              <a:t>&gt;&gt; E = [B(1,:);B(3,:)]</a:t>
            </a:r>
          </a:p>
          <a:p>
            <a:r>
              <a:rPr lang="en-GB" dirty="0"/>
              <a:t>E =</a:t>
            </a:r>
          </a:p>
          <a:p>
            <a:r>
              <a:rPr lang="en-GB" dirty="0"/>
              <a:t>     1     4     2    11</a:t>
            </a:r>
          </a:p>
          <a:p>
            <a:r>
              <a:rPr lang="en-GB" dirty="0"/>
              <a:t>    12     5     0     3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F = [A;B]</a:t>
            </a:r>
          </a:p>
          <a:p>
            <a:r>
              <a:rPr lang="en-GB" dirty="0"/>
              <a:t>F =</a:t>
            </a:r>
          </a:p>
          <a:p>
            <a:r>
              <a:rPr lang="en-GB" dirty="0"/>
              <a:t>     9    12    13     0</a:t>
            </a:r>
          </a:p>
          <a:p>
            <a:r>
              <a:rPr lang="en-GB" dirty="0"/>
              <a:t>    10     3     1     5</a:t>
            </a:r>
          </a:p>
          <a:p>
            <a:r>
              <a:rPr lang="en-GB" dirty="0"/>
              <a:t>     2     5    10     3</a:t>
            </a:r>
          </a:p>
          <a:p>
            <a:r>
              <a:rPr lang="en-GB" dirty="0"/>
              <a:t>     1     4     2    11</a:t>
            </a:r>
          </a:p>
          <a:p>
            <a:r>
              <a:rPr lang="en-GB" dirty="0"/>
              <a:t>     9     8    16     7</a:t>
            </a:r>
          </a:p>
          <a:p>
            <a:r>
              <a:rPr lang="en-GB" dirty="0"/>
              <a:t>    12     5     0     3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G = [A(:,1) B(:,4)]</a:t>
            </a:r>
          </a:p>
          <a:p>
            <a:r>
              <a:rPr lang="en-GB" dirty="0"/>
              <a:t>G =</a:t>
            </a:r>
          </a:p>
          <a:p>
            <a:r>
              <a:rPr lang="en-GB" dirty="0"/>
              <a:t>     9    11</a:t>
            </a:r>
          </a:p>
          <a:p>
            <a:r>
              <a:rPr lang="en-GB" dirty="0"/>
              <a:t>    10     7</a:t>
            </a:r>
          </a:p>
          <a:p>
            <a:r>
              <a:rPr lang="en-GB" dirty="0"/>
              <a:t>     2     3</a:t>
            </a:r>
          </a:p>
        </p:txBody>
      </p:sp>
    </p:spTree>
    <p:extLst>
      <p:ext uri="{BB962C8B-B14F-4D97-AF65-F5344CB8AC3E}">
        <p14:creationId xmlns:p14="http://schemas.microsoft.com/office/powerpoint/2010/main" val="42422501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2.4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4" y="1340768"/>
            <a:ext cx="31683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3)	&gt;&gt; E(2,2) = 20</a:t>
            </a:r>
          </a:p>
          <a:p>
            <a:r>
              <a:rPr lang="en-GB" dirty="0"/>
              <a:t>E =</a:t>
            </a:r>
          </a:p>
          <a:p>
            <a:r>
              <a:rPr lang="en-GB" dirty="0"/>
              <a:t>     1     4     2    11</a:t>
            </a:r>
          </a:p>
          <a:p>
            <a:r>
              <a:rPr lang="en-GB" dirty="0"/>
              <a:t>    12    20     0     3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A(1,:) = 0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 0     0     0     0</a:t>
            </a:r>
          </a:p>
          <a:p>
            <a:r>
              <a:rPr lang="en-GB" dirty="0"/>
              <a:t>    10     3     1     5</a:t>
            </a:r>
          </a:p>
          <a:p>
            <a:r>
              <a:rPr lang="en-GB" dirty="0"/>
              <a:t>     2     5    10     3</a:t>
            </a:r>
          </a:p>
          <a:p>
            <a:r>
              <a:rPr lang="en-GB" dirty="0"/>
              <a:t> 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788025" y="1412778"/>
            <a:ext cx="33123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&gt;&gt; F(:,3) = 1:6</a:t>
            </a:r>
          </a:p>
          <a:p>
            <a:r>
              <a:rPr lang="en-GB" dirty="0"/>
              <a:t>F =</a:t>
            </a:r>
          </a:p>
          <a:p>
            <a:r>
              <a:rPr lang="en-GB" dirty="0"/>
              <a:t>     9    12     1     0</a:t>
            </a:r>
          </a:p>
          <a:p>
            <a:r>
              <a:rPr lang="en-GB" dirty="0"/>
              <a:t>    10     3     2     5</a:t>
            </a:r>
          </a:p>
          <a:p>
            <a:r>
              <a:rPr lang="en-GB" dirty="0"/>
              <a:t>     2     5     3     3</a:t>
            </a:r>
          </a:p>
          <a:p>
            <a:r>
              <a:rPr lang="en-GB" dirty="0"/>
              <a:t>     1     4     4    11</a:t>
            </a:r>
          </a:p>
          <a:p>
            <a:r>
              <a:rPr lang="en-GB" dirty="0"/>
              <a:t>     9     8     5     7</a:t>
            </a:r>
          </a:p>
          <a:p>
            <a:r>
              <a:rPr lang="en-GB" dirty="0"/>
              <a:t>    12     5     6     3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A(:,1) = B(:,2)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 4     0     0     0</a:t>
            </a:r>
          </a:p>
          <a:p>
            <a:r>
              <a:rPr lang="en-GB" dirty="0"/>
              <a:t>     8     3     1     5</a:t>
            </a:r>
          </a:p>
          <a:p>
            <a:r>
              <a:rPr lang="en-GB" dirty="0"/>
              <a:t>     5     5    10     3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25578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Scripts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55577" y="1268760"/>
            <a:ext cx="81369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Script files are created by selecting  New Script or typing ‘edit’ at the command prompt.</a:t>
            </a:r>
          </a:p>
          <a:p>
            <a:endParaRPr lang="en-GB" dirty="0"/>
          </a:p>
          <a:p>
            <a:r>
              <a:rPr lang="en-GB" dirty="0"/>
              <a:t>MATLAB script files are saved with a ‘.m’ extension (by default to the current folder)</a:t>
            </a:r>
          </a:p>
          <a:p>
            <a:endParaRPr lang="en-GB" dirty="0"/>
          </a:p>
          <a:p>
            <a:r>
              <a:rPr lang="en-GB" dirty="0"/>
              <a:t>Scripts are run by typing the script name at the command prompt</a:t>
            </a:r>
          </a:p>
          <a:p>
            <a:endParaRPr lang="en-GB" dirty="0"/>
          </a:p>
          <a:p>
            <a:r>
              <a:rPr lang="en-GB" dirty="0"/>
              <a:t>Comment lines start with %</a:t>
            </a:r>
          </a:p>
          <a:p>
            <a:endParaRPr lang="en-GB" dirty="0"/>
          </a:p>
          <a:p>
            <a:r>
              <a:rPr lang="en-GB" dirty="0"/>
              <a:t>The first comment line in a script is the H1 line which is used as a help for the script.</a:t>
            </a:r>
          </a:p>
          <a:p>
            <a:endParaRPr lang="en-GB" dirty="0"/>
          </a:p>
          <a:p>
            <a:r>
              <a:rPr lang="en-GB" dirty="0"/>
              <a:t>A semicolon at the end of the line will suppress output to the monitor</a:t>
            </a:r>
          </a:p>
        </p:txBody>
      </p:sp>
    </p:spTree>
    <p:extLst>
      <p:ext uri="{BB962C8B-B14F-4D97-AF65-F5344CB8AC3E}">
        <p14:creationId xmlns:p14="http://schemas.microsoft.com/office/powerpoint/2010/main" val="41840415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Code Sections and Live Editor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48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84" y="1988840"/>
            <a:ext cx="8460432" cy="9504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33872" y="1323329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Insert section break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358008" y="1611361"/>
            <a:ext cx="288032" cy="64807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66320" y="1323329"/>
            <a:ext cx="222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Run section options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526360" y="1692661"/>
            <a:ext cx="288032" cy="49476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814392" y="1692661"/>
            <a:ext cx="144016" cy="56677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0D08E60-2100-40B9-8B3B-083F982044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930" y="3219722"/>
            <a:ext cx="6820140" cy="332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2703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Simple User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Input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99592" y="1556792"/>
            <a:ext cx="7272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Use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input(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GB" sz="2000" dirty="0">
                <a:cs typeface="Courier New" pitchFamily="49" charset="0"/>
              </a:rPr>
              <a:t>command to fetch user input</a:t>
            </a:r>
          </a:p>
          <a:p>
            <a:endParaRPr lang="en-GB" sz="2000" dirty="0">
              <a:cs typeface="Courier New" pitchFamily="49" charset="0"/>
            </a:endParaRP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&gt;&gt; value = input( ‘Enter a value: ‘); 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Enter a value: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1600" y="3284984"/>
            <a:ext cx="71287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cs typeface="Courier New" pitchFamily="49" charset="0"/>
              </a:rPr>
              <a:t>A second parameter ‘s’ indicates the input is a character or string.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input('Input yes or no ','s')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Input yes or no </a:t>
            </a:r>
            <a:r>
              <a:rPr lang="en-GB" i="1" dirty="0">
                <a:latin typeface="Courier New" pitchFamily="49" charset="0"/>
                <a:cs typeface="Courier New" pitchFamily="49" charset="0"/>
              </a:rPr>
              <a:t>yes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yes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283968" y="279624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User input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75856" y="2519247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Courier New" pitchFamily="49" charset="0"/>
                <a:cs typeface="Courier New" pitchFamily="49" charset="0"/>
              </a:rPr>
              <a:t>10</a:t>
            </a:r>
          </a:p>
          <a:p>
            <a:endParaRPr lang="en-GB" dirty="0"/>
          </a:p>
        </p:txBody>
      </p: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 flipV="1">
            <a:off x="3779912" y="2759442"/>
            <a:ext cx="504056" cy="221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131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14/11/2016</a:t>
            </a:r>
            <a:endParaRPr lang="en-US" altLang="en-US" sz="9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808080"/>
                </a:solidFill>
              </a:rPr>
              <a:t>Coding Masterclass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BAC784-8BB6-44A0-AA7E-C982E08E1020}" type="slidenum">
              <a:rPr lang="en-US" altLang="en-US" smtClean="0">
                <a:solidFill>
                  <a:srgbClr val="808080"/>
                </a:solidFill>
              </a:rPr>
              <a:pPr>
                <a:defRPr/>
              </a:pPr>
              <a:t>5</a:t>
            </a:fld>
            <a:endParaRPr lang="en-US" altLang="en-US">
              <a:solidFill>
                <a:srgbClr val="80808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32656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It’s all gone horribly wrong!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363187" y="3706240"/>
            <a:ext cx="540000" cy="540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987366" y="3706240"/>
            <a:ext cx="540000" cy="540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218673" y="2971280"/>
            <a:ext cx="540000" cy="5400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1592" y="2971280"/>
            <a:ext cx="540000" cy="5400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7124700" y="3706240"/>
            <a:ext cx="540000" cy="540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7842000" y="4752686"/>
            <a:ext cx="540000" cy="54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821464" y="4733119"/>
            <a:ext cx="540000" cy="54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238104" y="2971280"/>
            <a:ext cx="540000" cy="5400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84168" y="2971280"/>
            <a:ext cx="540000" cy="5400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572000" y="1710280"/>
            <a:ext cx="540000" cy="5400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7020272" y="1710280"/>
            <a:ext cx="540000" cy="5400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8184900" y="1710280"/>
            <a:ext cx="540000" cy="5400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cxnSp>
        <p:nvCxnSpPr>
          <p:cNvPr id="27" name="Straight Arrow Connector 26"/>
          <p:cNvCxnSpPr>
            <a:stCxn id="9" idx="5"/>
            <a:endCxn id="7" idx="1"/>
          </p:cNvCxnSpPr>
          <p:nvPr/>
        </p:nvCxnSpPr>
        <p:spPr bwMode="auto">
          <a:xfrm>
            <a:off x="2662511" y="3432199"/>
            <a:ext cx="403936" cy="3531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/>
          <p:cNvCxnSpPr>
            <a:stCxn id="6" idx="6"/>
            <a:endCxn id="7" idx="2"/>
          </p:cNvCxnSpPr>
          <p:nvPr/>
        </p:nvCxnSpPr>
        <p:spPr bwMode="auto">
          <a:xfrm>
            <a:off x="903187" y="3976240"/>
            <a:ext cx="208417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/>
          <p:cNvCxnSpPr>
            <a:stCxn id="6" idx="7"/>
            <a:endCxn id="8" idx="3"/>
          </p:cNvCxnSpPr>
          <p:nvPr/>
        </p:nvCxnSpPr>
        <p:spPr bwMode="auto">
          <a:xfrm flipV="1">
            <a:off x="824106" y="3432199"/>
            <a:ext cx="473648" cy="3531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>
            <a:stCxn id="8" idx="6"/>
            <a:endCxn id="9" idx="2"/>
          </p:cNvCxnSpPr>
          <p:nvPr/>
        </p:nvCxnSpPr>
        <p:spPr bwMode="auto">
          <a:xfrm>
            <a:off x="1758673" y="3241280"/>
            <a:ext cx="44291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>
            <a:stCxn id="7" idx="6"/>
            <a:endCxn id="10" idx="2"/>
          </p:cNvCxnSpPr>
          <p:nvPr/>
        </p:nvCxnSpPr>
        <p:spPr bwMode="auto">
          <a:xfrm>
            <a:off x="3527366" y="3976240"/>
            <a:ext cx="359733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/>
          <p:cNvCxnSpPr>
            <a:stCxn id="7" idx="7"/>
            <a:endCxn id="13" idx="2"/>
          </p:cNvCxnSpPr>
          <p:nvPr/>
        </p:nvCxnSpPr>
        <p:spPr bwMode="auto">
          <a:xfrm flipV="1">
            <a:off x="3448285" y="3241280"/>
            <a:ext cx="1789819" cy="5440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/>
          <p:cNvCxnSpPr>
            <a:stCxn id="13" idx="6"/>
            <a:endCxn id="14" idx="2"/>
          </p:cNvCxnSpPr>
          <p:nvPr/>
        </p:nvCxnSpPr>
        <p:spPr bwMode="auto">
          <a:xfrm>
            <a:off x="5778104" y="3241280"/>
            <a:ext cx="3060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/>
          <p:cNvCxnSpPr>
            <a:endCxn id="10" idx="1"/>
          </p:cNvCxnSpPr>
          <p:nvPr/>
        </p:nvCxnSpPr>
        <p:spPr bwMode="auto">
          <a:xfrm>
            <a:off x="6591096" y="3390638"/>
            <a:ext cx="612685" cy="3946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/>
          <p:cNvCxnSpPr>
            <a:stCxn id="7" idx="5"/>
            <a:endCxn id="12" idx="1"/>
          </p:cNvCxnSpPr>
          <p:nvPr/>
        </p:nvCxnSpPr>
        <p:spPr bwMode="auto">
          <a:xfrm>
            <a:off x="3448285" y="4167159"/>
            <a:ext cx="452260" cy="6450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>
            <a:stCxn id="10" idx="5"/>
          </p:cNvCxnSpPr>
          <p:nvPr/>
        </p:nvCxnSpPr>
        <p:spPr bwMode="auto">
          <a:xfrm>
            <a:off x="7585619" y="4167159"/>
            <a:ext cx="407145" cy="6197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/>
          <p:cNvCxnSpPr>
            <a:stCxn id="7" idx="0"/>
            <a:endCxn id="15" idx="3"/>
          </p:cNvCxnSpPr>
          <p:nvPr/>
        </p:nvCxnSpPr>
        <p:spPr bwMode="auto">
          <a:xfrm flipV="1">
            <a:off x="3257366" y="2171199"/>
            <a:ext cx="1393715" cy="15350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/>
          <p:cNvCxnSpPr>
            <a:stCxn id="15" idx="6"/>
            <a:endCxn id="16" idx="2"/>
          </p:cNvCxnSpPr>
          <p:nvPr/>
        </p:nvCxnSpPr>
        <p:spPr bwMode="auto">
          <a:xfrm>
            <a:off x="5112000" y="1980280"/>
            <a:ext cx="19082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Arrow Connector 62"/>
          <p:cNvCxnSpPr>
            <a:stCxn id="16" idx="6"/>
            <a:endCxn id="17" idx="2"/>
          </p:cNvCxnSpPr>
          <p:nvPr/>
        </p:nvCxnSpPr>
        <p:spPr bwMode="auto">
          <a:xfrm>
            <a:off x="7560272" y="1980280"/>
            <a:ext cx="62462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458074" y="379782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27644" y="305661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98673" y="305661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086903" y="377788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697984" y="179786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351054" y="306286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189016" y="305661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124700" y="179786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229123" y="378532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215634" y="1795614"/>
            <a:ext cx="47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861456" y="4824706"/>
            <a:ext cx="46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T1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881992" y="4855121"/>
            <a:ext cx="46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55511" y="4057695"/>
            <a:ext cx="1076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Trunk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220062" y="2585569"/>
            <a:ext cx="1008813" cy="37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Branch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365711" y="4954701"/>
            <a:ext cx="66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355175" y="2252531"/>
            <a:ext cx="1636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Discontinued branch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85739" y="5702200"/>
            <a:ext cx="7069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Tags can correspond to code producing results for research papers</a:t>
            </a:r>
          </a:p>
        </p:txBody>
      </p:sp>
      <p:sp>
        <p:nvSpPr>
          <p:cNvPr id="49" name="Title 1"/>
          <p:cNvSpPr txBox="1">
            <a:spLocks/>
          </p:cNvSpPr>
          <p:nvPr/>
        </p:nvSpPr>
        <p:spPr>
          <a:xfrm>
            <a:off x="457200" y="274638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Git Workflow</a:t>
            </a:r>
          </a:p>
        </p:txBody>
      </p:sp>
    </p:spTree>
    <p:extLst>
      <p:ext uri="{BB962C8B-B14F-4D97-AF65-F5344CB8AC3E}">
        <p14:creationId xmlns:p14="http://schemas.microsoft.com/office/powerpoint/2010/main" val="30351866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50106"/>
          </a:xfrm>
        </p:spPr>
        <p:txBody>
          <a:bodyPr>
            <a:normAutofit/>
          </a:bodyPr>
          <a:lstStyle/>
          <a:p>
            <a:r>
              <a:rPr lang="en-GB" sz="4000" dirty="0"/>
              <a:t>Output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50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43538" y="1196752"/>
            <a:ext cx="92890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Use the </a:t>
            </a:r>
            <a:r>
              <a:rPr lang="en-GB" sz="2400" dirty="0" err="1">
                <a:latin typeface="Calibri" panose="020F0502020204030204" pitchFamily="34" charset="0"/>
                <a:cs typeface="Courier New" pitchFamily="49" charset="0"/>
              </a:rPr>
              <a:t>disp</a:t>
            </a:r>
            <a:r>
              <a:rPr lang="en-GB" sz="2400" dirty="0">
                <a:latin typeface="Calibri" panose="020F0502020204030204" pitchFamily="34" charset="0"/>
                <a:cs typeface="Courier New" pitchFamily="49" charset="0"/>
              </a:rPr>
              <a:t>(</a:t>
            </a:r>
            <a:r>
              <a:rPr lang="en-GB" sz="2400" dirty="0" err="1">
                <a:latin typeface="Calibri" panose="020F0502020204030204" pitchFamily="34" charset="0"/>
                <a:cs typeface="Courier New" pitchFamily="49" charset="0"/>
              </a:rPr>
              <a:t>str</a:t>
            </a:r>
            <a:r>
              <a:rPr lang="en-GB" sz="2400" dirty="0">
                <a:latin typeface="Calibri" panose="020F0502020204030204" pitchFamily="34" charset="0"/>
                <a:cs typeface="Courier New" pitchFamily="49" charset="0"/>
              </a:rPr>
              <a:t>) function for</a:t>
            </a:r>
            <a:r>
              <a:rPr lang="en-GB" sz="2400" dirty="0">
                <a:cs typeface="Courier New" pitchFamily="49" charset="0"/>
              </a:rPr>
              <a:t> simple output</a:t>
            </a:r>
          </a:p>
          <a:p>
            <a:endParaRPr lang="en-GB" sz="2400" dirty="0">
              <a:cs typeface="Courier New" pitchFamily="49" charset="0"/>
            </a:endParaRPr>
          </a:p>
          <a:p>
            <a:r>
              <a:rPr lang="en-GB" sz="2400" dirty="0">
                <a:cs typeface="Courier New" pitchFamily="49" charset="0"/>
              </a:rPr>
              <a:t>To display a variable use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cs typeface="Courier New" pitchFamily="49" charset="0"/>
              </a:rPr>
              <a:t>Or to output a string:</a:t>
            </a:r>
          </a:p>
          <a:p>
            <a:endParaRPr lang="en-GB" sz="2400" dirty="0"/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 Create a string</a:t>
            </a:r>
          </a:p>
          <a:p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= 'Output from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function‘;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% Pass the string as a parameter to the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function</a:t>
            </a:r>
          </a:p>
          <a:p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&gt;&gt; Output from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3535028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50106"/>
          </a:xfrm>
        </p:spPr>
        <p:txBody>
          <a:bodyPr>
            <a:normAutofit/>
          </a:bodyPr>
          <a:lstStyle/>
          <a:p>
            <a:r>
              <a:rPr lang="en-GB" sz="4000" dirty="0"/>
              <a:t>Output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51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44116" y="966322"/>
            <a:ext cx="8899884" cy="5338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Simple strings can be assembled to give output data. 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Use the num2str function to convert numerical data into a string</a:t>
            </a:r>
            <a:endParaRPr lang="en-GB" sz="2400" dirty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20;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strTitle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['Starting speed = ' num2str(</a:t>
            </a:r>
            <a:r>
              <a:rPr lang="en-GB" sz="20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' m/s'];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disp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20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strTitle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Starting speed = 20 m/s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GB" dirty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Or using string scalars: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strTitle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“Starting speed “ + num2str(</a:t>
            </a:r>
            <a:r>
              <a:rPr lang="en-GB" sz="20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Vel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 + “ m/s”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GB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6777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Freefall Script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412776"/>
            <a:ext cx="79928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Write a script called </a:t>
            </a:r>
            <a:r>
              <a:rPr lang="en-US" sz="2400" dirty="0" err="1"/>
              <a:t>FreeFallExample.m</a:t>
            </a:r>
            <a:r>
              <a:rPr lang="en-US" sz="2400" dirty="0"/>
              <a:t> which calculates the distance travelled by a freely falling object at ten time increments  from release to time, t, using the equation</a:t>
            </a:r>
            <a:endParaRPr lang="en-GB" sz="2400" dirty="0"/>
          </a:p>
          <a:p>
            <a:endParaRPr lang="en-GB" sz="2400" dirty="0"/>
          </a:p>
          <a:p>
            <a:r>
              <a:rPr lang="en-US" sz="2400" dirty="0"/>
              <a:t>d = 0.5gt</a:t>
            </a:r>
            <a:r>
              <a:rPr lang="en-US" sz="2400" baseline="30000" dirty="0"/>
              <a:t>2</a:t>
            </a:r>
            <a:endParaRPr lang="en-GB" sz="2400" dirty="0"/>
          </a:p>
          <a:p>
            <a:endParaRPr lang="en-GB" sz="2400" dirty="0"/>
          </a:p>
          <a:p>
            <a:r>
              <a:rPr lang="en-US" sz="2400" dirty="0"/>
              <a:t>The time will be user input.</a:t>
            </a:r>
          </a:p>
          <a:p>
            <a:r>
              <a:rPr lang="en-US" sz="2400" dirty="0"/>
              <a:t>Output the distances calculated.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66923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Freefall Script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5110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4.1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412776"/>
            <a:ext cx="81472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Write a script called </a:t>
            </a:r>
            <a:r>
              <a:rPr lang="en-US" sz="2400" dirty="0" err="1"/>
              <a:t>FreeFall.m</a:t>
            </a:r>
            <a:r>
              <a:rPr lang="en-US" sz="2400" dirty="0"/>
              <a:t> which calculates the distance travelled by a freely falling object at each time increment between two given times using the equation</a:t>
            </a:r>
            <a:endParaRPr lang="en-GB" sz="2400" dirty="0"/>
          </a:p>
          <a:p>
            <a:endParaRPr lang="en-GB" sz="2400" dirty="0"/>
          </a:p>
          <a:p>
            <a:r>
              <a:rPr lang="en-US" sz="2400" dirty="0"/>
              <a:t>d = 0.5gt</a:t>
            </a:r>
            <a:r>
              <a:rPr lang="en-US" sz="2400" baseline="30000" dirty="0"/>
              <a:t>2</a:t>
            </a:r>
            <a:endParaRPr lang="en-GB" sz="2400" dirty="0"/>
          </a:p>
          <a:p>
            <a:endParaRPr lang="en-GB" sz="2400" dirty="0"/>
          </a:p>
          <a:p>
            <a:r>
              <a:rPr lang="en-US" sz="2400" dirty="0"/>
              <a:t>The </a:t>
            </a:r>
            <a:r>
              <a:rPr lang="en-US" sz="2400" b="1" dirty="0"/>
              <a:t>start</a:t>
            </a:r>
            <a:r>
              <a:rPr lang="en-US" sz="2400" dirty="0"/>
              <a:t> and </a:t>
            </a:r>
            <a:r>
              <a:rPr lang="en-US" sz="2400" b="1" dirty="0"/>
              <a:t>end</a:t>
            </a:r>
            <a:r>
              <a:rPr lang="en-US" sz="2400" dirty="0"/>
              <a:t> </a:t>
            </a:r>
            <a:r>
              <a:rPr lang="en-US" sz="2400" b="1" dirty="0"/>
              <a:t>times</a:t>
            </a:r>
            <a:r>
              <a:rPr lang="en-US" sz="2400" dirty="0"/>
              <a:t> and </a:t>
            </a:r>
            <a:r>
              <a:rPr lang="en-US" sz="2400" b="1" dirty="0"/>
              <a:t>time increment </a:t>
            </a:r>
            <a:r>
              <a:rPr lang="en-US" sz="2400" dirty="0"/>
              <a:t>will be </a:t>
            </a:r>
            <a:r>
              <a:rPr lang="en-US" sz="2400" b="1" dirty="0"/>
              <a:t>user input</a:t>
            </a:r>
            <a:r>
              <a:rPr lang="en-US" sz="2400" dirty="0"/>
              <a:t>.</a:t>
            </a:r>
          </a:p>
          <a:p>
            <a:r>
              <a:rPr lang="en-US" sz="2400" dirty="0"/>
              <a:t>Output the distances calculated.</a:t>
            </a:r>
          </a:p>
          <a:p>
            <a:endParaRPr lang="en-US" sz="2400" dirty="0"/>
          </a:p>
          <a:p>
            <a:r>
              <a:rPr lang="en-US" sz="2400" dirty="0"/>
              <a:t>(For more of a challenge present the output as two columns showing times and distances)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35150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4.1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4737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Exercise 4.1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56</a:t>
            </a:fld>
            <a:endParaRPr lang="en-GB"/>
          </a:p>
        </p:txBody>
      </p:sp>
      <p:sp>
        <p:nvSpPr>
          <p:cNvPr id="7" name="Flowchart: Data 6"/>
          <p:cNvSpPr/>
          <p:nvPr/>
        </p:nvSpPr>
        <p:spPr>
          <a:xfrm>
            <a:off x="2627784" y="1124744"/>
            <a:ext cx="3312368" cy="936104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Input start time, end time, time increment and g</a:t>
            </a:r>
          </a:p>
        </p:txBody>
      </p:sp>
      <p:sp>
        <p:nvSpPr>
          <p:cNvPr id="8" name="Rectangle 7"/>
          <p:cNvSpPr/>
          <p:nvPr/>
        </p:nvSpPr>
        <p:spPr>
          <a:xfrm>
            <a:off x="3167844" y="2396885"/>
            <a:ext cx="2232248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Create vector of times</a:t>
            </a:r>
          </a:p>
        </p:txBody>
      </p:sp>
      <p:sp>
        <p:nvSpPr>
          <p:cNvPr id="9" name="Rectangle 8"/>
          <p:cNvSpPr/>
          <p:nvPr/>
        </p:nvSpPr>
        <p:spPr>
          <a:xfrm>
            <a:off x="2915816" y="3669026"/>
            <a:ext cx="2736304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Calculate distance for each time</a:t>
            </a:r>
          </a:p>
        </p:txBody>
      </p:sp>
      <p:sp>
        <p:nvSpPr>
          <p:cNvPr id="10" name="Flowchart: Data 9"/>
          <p:cNvSpPr/>
          <p:nvPr/>
        </p:nvSpPr>
        <p:spPr>
          <a:xfrm>
            <a:off x="2915816" y="5229200"/>
            <a:ext cx="2736304" cy="1224136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Output times and distances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139952" y="2060848"/>
            <a:ext cx="0" cy="336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139952" y="3332989"/>
            <a:ext cx="0" cy="336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139952" y="4893162"/>
            <a:ext cx="0" cy="3360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7762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Simple x-y plots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75296" y="908722"/>
            <a:ext cx="777686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plot(</a:t>
            </a:r>
            <a:r>
              <a:rPr lang="en-GB" sz="2400" dirty="0" err="1"/>
              <a:t>x,y</a:t>
            </a:r>
            <a:r>
              <a:rPr lang="en-GB" sz="2400" dirty="0"/>
              <a:t>)  plots vector x against vector y</a:t>
            </a:r>
          </a:p>
          <a:p>
            <a:r>
              <a:rPr lang="en-GB" sz="2400" dirty="0"/>
              <a:t>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t = 0:0.5:5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&gt;&gt; distance = [0, 0.2, 0.5, 0.73, 0.74, 1.2,… 	1.5, 1.6, 1.7, 2.0, 2.33]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&gt;&gt; plot(t, distance, ‘o’) </a:t>
            </a:r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53148" y="2570713"/>
            <a:ext cx="2079408" cy="1872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493" y="2924944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Third parameter used to specify line style, marker type and colour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932040" y="2481305"/>
            <a:ext cx="288032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01934" y="4581130"/>
            <a:ext cx="7541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plot command automatically fits axes to the data.  </a:t>
            </a:r>
          </a:p>
          <a:p>
            <a:r>
              <a:rPr lang="en-GB" dirty="0"/>
              <a:t>To control axis scaling use:  axis( [</a:t>
            </a:r>
            <a:r>
              <a:rPr lang="en-GB" dirty="0" err="1"/>
              <a:t>xmin</a:t>
            </a:r>
            <a:r>
              <a:rPr lang="en-GB" dirty="0"/>
              <a:t>, </a:t>
            </a:r>
            <a:r>
              <a:rPr lang="en-GB" dirty="0" err="1"/>
              <a:t>xmax</a:t>
            </a:r>
            <a:r>
              <a:rPr lang="en-GB" dirty="0"/>
              <a:t>, </a:t>
            </a:r>
            <a:r>
              <a:rPr lang="en-GB" dirty="0" err="1"/>
              <a:t>ymin</a:t>
            </a:r>
            <a:r>
              <a:rPr lang="en-GB" dirty="0"/>
              <a:t>, </a:t>
            </a:r>
            <a:r>
              <a:rPr lang="en-GB" dirty="0" err="1"/>
              <a:t>ymax</a:t>
            </a:r>
            <a:r>
              <a:rPr lang="en-GB" dirty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4680823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/>
              <a:t>Plot from Workspace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58</a:t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700808"/>
            <a:ext cx="3390476" cy="15492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149080"/>
            <a:ext cx="8316416" cy="8043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1600" y="1916832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Select variables to plot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923928" y="2147664"/>
            <a:ext cx="792088" cy="3277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47664" y="5229200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Select plot type from ribbon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519772" y="4953476"/>
            <a:ext cx="396044" cy="3477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7032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Annotating Figures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052736"/>
            <a:ext cx="3456384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From the script: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xlabel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 ‘Time, s’)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ylabel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(‘Distance, m’)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title(‘Distance/Time graph’)</a:t>
            </a:r>
          </a:p>
          <a:p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cs typeface="Courier New" pitchFamily="49" charset="0"/>
              </a:rPr>
              <a:t>Note – plot command must be executed first</a:t>
            </a: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356992"/>
            <a:ext cx="3276364" cy="28083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72200" y="1916833"/>
            <a:ext cx="24482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 using Property Inspector: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/>
              <a:t>Use Open Property Inspector icon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/>
              <a:t>Or type ‘inspect’ at the command prompt</a:t>
            </a:r>
          </a:p>
          <a:p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932040" y="2564904"/>
            <a:ext cx="1584176" cy="10801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9553" y="6237312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Script for similar plots can be created using File-&gt;Generate code</a:t>
            </a:r>
          </a:p>
        </p:txBody>
      </p:sp>
    </p:spTree>
    <p:extLst>
      <p:ext uri="{BB962C8B-B14F-4D97-AF65-F5344CB8AC3E}">
        <p14:creationId xmlns:p14="http://schemas.microsoft.com/office/powerpoint/2010/main" val="1118173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57" y="1905190"/>
            <a:ext cx="7514286" cy="3047619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Git Workflow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48550" y="2324100"/>
            <a:ext cx="1362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GitHub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848601" y="2724150"/>
            <a:ext cx="200024" cy="42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1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Plotting Multiple Data Sets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5" y="1268762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cs typeface="Courier New" pitchFamily="49" charset="0"/>
              </a:rPr>
              <a:t>Various methods of plotting multiple data sets on one figure: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hold on </a:t>
            </a:r>
            <a:r>
              <a:rPr lang="en-GB" dirty="0">
                <a:cs typeface="Courier New" pitchFamily="49" charset="0"/>
              </a:rPr>
              <a:t>- any plot commands will plot on same figure until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hold off </a:t>
            </a:r>
            <a:r>
              <a:rPr lang="en-GB" dirty="0">
                <a:cs typeface="Courier New" pitchFamily="49" charset="0"/>
              </a:rPr>
              <a:t>is executed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2420890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cs typeface="Courier New" pitchFamily="49" charset="0"/>
              </a:rPr>
              <a:t>Send multiple sets of data in one plot command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plot( t, distance, ‘s’, t, distance2, ‘o’ 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3284984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Collect multiple sets of data into one matrix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distances = [distance;distance2]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plot( t, distances, ‘o’ 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561" y="4509120"/>
            <a:ext cx="7704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Creating multiple figures:</a:t>
            </a:r>
          </a:p>
          <a:p>
            <a:r>
              <a:rPr lang="en-GB" dirty="0"/>
              <a:t>Select the current figure to be plotted to using the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figure(n) </a:t>
            </a:r>
            <a:r>
              <a:rPr lang="en-GB" dirty="0">
                <a:cs typeface="Courier New" pitchFamily="49" charset="0"/>
              </a:rPr>
              <a:t>command.  Any subsequent plots will be performed on this figure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782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Subplots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268762"/>
            <a:ext cx="561662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Several plots in the same window</a:t>
            </a:r>
          </a:p>
          <a:p>
            <a:endParaRPr lang="en-GB" dirty="0"/>
          </a:p>
          <a:p>
            <a:r>
              <a:rPr lang="en-GB" dirty="0"/>
              <a:t>Use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subplot(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m,n,p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GB" dirty="0">
                <a:cs typeface="Courier New" pitchFamily="49" charset="0"/>
              </a:rPr>
              <a:t>command.  </a:t>
            </a:r>
          </a:p>
          <a:p>
            <a:r>
              <a:rPr lang="en-GB" dirty="0">
                <a:cs typeface="Courier New" pitchFamily="49" charset="0"/>
              </a:rPr>
              <a:t>Window is split into grid of m rows by n columns .</a:t>
            </a:r>
          </a:p>
          <a:p>
            <a:r>
              <a:rPr lang="en-GB" dirty="0">
                <a:cs typeface="Courier New" pitchFamily="49" charset="0"/>
              </a:rPr>
              <a:t>p selects the window for plotting.</a:t>
            </a:r>
          </a:p>
          <a:p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subplot(2,2,4) 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% Call plot commands before calling subplot again for next location</a:t>
            </a:r>
          </a:p>
          <a:p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330270"/>
              </p:ext>
            </p:extLst>
          </p:nvPr>
        </p:nvGraphicFramePr>
        <p:xfrm>
          <a:off x="6300192" y="1412776"/>
          <a:ext cx="1872208" cy="792088"/>
        </p:xfrm>
        <a:graphic>
          <a:graphicData uri="http://schemas.openxmlformats.org/drawingml/2006/table">
            <a:tbl>
              <a:tblPr firstRow="1" firstCol="1" bandRow="1"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5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/>
                          <a:ea typeface="Calibri"/>
                          <a:cs typeface="Courier New"/>
                        </a:rPr>
                        <a:t>p = 1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/>
                          <a:ea typeface="Calibri"/>
                          <a:cs typeface="Courier New"/>
                        </a:rPr>
                        <a:t>p = 2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/>
                          <a:ea typeface="Calibri"/>
                          <a:cs typeface="Courier New"/>
                        </a:rPr>
                        <a:t>p = 3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/>
                          <a:ea typeface="Calibri"/>
                          <a:cs typeface="Courier New"/>
                        </a:rPr>
                        <a:t>p = 4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3779913" y="2276872"/>
            <a:ext cx="2448272" cy="2880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236297" y="1772816"/>
            <a:ext cx="936104" cy="432048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5" y="2564906"/>
            <a:ext cx="3028119" cy="269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71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Saving Figures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8" y="1403156"/>
            <a:ext cx="676875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Save figures using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saveas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>
                <a:cs typeface="Courier New" pitchFamily="49" charset="0"/>
              </a:rPr>
              <a:t>function: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sz="2400" dirty="0" err="1">
                <a:cs typeface="Courier New" pitchFamily="49" charset="0"/>
              </a:rPr>
              <a:t>saveas</a:t>
            </a:r>
            <a:r>
              <a:rPr lang="en-GB" sz="2400" dirty="0">
                <a:cs typeface="Courier New" pitchFamily="49" charset="0"/>
              </a:rPr>
              <a:t>(</a:t>
            </a:r>
            <a:r>
              <a:rPr lang="en-GB" sz="2400" dirty="0" err="1">
                <a:cs typeface="Courier New" pitchFamily="49" charset="0"/>
              </a:rPr>
              <a:t>gcf</a:t>
            </a:r>
            <a:r>
              <a:rPr lang="en-GB" sz="2400" dirty="0">
                <a:cs typeface="Courier New" pitchFamily="49" charset="0"/>
              </a:rPr>
              <a:t>, ‘filename’, ‘format’) </a:t>
            </a:r>
          </a:p>
          <a:p>
            <a:endParaRPr lang="en-GB" sz="2400" dirty="0">
              <a:cs typeface="Courier New" pitchFamily="49" charset="0"/>
            </a:endParaRPr>
          </a:p>
          <a:p>
            <a:r>
              <a:rPr lang="en-GB" sz="2400" dirty="0">
                <a:cs typeface="Courier New" pitchFamily="49" charset="0"/>
              </a:rPr>
              <a:t>         returns the handle to the current figure</a:t>
            </a:r>
          </a:p>
          <a:p>
            <a:endParaRPr lang="en-GB" sz="2400" dirty="0">
              <a:cs typeface="Courier New" pitchFamily="49" charset="0"/>
            </a:endParaRP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saveas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gcf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, ‘Figure’,‘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png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’)</a:t>
            </a:r>
          </a:p>
          <a:p>
            <a:r>
              <a:rPr lang="en-GB" sz="2400" dirty="0">
                <a:cs typeface="Courier New" pitchFamily="49" charset="0"/>
              </a:rPr>
              <a:t>Saves to Figure.png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907704" y="2420888"/>
            <a:ext cx="360040" cy="4595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3568" y="4725144"/>
            <a:ext cx="741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File-&gt;Save    Saves a </a:t>
            </a:r>
            <a:r>
              <a:rPr lang="en-GB" sz="2400" dirty="0" err="1"/>
              <a:t>Matlab</a:t>
            </a:r>
            <a:r>
              <a:rPr lang="en-GB" sz="2400" dirty="0"/>
              <a:t> .fig file</a:t>
            </a:r>
          </a:p>
          <a:p>
            <a:r>
              <a:rPr lang="en-GB" sz="2400" dirty="0"/>
              <a:t>File-&gt;Save As…    Saves to standard image formats</a:t>
            </a:r>
          </a:p>
        </p:txBody>
      </p:sp>
    </p:spTree>
    <p:extLst>
      <p:ext uri="{BB962C8B-B14F-4D97-AF65-F5344CB8AC3E}">
        <p14:creationId xmlns:p14="http://schemas.microsoft.com/office/powerpoint/2010/main" val="236429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5.2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412776"/>
            <a:ext cx="784887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Suggested initial values:</a:t>
            </a:r>
          </a:p>
          <a:p>
            <a:r>
              <a:rPr lang="en-GB" sz="2000" dirty="0"/>
              <a:t>Start velocity = 60 m/s</a:t>
            </a:r>
          </a:p>
          <a:p>
            <a:r>
              <a:rPr lang="en-GB" sz="2000" dirty="0"/>
              <a:t>Launch angle = pi/3</a:t>
            </a:r>
          </a:p>
          <a:p>
            <a:endParaRPr lang="en-GB" sz="2000" dirty="0"/>
          </a:p>
          <a:p>
            <a:r>
              <a:rPr lang="en-GB" sz="2000" dirty="0"/>
              <a:t>Plot horizontal distance on x-axis and vertical distance on y-axis</a:t>
            </a:r>
          </a:p>
          <a:p>
            <a:endParaRPr lang="en-GB" sz="2000" dirty="0"/>
          </a:p>
          <a:p>
            <a:r>
              <a:rPr lang="en-GB" sz="2000" dirty="0"/>
              <a:t>Format the title (to include the velocity and angle) using a vector of strings</a:t>
            </a:r>
          </a:p>
          <a:p>
            <a:endParaRPr lang="en-GB" sz="2000" dirty="0">
              <a:cs typeface="Courier New" pitchFamily="49" charset="0"/>
            </a:endParaRPr>
          </a:p>
          <a:p>
            <a:r>
              <a:rPr lang="en-GB" sz="2000" dirty="0">
                <a:cs typeface="Courier New" pitchFamily="49" charset="0"/>
              </a:rPr>
              <a:t>Remember to convert the angle back into degrees to display in the title</a:t>
            </a:r>
          </a:p>
          <a:p>
            <a:endParaRPr lang="en-GB" sz="2000" dirty="0"/>
          </a:p>
          <a:p>
            <a:r>
              <a:rPr lang="en-GB" sz="2000" dirty="0">
                <a:cs typeface="Courier New" pitchFamily="49" charset="0"/>
              </a:rPr>
              <a:t>Use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num2str</a:t>
            </a:r>
            <a:r>
              <a:rPr lang="en-GB" sz="2000" dirty="0">
                <a:cs typeface="Courier New" pitchFamily="49" charset="0"/>
              </a:rPr>
              <a:t>  to create strings from variables to include in the string, </a:t>
            </a:r>
          </a:p>
          <a:p>
            <a:r>
              <a:rPr lang="en-GB" sz="2000" dirty="0" err="1">
                <a:cs typeface="Courier New" pitchFamily="49" charset="0"/>
              </a:rPr>
              <a:t>eg</a:t>
            </a:r>
            <a:r>
              <a:rPr lang="en-GB" sz="2000" dirty="0">
                <a:cs typeface="Courier New" pitchFamily="49" charset="0"/>
              </a:rPr>
              <a:t> ‘30 degrees’</a:t>
            </a:r>
          </a:p>
        </p:txBody>
      </p:sp>
    </p:spTree>
    <p:extLst>
      <p:ext uri="{BB962C8B-B14F-4D97-AF65-F5344CB8AC3E}">
        <p14:creationId xmlns:p14="http://schemas.microsoft.com/office/powerpoint/2010/main" val="201481183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Debugging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4" y="1124744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3 types of errors:  syntax, runtime and logical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1700808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Syntax errors:</a:t>
            </a:r>
          </a:p>
          <a:p>
            <a:r>
              <a:rPr lang="en-GB" dirty="0"/>
              <a:t>	At the command line an error message is displayed</a:t>
            </a:r>
          </a:p>
          <a:p>
            <a:r>
              <a:rPr lang="en-GB" dirty="0"/>
              <a:t>	In the edit window: orange bar – warning</a:t>
            </a:r>
          </a:p>
          <a:p>
            <a:r>
              <a:rPr lang="en-GB" dirty="0"/>
              <a:t>			 red bar - error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1" y="2931622"/>
            <a:ext cx="792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Runtime errors:</a:t>
            </a:r>
          </a:p>
          <a:p>
            <a:r>
              <a:rPr lang="en-GB" dirty="0"/>
              <a:t>	Occur as code executes, </a:t>
            </a:r>
            <a:r>
              <a:rPr lang="en-GB" dirty="0" err="1"/>
              <a:t>eg</a:t>
            </a:r>
            <a:r>
              <a:rPr lang="en-GB" dirty="0"/>
              <a:t> out of bounds index</a:t>
            </a:r>
          </a:p>
          <a:p>
            <a:r>
              <a:rPr lang="en-GB" dirty="0"/>
              <a:t>	Within a script an error message is given including the line number</a:t>
            </a:r>
          </a:p>
          <a:p>
            <a:endParaRPr lang="en-GB" dirty="0"/>
          </a:p>
          <a:p>
            <a:r>
              <a:rPr lang="en-GB" dirty="0"/>
              <a:t>	Note that in MATLAB divide by 0 does not generate an error – a value of 	</a:t>
            </a:r>
            <a:r>
              <a:rPr lang="en-GB" dirty="0" err="1"/>
              <a:t>Inf</a:t>
            </a:r>
            <a:r>
              <a:rPr lang="en-GB" dirty="0"/>
              <a:t> is assigned and the program continues to run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561" y="4845061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Logical errors:</a:t>
            </a:r>
          </a:p>
          <a:p>
            <a:r>
              <a:rPr lang="en-GB" dirty="0"/>
              <a:t>	Hardest to find.  Program runs but gives incorrect results</a:t>
            </a:r>
          </a:p>
          <a:p>
            <a:r>
              <a:rPr lang="en-GB" dirty="0"/>
              <a:t>	In MATLAB can use Code Cells or the built-in debugger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439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Using the Built-in Debugger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65</a:t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506" y="1628800"/>
            <a:ext cx="4550861" cy="273630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454937" y="1402028"/>
            <a:ext cx="79208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88004" y="111732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Save and run (F5)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83768" y="111545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Set/clear breakpoint (F12)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583080" y="1453711"/>
            <a:ext cx="501088" cy="4726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10544" y="241159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Breakpoint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50504" y="3441774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Right click on breakpoint to display options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670683" y="2780928"/>
            <a:ext cx="648072" cy="278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483768" y="3356992"/>
            <a:ext cx="936104" cy="2160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702" y="5361433"/>
            <a:ext cx="1241399" cy="28579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796246" y="5413549"/>
            <a:ext cx="337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Exit debug mode (Shift + F5)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27583" y="61653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Step (F10)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27583" y="4875541"/>
            <a:ext cx="1656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Step into (F11)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86426" y="6218959"/>
            <a:ext cx="250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Step out (Shift + F11)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76544" y="5235717"/>
            <a:ext cx="230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Continue (F5)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1560" y="4581128"/>
            <a:ext cx="536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When running debug the menu is displayed: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547664" y="5429539"/>
            <a:ext cx="54603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767135" y="5567002"/>
            <a:ext cx="519291" cy="6884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2552383" y="5504329"/>
            <a:ext cx="399437" cy="84564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123728" y="5157192"/>
            <a:ext cx="288032" cy="2251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3283559" y="5429539"/>
            <a:ext cx="512687" cy="1846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068960"/>
            <a:ext cx="783743" cy="32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20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Structure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66</a:t>
            </a:fld>
            <a:endParaRPr lang="en-GB"/>
          </a:p>
        </p:txBody>
      </p:sp>
      <p:grpSp>
        <p:nvGrpSpPr>
          <p:cNvPr id="92" name="Group 91"/>
          <p:cNvGrpSpPr/>
          <p:nvPr/>
        </p:nvGrpSpPr>
        <p:grpSpPr>
          <a:xfrm>
            <a:off x="395536" y="1844824"/>
            <a:ext cx="1512168" cy="3929794"/>
            <a:chOff x="395536" y="1844824"/>
            <a:chExt cx="1512168" cy="3929794"/>
          </a:xfrm>
        </p:grpSpPr>
        <p:sp>
          <p:nvSpPr>
            <p:cNvPr id="4" name="TextBox 3"/>
            <p:cNvSpPr txBox="1"/>
            <p:nvPr/>
          </p:nvSpPr>
          <p:spPr>
            <a:xfrm>
              <a:off x="493721" y="1844824"/>
              <a:ext cx="14139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cs typeface="Arial" panose="020B0604020202020204" pitchFamily="34" charset="0"/>
                </a:rPr>
                <a:t>Sequential</a:t>
              </a: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395536" y="2646534"/>
              <a:ext cx="1512168" cy="3128084"/>
              <a:chOff x="395536" y="2646534"/>
              <a:chExt cx="1512168" cy="3128084"/>
            </a:xfrm>
          </p:grpSpPr>
          <p:sp>
            <p:nvSpPr>
              <p:cNvPr id="8" name="Flowchart: Data 7"/>
              <p:cNvSpPr/>
              <p:nvPr/>
            </p:nvSpPr>
            <p:spPr>
              <a:xfrm>
                <a:off x="467544" y="2646534"/>
                <a:ext cx="1368152" cy="504056"/>
              </a:xfrm>
              <a:prstGeom prst="flowChartInputOutpu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Input</a:t>
                </a:r>
              </a:p>
            </p:txBody>
          </p:sp>
          <p:sp>
            <p:nvSpPr>
              <p:cNvPr id="9" name="Flowchart: Process 8"/>
              <p:cNvSpPr/>
              <p:nvPr/>
            </p:nvSpPr>
            <p:spPr>
              <a:xfrm>
                <a:off x="503548" y="3861048"/>
                <a:ext cx="1296144" cy="720080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Calculation</a:t>
                </a:r>
              </a:p>
            </p:txBody>
          </p:sp>
          <p:sp>
            <p:nvSpPr>
              <p:cNvPr id="11" name="Flowchart: Data 10"/>
              <p:cNvSpPr/>
              <p:nvPr/>
            </p:nvSpPr>
            <p:spPr>
              <a:xfrm>
                <a:off x="395536" y="5270562"/>
                <a:ext cx="1512168" cy="504056"/>
              </a:xfrm>
              <a:prstGeom prst="flowChartInputOutpu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Output</a:t>
                </a:r>
              </a:p>
            </p:txBody>
          </p:sp>
          <p:cxnSp>
            <p:nvCxnSpPr>
              <p:cNvPr id="13" name="Straight Arrow Connector 12"/>
              <p:cNvCxnSpPr>
                <a:stCxn id="8" idx="4"/>
                <a:endCxn id="9" idx="0"/>
              </p:cNvCxnSpPr>
              <p:nvPr/>
            </p:nvCxnSpPr>
            <p:spPr>
              <a:xfrm>
                <a:off x="1151620" y="3150590"/>
                <a:ext cx="0" cy="71045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stCxn id="9" idx="2"/>
                <a:endCxn id="11" idx="1"/>
              </p:cNvCxnSpPr>
              <p:nvPr/>
            </p:nvCxnSpPr>
            <p:spPr>
              <a:xfrm>
                <a:off x="1151620" y="4581128"/>
                <a:ext cx="0" cy="6894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0" name="Group 89"/>
          <p:cNvGrpSpPr/>
          <p:nvPr/>
        </p:nvGrpSpPr>
        <p:grpSpPr>
          <a:xfrm>
            <a:off x="2295324" y="1835090"/>
            <a:ext cx="3211554" cy="3754150"/>
            <a:chOff x="2152534" y="1835090"/>
            <a:chExt cx="3211554" cy="3754150"/>
          </a:xfrm>
        </p:grpSpPr>
        <p:sp>
          <p:nvSpPr>
            <p:cNvPr id="5" name="TextBox 4"/>
            <p:cNvSpPr txBox="1"/>
            <p:nvPr/>
          </p:nvSpPr>
          <p:spPr>
            <a:xfrm>
              <a:off x="3131226" y="1835090"/>
              <a:ext cx="12253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Selection</a:t>
              </a:r>
            </a:p>
          </p:txBody>
        </p:sp>
        <p:sp>
          <p:nvSpPr>
            <p:cNvPr id="21" name="Flowchart: Data 20"/>
            <p:cNvSpPr/>
            <p:nvPr/>
          </p:nvSpPr>
          <p:spPr>
            <a:xfrm>
              <a:off x="3059832" y="2646534"/>
              <a:ext cx="1368152" cy="504056"/>
            </a:xfrm>
            <a:prstGeom prst="flowChartInputOutp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Input</a:t>
              </a:r>
            </a:p>
          </p:txBody>
        </p:sp>
        <p:sp>
          <p:nvSpPr>
            <p:cNvPr id="22" name="Flowchart: Decision 21"/>
            <p:cNvSpPr/>
            <p:nvPr/>
          </p:nvSpPr>
          <p:spPr>
            <a:xfrm>
              <a:off x="2755151" y="3645024"/>
              <a:ext cx="1977513" cy="648072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Decision</a:t>
              </a:r>
            </a:p>
          </p:txBody>
        </p:sp>
        <p:sp>
          <p:nvSpPr>
            <p:cNvPr id="23" name="Flowchart: Process 22"/>
            <p:cNvSpPr/>
            <p:nvPr/>
          </p:nvSpPr>
          <p:spPr>
            <a:xfrm>
              <a:off x="2152534" y="4653136"/>
              <a:ext cx="93610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>
                  <a:solidFill>
                    <a:schemeClr val="tx1"/>
                  </a:solidFill>
                </a:rPr>
                <a:t>Calc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4" name="Flowchart: Process 23"/>
            <p:cNvSpPr/>
            <p:nvPr/>
          </p:nvSpPr>
          <p:spPr>
            <a:xfrm>
              <a:off x="4427984" y="4653136"/>
              <a:ext cx="93610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>
                  <a:solidFill>
                    <a:schemeClr val="tx1"/>
                  </a:solidFill>
                </a:rPr>
                <a:t>Calc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21" idx="4"/>
              <a:endCxn id="22" idx="0"/>
            </p:cNvCxnSpPr>
            <p:nvPr/>
          </p:nvCxnSpPr>
          <p:spPr>
            <a:xfrm>
              <a:off x="3743908" y="3150590"/>
              <a:ext cx="0" cy="4944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22" idx="1"/>
              <a:endCxn id="23" idx="0"/>
            </p:cNvCxnSpPr>
            <p:nvPr/>
          </p:nvCxnSpPr>
          <p:spPr>
            <a:xfrm rot="10800000" flipV="1">
              <a:off x="2620587" y="3969060"/>
              <a:ext cx="134565" cy="68407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22" idx="3"/>
              <a:endCxn id="24" idx="0"/>
            </p:cNvCxnSpPr>
            <p:nvPr/>
          </p:nvCxnSpPr>
          <p:spPr>
            <a:xfrm>
              <a:off x="4732664" y="3969060"/>
              <a:ext cx="163372" cy="68407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3" idx="2"/>
            </p:cNvCxnSpPr>
            <p:nvPr/>
          </p:nvCxnSpPr>
          <p:spPr>
            <a:xfrm>
              <a:off x="2620586" y="5198554"/>
              <a:ext cx="0" cy="3906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4" idx="2"/>
            </p:cNvCxnSpPr>
            <p:nvPr/>
          </p:nvCxnSpPr>
          <p:spPr>
            <a:xfrm>
              <a:off x="4896036" y="5198554"/>
              <a:ext cx="0" cy="3906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2169381" y="3645024"/>
              <a:ext cx="602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true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372624" y="3577075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false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894499" y="1865980"/>
            <a:ext cx="2865366" cy="3422189"/>
            <a:chOff x="5323398" y="1844824"/>
            <a:chExt cx="2865366" cy="3422189"/>
          </a:xfrm>
        </p:grpSpPr>
        <p:sp>
          <p:nvSpPr>
            <p:cNvPr id="6" name="TextBox 5"/>
            <p:cNvSpPr txBox="1"/>
            <p:nvPr/>
          </p:nvSpPr>
          <p:spPr>
            <a:xfrm>
              <a:off x="6085838" y="1844824"/>
              <a:ext cx="14368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Repetition</a:t>
              </a:r>
            </a:p>
          </p:txBody>
        </p:sp>
        <p:sp>
          <p:nvSpPr>
            <p:cNvPr id="36" name="Flowchart: Data 35"/>
            <p:cNvSpPr/>
            <p:nvPr/>
          </p:nvSpPr>
          <p:spPr>
            <a:xfrm>
              <a:off x="6120172" y="2646534"/>
              <a:ext cx="1368152" cy="504056"/>
            </a:xfrm>
            <a:prstGeom prst="flowChartInputOutp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Flowchart: Decision 36"/>
            <p:cNvSpPr/>
            <p:nvPr/>
          </p:nvSpPr>
          <p:spPr>
            <a:xfrm>
              <a:off x="5814138" y="3573016"/>
              <a:ext cx="1980220" cy="648072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Decision</a:t>
              </a:r>
            </a:p>
          </p:txBody>
        </p:sp>
        <p:sp>
          <p:nvSpPr>
            <p:cNvPr id="38" name="Flowchart: Process 37"/>
            <p:cNvSpPr/>
            <p:nvPr/>
          </p:nvSpPr>
          <p:spPr>
            <a:xfrm>
              <a:off x="6336196" y="4721595"/>
              <a:ext cx="93610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0" name="Straight Arrow Connector 39"/>
            <p:cNvCxnSpPr>
              <a:stCxn id="36" idx="4"/>
              <a:endCxn id="37" idx="0"/>
            </p:cNvCxnSpPr>
            <p:nvPr/>
          </p:nvCxnSpPr>
          <p:spPr>
            <a:xfrm>
              <a:off x="6804248" y="3150590"/>
              <a:ext cx="0" cy="4224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7" idx="2"/>
              <a:endCxn id="38" idx="0"/>
            </p:cNvCxnSpPr>
            <p:nvPr/>
          </p:nvCxnSpPr>
          <p:spPr>
            <a:xfrm>
              <a:off x="6804248" y="4221088"/>
              <a:ext cx="0" cy="5005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38" idx="1"/>
              <a:endCxn id="37" idx="1"/>
            </p:cNvCxnSpPr>
            <p:nvPr/>
          </p:nvCxnSpPr>
          <p:spPr>
            <a:xfrm rot="10800000">
              <a:off x="5814138" y="3897052"/>
              <a:ext cx="522058" cy="1097252"/>
            </a:xfrm>
            <a:prstGeom prst="bentConnector3">
              <a:avLst>
                <a:gd name="adj1" fmla="val 143788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37" idx="3"/>
            </p:cNvCxnSpPr>
            <p:nvPr/>
          </p:nvCxnSpPr>
          <p:spPr>
            <a:xfrm>
              <a:off x="7794358" y="3897052"/>
              <a:ext cx="306034" cy="130150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/>
            <p:nvPr/>
          </p:nvSpPr>
          <p:spPr>
            <a:xfrm>
              <a:off x="6461846" y="2713896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/>
                <a:t>Input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519553" y="4741179"/>
              <a:ext cx="5693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 err="1"/>
                <a:t>Calc</a:t>
              </a:r>
              <a:endParaRPr lang="en-GB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323398" y="3502751"/>
              <a:ext cx="602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true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468684" y="3510232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506230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Relational and Logical Operators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67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052735"/>
            <a:ext cx="8712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Logical data type: 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a = true</a:t>
            </a:r>
            <a:r>
              <a:rPr lang="en-GB" sz="1600" dirty="0"/>
              <a:t> </a:t>
            </a:r>
            <a:r>
              <a:rPr lang="en-GB" dirty="0"/>
              <a:t>or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a = false</a:t>
            </a:r>
            <a:r>
              <a:rPr lang="en-GB" sz="1600" dirty="0"/>
              <a:t> </a:t>
            </a:r>
            <a:r>
              <a:rPr lang="en-GB" dirty="0"/>
              <a:t>– occupies 1 byte</a:t>
            </a:r>
          </a:p>
          <a:p>
            <a:r>
              <a:rPr lang="en-GB" dirty="0"/>
              <a:t>	                convert to logical using b = logical(x)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1844824"/>
            <a:ext cx="87129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Relational 	a &lt; b	less than</a:t>
            </a:r>
          </a:p>
          <a:p>
            <a:r>
              <a:rPr lang="en-GB" dirty="0"/>
              <a:t>		a &lt;= b	less than or equal to</a:t>
            </a:r>
          </a:p>
          <a:p>
            <a:r>
              <a:rPr lang="en-GB" dirty="0"/>
              <a:t>		a &gt; b	greater than</a:t>
            </a:r>
          </a:p>
          <a:p>
            <a:r>
              <a:rPr lang="en-GB" dirty="0"/>
              <a:t>		a &gt;= b	greater than or equal to</a:t>
            </a:r>
          </a:p>
          <a:p>
            <a:r>
              <a:rPr lang="en-GB" dirty="0"/>
              <a:t>		a == b	equal to</a:t>
            </a:r>
          </a:p>
          <a:p>
            <a:r>
              <a:rPr lang="en-GB" dirty="0"/>
              <a:t>		a ~= b	not equal to</a:t>
            </a:r>
          </a:p>
          <a:p>
            <a:endParaRPr lang="en-GB" dirty="0"/>
          </a:p>
          <a:p>
            <a:r>
              <a:rPr lang="en-GB" dirty="0"/>
              <a:t>Logical		a &amp; b	and</a:t>
            </a:r>
          </a:p>
          <a:p>
            <a:r>
              <a:rPr lang="en-GB" dirty="0"/>
              <a:t>		a | b	or 		</a:t>
            </a:r>
          </a:p>
          <a:p>
            <a:r>
              <a:rPr lang="en-GB" dirty="0"/>
              <a:t>		~ a	not</a:t>
            </a:r>
          </a:p>
          <a:p>
            <a:r>
              <a:rPr lang="en-GB" dirty="0"/>
              <a:t>		</a:t>
            </a:r>
            <a:r>
              <a:rPr lang="en-GB" dirty="0" err="1"/>
              <a:t>xor</a:t>
            </a:r>
            <a:r>
              <a:rPr lang="en-GB" dirty="0"/>
              <a:t>( </a:t>
            </a:r>
            <a:r>
              <a:rPr lang="en-GB" dirty="0" err="1"/>
              <a:t>a,b</a:t>
            </a:r>
            <a:r>
              <a:rPr lang="en-GB" dirty="0"/>
              <a:t> )	exclusive or</a:t>
            </a:r>
          </a:p>
        </p:txBody>
      </p:sp>
    </p:spTree>
    <p:extLst>
      <p:ext uri="{BB962C8B-B14F-4D97-AF65-F5344CB8AC3E}">
        <p14:creationId xmlns:p14="http://schemas.microsoft.com/office/powerpoint/2010/main" val="112051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Comparing Matrices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68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03548" y="1052736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Comparisons on matrices will compare corresponding elements and create a matrix of the results using the logical data type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2014599"/>
            <a:ext cx="62646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 = 1:5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 =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1     2     3     4     5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&gt;&gt; b = [3 1 2 4 0]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b =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3     1     2     4     0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 = a &gt; b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c =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0     1     1     0     1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23467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GB" dirty="0"/>
              <a:t>Logical Indexing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052738"/>
            <a:ext cx="80648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Relational and logical operators are performed element-wise on vectors or matrices resulting in a logical matrix: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A =  1 2 3 4 5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     3 4 5 6 7</a:t>
            </a:r>
          </a:p>
          <a:p>
            <a:pPr lvl="2"/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GB" b="1" dirty="0">
                <a:latin typeface="Courier New" pitchFamily="49" charset="0"/>
                <a:cs typeface="Courier New" pitchFamily="49" charset="0"/>
              </a:rPr>
              <a:t>&gt;&gt; B = A &gt; 2 &amp; A &lt; 6  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B = 0 0 1 1 1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    1 1 1 0 0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3" y="3919989"/>
            <a:ext cx="8064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Logical matrix B can be used as a mask to perform operations on selected elements of a matrix</a:t>
            </a:r>
          </a:p>
          <a:p>
            <a:r>
              <a:rPr lang="en-GB" dirty="0"/>
              <a:t>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A(B) =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(A(B))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A =  1.0000  2.0000  1.7321  2.0000  2.2361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	     1.7321  2.0000  2.2361  6.0000  7.0000</a:t>
            </a:r>
          </a:p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627785" y="2780928"/>
            <a:ext cx="720080" cy="216024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051721" y="2996952"/>
            <a:ext cx="792088" cy="288032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355977" y="4797152"/>
            <a:ext cx="3096344" cy="274965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195736" y="5085184"/>
            <a:ext cx="3168352" cy="288032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4680013" y="1438308"/>
            <a:ext cx="30963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 that for compound tests each test is written out in full: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A&gt;2 </a:t>
            </a:r>
            <a:r>
              <a:rPr lang="en-GB" dirty="0">
                <a:cs typeface="Courier New" panose="02070309020205020404" pitchFamily="49" charset="0"/>
              </a:rPr>
              <a:t>and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A&lt;6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Can’t use 2 &lt; A &lt; 6 type format</a:t>
            </a:r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>
          <a:xfrm flipH="1">
            <a:off x="3131840" y="2176972"/>
            <a:ext cx="1548173" cy="283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364737" y="2258686"/>
            <a:ext cx="1539412" cy="201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20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57" y="1905190"/>
            <a:ext cx="7514286" cy="3047619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Fork Other Repositories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48550" y="2324100"/>
            <a:ext cx="1362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GitHub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848601" y="2724150"/>
            <a:ext cx="200024" cy="42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D562E5E-05E8-F76F-6E73-9379056EBB54}"/>
              </a:ext>
            </a:extLst>
          </p:cNvPr>
          <p:cNvSpPr/>
          <p:nvPr/>
        </p:nvSpPr>
        <p:spPr>
          <a:xfrm>
            <a:off x="6732240" y="5216573"/>
            <a:ext cx="181054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Another GitHub User’s Repository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E247BE-3102-6202-95B9-03B7C8496107}"/>
              </a:ext>
            </a:extLst>
          </p:cNvPr>
          <p:cNvCxnSpPr/>
          <p:nvPr/>
        </p:nvCxnSpPr>
        <p:spPr>
          <a:xfrm flipV="1">
            <a:off x="7655098" y="4010681"/>
            <a:ext cx="0" cy="1074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C89637-977E-2D28-B878-610F804EBD18}"/>
              </a:ext>
            </a:extLst>
          </p:cNvPr>
          <p:cNvCxnSpPr/>
          <p:nvPr/>
        </p:nvCxnSpPr>
        <p:spPr>
          <a:xfrm>
            <a:off x="7448550" y="4005064"/>
            <a:ext cx="0" cy="108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A80E26-48A3-FC5E-2CAB-DD76D8EC435C}"/>
              </a:ext>
            </a:extLst>
          </p:cNvPr>
          <p:cNvSpPr txBox="1"/>
          <p:nvPr/>
        </p:nvSpPr>
        <p:spPr>
          <a:xfrm>
            <a:off x="7623437" y="4343541"/>
            <a:ext cx="94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B45D15-DCAA-F4C1-895A-F3A0D4262722}"/>
              </a:ext>
            </a:extLst>
          </p:cNvPr>
          <p:cNvSpPr txBox="1"/>
          <p:nvPr/>
        </p:nvSpPr>
        <p:spPr>
          <a:xfrm>
            <a:off x="6177965" y="4464506"/>
            <a:ext cx="137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Pull request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FC64EC-8A45-D068-7975-526A27378B7E}"/>
              </a:ext>
            </a:extLst>
          </p:cNvPr>
          <p:cNvSpPr txBox="1"/>
          <p:nvPr/>
        </p:nvSpPr>
        <p:spPr>
          <a:xfrm>
            <a:off x="971600" y="5216573"/>
            <a:ext cx="50532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can ‘fork’ to create a complete copy of another user’s repository in our own GitHub account.</a:t>
            </a:r>
          </a:p>
          <a:p>
            <a:endParaRPr lang="en-GB" dirty="0"/>
          </a:p>
          <a:p>
            <a:r>
              <a:rPr lang="en-GB" dirty="0"/>
              <a:t>‘Pull requests’ are used to request for our changes to be integrated into the original repository.</a:t>
            </a:r>
          </a:p>
        </p:txBody>
      </p:sp>
    </p:spTree>
    <p:extLst>
      <p:ext uri="{BB962C8B-B14F-4D97-AF65-F5344CB8AC3E}">
        <p14:creationId xmlns:p14="http://schemas.microsoft.com/office/powerpoint/2010/main" val="176526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GB" dirty="0"/>
              <a:t>Logical Indexing(2)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9" y="836714"/>
            <a:ext cx="590465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A =  1 2 3 4 5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     3 4 5 6 7</a:t>
            </a:r>
          </a:p>
          <a:p>
            <a:endParaRPr lang="en-GB" dirty="0"/>
          </a:p>
          <a:p>
            <a:r>
              <a:rPr lang="en-GB" dirty="0"/>
              <a:t>Extract the elements which satisfy the test: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C = A(B)</a:t>
            </a:r>
          </a:p>
          <a:p>
            <a:pPr lvl="8"/>
            <a:r>
              <a:rPr lang="en-GB" sz="1600" dirty="0">
                <a:latin typeface="Courier New" pitchFamily="49" charset="0"/>
                <a:cs typeface="Courier New" pitchFamily="49" charset="0"/>
              </a:rPr>
              <a:t>       C = </a:t>
            </a:r>
          </a:p>
          <a:p>
            <a:pPr lvl="8"/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    3</a:t>
            </a:r>
          </a:p>
          <a:p>
            <a:pPr lvl="8"/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    4</a:t>
            </a:r>
          </a:p>
          <a:p>
            <a:pPr lvl="8"/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    3</a:t>
            </a:r>
          </a:p>
          <a:p>
            <a:pPr lvl="8"/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    5</a:t>
            </a:r>
          </a:p>
          <a:p>
            <a:pPr lvl="8"/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    4</a:t>
            </a:r>
          </a:p>
          <a:p>
            <a:pPr lvl="8"/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    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83968" y="836712"/>
            <a:ext cx="3059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B = 0 0 1 1 1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    1 1 1 0 0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3861050"/>
            <a:ext cx="835292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 find the indices of the elements which satisfy the test use the find() function</a:t>
            </a:r>
          </a:p>
          <a:p>
            <a:r>
              <a:rPr lang="en-GB" dirty="0"/>
              <a:t>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D = find(A&gt;2 &amp; A&lt;6)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D =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2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4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5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6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7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9</a:t>
            </a:r>
          </a:p>
        </p:txBody>
      </p:sp>
    </p:spTree>
    <p:extLst>
      <p:ext uri="{BB962C8B-B14F-4D97-AF65-F5344CB8AC3E}">
        <p14:creationId xmlns:p14="http://schemas.microsoft.com/office/powerpoint/2010/main" val="199709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find()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8" y="1124746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Index = find(x,1) – returns the linear index of the first nonzero element, or first        	            element which satisfies a specified condition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2060850"/>
            <a:ext cx="65527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B = [0 0 0 3 4 5 6]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 =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0     0     0     3     4     5     6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find( B,1 )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4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find( B&gt;4, 1)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6</a:t>
            </a:r>
          </a:p>
        </p:txBody>
      </p:sp>
    </p:spTree>
    <p:extLst>
      <p:ext uri="{BB962C8B-B14F-4D97-AF65-F5344CB8AC3E}">
        <p14:creationId xmlns:p14="http://schemas.microsoft.com/office/powerpoint/2010/main" val="272404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 Point </a:t>
            </a:r>
            <a:r>
              <a:rPr lang="en-GB" sz="4000" dirty="0"/>
              <a:t>Comparisons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13641" y="1556792"/>
            <a:ext cx="813691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Comparison of floats or doubles</a:t>
            </a:r>
          </a:p>
          <a:p>
            <a:r>
              <a:rPr lang="en-GB" dirty="0"/>
              <a:t>Small differences resulting from floating point arithmetic may cause errors when checking for equality.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 = 0.5-0.4-0.1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-2.775557561562891e-17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Use a tolerance check:</a:t>
            </a:r>
          </a:p>
          <a:p>
            <a:r>
              <a:rPr lang="en-GB" dirty="0"/>
              <a:t>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abs(a) &lt; tolerance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0.9999999999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if ( A == 1)   % will be false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1e-6;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abs( A – 1.0 ) &lt;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  % will return true</a:t>
            </a:r>
          </a:p>
        </p:txBody>
      </p:sp>
    </p:spTree>
    <p:extLst>
      <p:ext uri="{BB962C8B-B14F-4D97-AF65-F5344CB8AC3E}">
        <p14:creationId xmlns:p14="http://schemas.microsoft.com/office/powerpoint/2010/main" val="392979160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23512-B579-47E4-A9EE-68CAA639F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 Point Numbers</a:t>
            </a:r>
          </a:p>
        </p:txBody>
      </p:sp>
      <p:pic>
        <p:nvPicPr>
          <p:cNvPr id="5" name="Picture 4" descr="Screenshot from floating point converter webpage">
            <a:extLst>
              <a:ext uri="{FF2B5EF4-FFF2-40B4-BE49-F238E27FC236}">
                <a16:creationId xmlns:a16="http://schemas.microsoft.com/office/drawing/2014/main" id="{1C4BFC06-EBAE-4F30-84E6-B513FC0AE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62" y="2147071"/>
            <a:ext cx="8685755" cy="22903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F2CC5D-5154-4D8A-89E5-5775A453643C}"/>
              </a:ext>
            </a:extLst>
          </p:cNvPr>
          <p:cNvSpPr txBox="1"/>
          <p:nvPr/>
        </p:nvSpPr>
        <p:spPr>
          <a:xfrm>
            <a:off x="572262" y="4965060"/>
            <a:ext cx="6001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https://www.h-schmidt.net/FloatConverter/IEEE754.html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22577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8.1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4" y="1268762"/>
            <a:ext cx="38884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1) &gt;&gt;  A = [9 12 18 0;10 3 1 7;2 5 14 22]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 9    12    18     0</a:t>
            </a:r>
          </a:p>
          <a:p>
            <a:r>
              <a:rPr lang="en-GB" dirty="0"/>
              <a:t>    10     3     1     7</a:t>
            </a:r>
          </a:p>
          <a:p>
            <a:r>
              <a:rPr lang="en-GB" dirty="0"/>
              <a:t>     2     5    14    22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B = A &gt;=7 &amp; A &lt; 15</a:t>
            </a:r>
          </a:p>
          <a:p>
            <a:r>
              <a:rPr lang="en-GB" dirty="0"/>
              <a:t>B =</a:t>
            </a:r>
          </a:p>
          <a:p>
            <a:r>
              <a:rPr lang="en-GB" dirty="0"/>
              <a:t>     1     1     0     0</a:t>
            </a:r>
          </a:p>
          <a:p>
            <a:r>
              <a:rPr lang="en-GB" dirty="0"/>
              <a:t>     1     0     0     1</a:t>
            </a:r>
          </a:p>
          <a:p>
            <a:r>
              <a:rPr lang="en-GB" dirty="0"/>
              <a:t>     0     0     1     0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2)	&gt;&gt; A(B) = A(B).^2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81   144    18     0</a:t>
            </a:r>
          </a:p>
          <a:p>
            <a:r>
              <a:rPr lang="en-GB" dirty="0"/>
              <a:t>   100     3     1    49</a:t>
            </a:r>
          </a:p>
          <a:p>
            <a:r>
              <a:rPr lang="en-GB" dirty="0"/>
              <a:t>     2     5   196    22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932040" y="963300"/>
            <a:ext cx="35283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3)	&gt;&gt; find(A&gt;100)</a:t>
            </a:r>
          </a:p>
          <a:p>
            <a:r>
              <a:rPr lang="en-GB" dirty="0" err="1"/>
              <a:t>ans</a:t>
            </a:r>
            <a:r>
              <a:rPr lang="en-GB" dirty="0"/>
              <a:t> =</a:t>
            </a:r>
          </a:p>
          <a:p>
            <a:r>
              <a:rPr lang="en-GB" dirty="0"/>
              <a:t>     4</a:t>
            </a:r>
          </a:p>
          <a:p>
            <a:r>
              <a:rPr lang="en-GB" dirty="0"/>
              <a:t>     9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4)	&gt;&gt; B = A(A&gt;100)</a:t>
            </a:r>
          </a:p>
          <a:p>
            <a:r>
              <a:rPr lang="en-GB" dirty="0"/>
              <a:t>B =</a:t>
            </a:r>
          </a:p>
          <a:p>
            <a:r>
              <a:rPr lang="en-GB" dirty="0"/>
              <a:t>   144</a:t>
            </a:r>
          </a:p>
          <a:p>
            <a:r>
              <a:rPr lang="en-GB" dirty="0"/>
              <a:t>   196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942170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Conditional Statements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44008" y="1340768"/>
            <a:ext cx="309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Code block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4008" y="3285466"/>
            <a:ext cx="4176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Age = 6;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if Age &lt; 5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(‘a is less than </a:t>
            </a:r>
            <a:r>
              <a:rPr lang="en-GB">
                <a:latin typeface="Courier New" pitchFamily="49" charset="0"/>
                <a:cs typeface="Courier New" pitchFamily="49" charset="0"/>
              </a:rPr>
              <a:t>5’);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5727" y="5661248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 that if the condition is applied to an array it will only be true if </a:t>
            </a:r>
            <a:r>
              <a:rPr lang="en-GB" i="1" dirty="0"/>
              <a:t>all</a:t>
            </a:r>
            <a:r>
              <a:rPr lang="en-GB" dirty="0"/>
              <a:t> elements of the array satisfy the condition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85086" y="1171695"/>
            <a:ext cx="1225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Selection</a:t>
            </a:r>
          </a:p>
        </p:txBody>
      </p:sp>
      <p:sp>
        <p:nvSpPr>
          <p:cNvPr id="12" name="Flowchart: Decision 11"/>
          <p:cNvSpPr/>
          <p:nvPr/>
        </p:nvSpPr>
        <p:spPr>
          <a:xfrm>
            <a:off x="1043609" y="2981629"/>
            <a:ext cx="2242916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if Age &lt; 5</a:t>
            </a:r>
          </a:p>
        </p:txBody>
      </p:sp>
      <p:sp>
        <p:nvSpPr>
          <p:cNvPr id="13" name="Flowchart: Process 12"/>
          <p:cNvSpPr/>
          <p:nvPr/>
        </p:nvSpPr>
        <p:spPr>
          <a:xfrm>
            <a:off x="1625007" y="4185084"/>
            <a:ext cx="1074785" cy="54541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Display message</a:t>
            </a:r>
          </a:p>
        </p:txBody>
      </p:sp>
      <p:cxnSp>
        <p:nvCxnSpPr>
          <p:cNvPr id="15" name="Straight Arrow Connector 14"/>
          <p:cNvCxnSpPr>
            <a:stCxn id="35" idx="2"/>
            <a:endCxn id="12" idx="0"/>
          </p:cNvCxnSpPr>
          <p:nvPr/>
        </p:nvCxnSpPr>
        <p:spPr>
          <a:xfrm>
            <a:off x="2165067" y="2487195"/>
            <a:ext cx="0" cy="494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</p:cNvCxnSpPr>
          <p:nvPr/>
        </p:nvCxnSpPr>
        <p:spPr>
          <a:xfrm>
            <a:off x="2162400" y="4730502"/>
            <a:ext cx="0" cy="9307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685086" y="3630433"/>
            <a:ext cx="6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26484" y="291368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false</a:t>
            </a:r>
          </a:p>
        </p:txBody>
      </p:sp>
      <p:cxnSp>
        <p:nvCxnSpPr>
          <p:cNvPr id="25" name="Straight Arrow Connector 24"/>
          <p:cNvCxnSpPr>
            <a:stCxn id="12" idx="2"/>
            <a:endCxn id="13" idx="0"/>
          </p:cNvCxnSpPr>
          <p:nvPr/>
        </p:nvCxnSpPr>
        <p:spPr>
          <a:xfrm flipH="1">
            <a:off x="2162400" y="3629701"/>
            <a:ext cx="2667" cy="5553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2" idx="3"/>
          </p:cNvCxnSpPr>
          <p:nvPr/>
        </p:nvCxnSpPr>
        <p:spPr>
          <a:xfrm flipH="1">
            <a:off x="2165067" y="3305665"/>
            <a:ext cx="1121458" cy="1890210"/>
          </a:xfrm>
          <a:prstGeom prst="bentConnector4">
            <a:avLst>
              <a:gd name="adj1" fmla="val -20384"/>
              <a:gd name="adj2" fmla="val 10029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Terminator 34"/>
          <p:cNvSpPr/>
          <p:nvPr/>
        </p:nvSpPr>
        <p:spPr>
          <a:xfrm>
            <a:off x="1408809" y="1994403"/>
            <a:ext cx="1512515" cy="49279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Age = 6</a:t>
            </a:r>
          </a:p>
        </p:txBody>
      </p:sp>
    </p:spTree>
    <p:extLst>
      <p:ext uri="{BB962C8B-B14F-4D97-AF65-F5344CB8AC3E}">
        <p14:creationId xmlns:p14="http://schemas.microsoft.com/office/powerpoint/2010/main" val="376188049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GB" dirty="0"/>
              <a:t>Nested if statements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211960" y="1177156"/>
            <a:ext cx="49320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if statements can be nested:</a:t>
            </a: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condition1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Code block 1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 2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	 Code block 2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% End of condition 2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Code block 3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% End of condition 1</a:t>
            </a:r>
          </a:p>
          <a:p>
            <a:r>
              <a:rPr lang="en-GB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34806" y="4259608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Remember the ‘end’ statement at the end of each code block</a:t>
            </a:r>
          </a:p>
          <a:p>
            <a:endParaRPr lang="en-GB" dirty="0"/>
          </a:p>
          <a:p>
            <a:r>
              <a:rPr lang="en-GB" dirty="0"/>
              <a:t>Indentation is not necessary but is good style and makes code more readable</a:t>
            </a:r>
          </a:p>
        </p:txBody>
      </p:sp>
      <p:sp>
        <p:nvSpPr>
          <p:cNvPr id="7" name="Flowchart: Decision 6"/>
          <p:cNvSpPr/>
          <p:nvPr/>
        </p:nvSpPr>
        <p:spPr>
          <a:xfrm>
            <a:off x="755576" y="2112257"/>
            <a:ext cx="2237725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if Age &gt;5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930961" y="3130393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Code Block 1</a:t>
            </a:r>
          </a:p>
        </p:txBody>
      </p:sp>
      <p:cxnSp>
        <p:nvCxnSpPr>
          <p:cNvPr id="9" name="Straight Arrow Connector 8"/>
          <p:cNvCxnSpPr>
            <a:stCxn id="58" idx="2"/>
            <a:endCxn id="7" idx="0"/>
          </p:cNvCxnSpPr>
          <p:nvPr/>
        </p:nvCxnSpPr>
        <p:spPr>
          <a:xfrm flipH="1">
            <a:off x="1874439" y="1761839"/>
            <a:ext cx="11602" cy="350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886041" y="3519769"/>
            <a:ext cx="3164" cy="402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10453" y="2627620"/>
            <a:ext cx="6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37465" y="206696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false</a:t>
            </a:r>
          </a:p>
        </p:txBody>
      </p:sp>
      <p:cxnSp>
        <p:nvCxnSpPr>
          <p:cNvPr id="13" name="Straight Arrow Connector 12"/>
          <p:cNvCxnSpPr>
            <a:stCxn id="7" idx="2"/>
            <a:endCxn id="8" idx="0"/>
          </p:cNvCxnSpPr>
          <p:nvPr/>
        </p:nvCxnSpPr>
        <p:spPr>
          <a:xfrm flipH="1">
            <a:off x="1874438" y="2760329"/>
            <a:ext cx="1" cy="370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ecision 25"/>
          <p:cNvSpPr/>
          <p:nvPr/>
        </p:nvSpPr>
        <p:spPr>
          <a:xfrm>
            <a:off x="755577" y="3922079"/>
            <a:ext cx="2244052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if Age &lt; 10 </a:t>
            </a:r>
          </a:p>
        </p:txBody>
      </p:sp>
      <p:sp>
        <p:nvSpPr>
          <p:cNvPr id="27" name="Flowchart: Process 26"/>
          <p:cNvSpPr/>
          <p:nvPr/>
        </p:nvSpPr>
        <p:spPr>
          <a:xfrm>
            <a:off x="938783" y="4808686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Code Block 2</a:t>
            </a:r>
          </a:p>
        </p:txBody>
      </p:sp>
      <p:sp>
        <p:nvSpPr>
          <p:cNvPr id="28" name="Flowchart: Process 27"/>
          <p:cNvSpPr/>
          <p:nvPr/>
        </p:nvSpPr>
        <p:spPr>
          <a:xfrm>
            <a:off x="938783" y="5578263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Code Block 3</a:t>
            </a:r>
          </a:p>
        </p:txBody>
      </p:sp>
      <p:cxnSp>
        <p:nvCxnSpPr>
          <p:cNvPr id="30" name="Straight Arrow Connector 29"/>
          <p:cNvCxnSpPr>
            <a:stCxn id="26" idx="2"/>
            <a:endCxn id="27" idx="0"/>
          </p:cNvCxnSpPr>
          <p:nvPr/>
        </p:nvCxnSpPr>
        <p:spPr>
          <a:xfrm>
            <a:off x="1877603" y="4570151"/>
            <a:ext cx="4657" cy="238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2"/>
            <a:endCxn id="28" idx="0"/>
          </p:cNvCxnSpPr>
          <p:nvPr/>
        </p:nvCxnSpPr>
        <p:spPr>
          <a:xfrm>
            <a:off x="1882260" y="5244357"/>
            <a:ext cx="0" cy="333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410453" y="4437112"/>
            <a:ext cx="6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true</a:t>
            </a:r>
          </a:p>
        </p:txBody>
      </p:sp>
      <p:cxnSp>
        <p:nvCxnSpPr>
          <p:cNvPr id="42" name="Elbow Connector 41"/>
          <p:cNvCxnSpPr>
            <a:stCxn id="26" idx="3"/>
          </p:cNvCxnSpPr>
          <p:nvPr/>
        </p:nvCxnSpPr>
        <p:spPr>
          <a:xfrm flipH="1">
            <a:off x="1874439" y="4246115"/>
            <a:ext cx="1125190" cy="1165195"/>
          </a:xfrm>
          <a:prstGeom prst="bentConnector4">
            <a:avLst>
              <a:gd name="adj1" fmla="val -20317"/>
              <a:gd name="adj2" fmla="val 992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8" idx="2"/>
          </p:cNvCxnSpPr>
          <p:nvPr/>
        </p:nvCxnSpPr>
        <p:spPr>
          <a:xfrm>
            <a:off x="1882260" y="6013934"/>
            <a:ext cx="3781" cy="583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805465" y="384021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false</a:t>
            </a:r>
          </a:p>
        </p:txBody>
      </p:sp>
      <p:sp>
        <p:nvSpPr>
          <p:cNvPr id="58" name="Flowchart: Terminator 57"/>
          <p:cNvSpPr/>
          <p:nvPr/>
        </p:nvSpPr>
        <p:spPr>
          <a:xfrm>
            <a:off x="1129783" y="1269047"/>
            <a:ext cx="1512515" cy="49279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Input Age</a:t>
            </a:r>
          </a:p>
        </p:txBody>
      </p:sp>
      <p:cxnSp>
        <p:nvCxnSpPr>
          <p:cNvPr id="82" name="Straight Connector 81"/>
          <p:cNvCxnSpPr>
            <a:stCxn id="7" idx="3"/>
          </p:cNvCxnSpPr>
          <p:nvPr/>
        </p:nvCxnSpPr>
        <p:spPr>
          <a:xfrm>
            <a:off x="2993301" y="2436293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907701" y="2436293"/>
            <a:ext cx="0" cy="3869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1874438" y="6305643"/>
            <a:ext cx="20332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672" y="1986021"/>
            <a:ext cx="133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Condition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2889" y="3790246"/>
            <a:ext cx="130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Condition 2</a:t>
            </a:r>
          </a:p>
        </p:txBody>
      </p:sp>
    </p:spTree>
    <p:extLst>
      <p:ext uri="{BB962C8B-B14F-4D97-AF65-F5344CB8AC3E}">
        <p14:creationId xmlns:p14="http://schemas.microsoft.com/office/powerpoint/2010/main" val="328243699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if/else Statements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77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08104" y="2165995"/>
            <a:ext cx="28443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 1</a:t>
            </a:r>
          </a:p>
          <a:p>
            <a:r>
              <a:rPr lang="en-GB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block 1</a:t>
            </a:r>
            <a:endParaRPr lang="en-GB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GB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Code block 2</a:t>
            </a:r>
            <a:endParaRPr lang="en-GB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Flowchart: Decision 8"/>
          <p:cNvSpPr/>
          <p:nvPr/>
        </p:nvSpPr>
        <p:spPr>
          <a:xfrm>
            <a:off x="251520" y="2172053"/>
            <a:ext cx="2198883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prstClr val="black"/>
                </a:solidFill>
              </a:rPr>
              <a:t>Age &gt; 5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2854165" y="2287004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prstClr val="black"/>
                </a:solidFill>
              </a:rPr>
              <a:t>Message 2</a:t>
            </a:r>
          </a:p>
        </p:txBody>
      </p:sp>
      <p:cxnSp>
        <p:nvCxnSpPr>
          <p:cNvPr id="11" name="Straight Arrow Connector 10"/>
          <p:cNvCxnSpPr>
            <a:stCxn id="48" idx="2"/>
            <a:endCxn id="9" idx="0"/>
          </p:cNvCxnSpPr>
          <p:nvPr/>
        </p:nvCxnSpPr>
        <p:spPr>
          <a:xfrm>
            <a:off x="1350961" y="1821635"/>
            <a:ext cx="1" cy="350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5576" y="289406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true</a:t>
            </a:r>
          </a:p>
        </p:txBody>
      </p:sp>
      <p:sp>
        <p:nvSpPr>
          <p:cNvPr id="18" name="Flowchart: Process 17"/>
          <p:cNvSpPr/>
          <p:nvPr/>
        </p:nvSpPr>
        <p:spPr>
          <a:xfrm>
            <a:off x="407485" y="3380783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prstClr val="black"/>
                </a:solidFill>
              </a:rPr>
              <a:t>Message1</a:t>
            </a:r>
          </a:p>
        </p:txBody>
      </p:sp>
      <p:cxnSp>
        <p:nvCxnSpPr>
          <p:cNvPr id="23" name="Straight Arrow Connector 22"/>
          <p:cNvCxnSpPr>
            <a:stCxn id="18" idx="2"/>
          </p:cNvCxnSpPr>
          <p:nvPr/>
        </p:nvCxnSpPr>
        <p:spPr>
          <a:xfrm>
            <a:off x="1350962" y="3816454"/>
            <a:ext cx="0" cy="1124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208561" y="1935431"/>
            <a:ext cx="8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else</a:t>
            </a:r>
          </a:p>
        </p:txBody>
      </p:sp>
      <p:cxnSp>
        <p:nvCxnSpPr>
          <p:cNvPr id="32" name="Straight Arrow Connector 31"/>
          <p:cNvCxnSpPr>
            <a:stCxn id="9" idx="2"/>
            <a:endCxn id="18" idx="0"/>
          </p:cNvCxnSpPr>
          <p:nvPr/>
        </p:nvCxnSpPr>
        <p:spPr>
          <a:xfrm>
            <a:off x="1350962" y="2820125"/>
            <a:ext cx="0" cy="560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3"/>
            <a:endCxn id="10" idx="1"/>
          </p:cNvCxnSpPr>
          <p:nvPr/>
        </p:nvCxnSpPr>
        <p:spPr>
          <a:xfrm>
            <a:off x="2450403" y="2496089"/>
            <a:ext cx="403762" cy="8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10800000" flipV="1">
            <a:off x="1372392" y="2563369"/>
            <a:ext cx="3398842" cy="2070498"/>
          </a:xfrm>
          <a:prstGeom prst="bentConnector3">
            <a:avLst>
              <a:gd name="adj1" fmla="val -78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Terminator 47"/>
          <p:cNvSpPr/>
          <p:nvPr/>
        </p:nvSpPr>
        <p:spPr>
          <a:xfrm>
            <a:off x="594703" y="1328843"/>
            <a:ext cx="1512515" cy="49279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prstClr val="black"/>
                </a:solidFill>
              </a:rPr>
              <a:t>Input 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78288" y="4890658"/>
            <a:ext cx="46085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if age &lt; 5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('Age is less than 5');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('Age is 5 or over');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083462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if/</a:t>
            </a:r>
            <a:r>
              <a:rPr lang="en-GB" dirty="0" err="1"/>
              <a:t>elseif</a:t>
            </a:r>
            <a:r>
              <a:rPr lang="en-GB" dirty="0"/>
              <a:t>/else Statements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508104" y="2165995"/>
            <a:ext cx="28443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 1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Code block 1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condition 2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	Code block 2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	Code block 3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GB" dirty="0"/>
          </a:p>
        </p:txBody>
      </p:sp>
      <p:sp>
        <p:nvSpPr>
          <p:cNvPr id="9" name="Flowchart: Decision 8"/>
          <p:cNvSpPr/>
          <p:nvPr/>
        </p:nvSpPr>
        <p:spPr>
          <a:xfrm>
            <a:off x="472890" y="2172053"/>
            <a:ext cx="1977513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Age &lt; 5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2854165" y="2287004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Message 1</a:t>
            </a:r>
          </a:p>
        </p:txBody>
      </p:sp>
      <p:cxnSp>
        <p:nvCxnSpPr>
          <p:cNvPr id="11" name="Straight Arrow Connector 10"/>
          <p:cNvCxnSpPr>
            <a:endCxn id="9" idx="0"/>
          </p:cNvCxnSpPr>
          <p:nvPr/>
        </p:nvCxnSpPr>
        <p:spPr>
          <a:xfrm>
            <a:off x="1461647" y="1821635"/>
            <a:ext cx="0" cy="350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6246" y="2940511"/>
            <a:ext cx="8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elseif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2055465" y="199684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true</a:t>
            </a:r>
          </a:p>
        </p:txBody>
      </p:sp>
      <p:sp>
        <p:nvSpPr>
          <p:cNvPr id="16" name="Flowchart: Decision 15"/>
          <p:cNvSpPr/>
          <p:nvPr/>
        </p:nvSpPr>
        <p:spPr>
          <a:xfrm>
            <a:off x="483271" y="3380784"/>
            <a:ext cx="1977513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Age &lt; 11</a:t>
            </a:r>
          </a:p>
        </p:txBody>
      </p:sp>
      <p:sp>
        <p:nvSpPr>
          <p:cNvPr id="17" name="Flowchart: Process 16"/>
          <p:cNvSpPr/>
          <p:nvPr/>
        </p:nvSpPr>
        <p:spPr>
          <a:xfrm>
            <a:off x="2842362" y="3486984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Message 2</a:t>
            </a:r>
          </a:p>
        </p:txBody>
      </p:sp>
      <p:sp>
        <p:nvSpPr>
          <p:cNvPr id="18" name="Flowchart: Process 17"/>
          <p:cNvSpPr/>
          <p:nvPr/>
        </p:nvSpPr>
        <p:spPr>
          <a:xfrm>
            <a:off x="532332" y="4804413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Message 3</a:t>
            </a:r>
          </a:p>
        </p:txBody>
      </p:sp>
      <p:cxnSp>
        <p:nvCxnSpPr>
          <p:cNvPr id="23" name="Straight Arrow Connector 22"/>
          <p:cNvCxnSpPr>
            <a:stCxn id="18" idx="2"/>
          </p:cNvCxnSpPr>
          <p:nvPr/>
        </p:nvCxnSpPr>
        <p:spPr>
          <a:xfrm>
            <a:off x="1475809" y="5240084"/>
            <a:ext cx="0" cy="895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23179" y="4345411"/>
            <a:ext cx="8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else</a:t>
            </a:r>
          </a:p>
        </p:txBody>
      </p:sp>
      <p:cxnSp>
        <p:nvCxnSpPr>
          <p:cNvPr id="32" name="Straight Arrow Connector 31"/>
          <p:cNvCxnSpPr>
            <a:stCxn id="9" idx="2"/>
            <a:endCxn id="16" idx="0"/>
          </p:cNvCxnSpPr>
          <p:nvPr/>
        </p:nvCxnSpPr>
        <p:spPr>
          <a:xfrm>
            <a:off x="1461647" y="2820125"/>
            <a:ext cx="10381" cy="5606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6" idx="2"/>
            <a:endCxn id="18" idx="0"/>
          </p:cNvCxnSpPr>
          <p:nvPr/>
        </p:nvCxnSpPr>
        <p:spPr>
          <a:xfrm>
            <a:off x="1472028" y="4028856"/>
            <a:ext cx="3781" cy="775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90363" y="31961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true</a:t>
            </a:r>
          </a:p>
        </p:txBody>
      </p:sp>
      <p:cxnSp>
        <p:nvCxnSpPr>
          <p:cNvPr id="41" name="Straight Arrow Connector 40"/>
          <p:cNvCxnSpPr>
            <a:stCxn id="9" idx="3"/>
            <a:endCxn id="10" idx="1"/>
          </p:cNvCxnSpPr>
          <p:nvPr/>
        </p:nvCxnSpPr>
        <p:spPr>
          <a:xfrm>
            <a:off x="2450403" y="2496089"/>
            <a:ext cx="403762" cy="8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3"/>
            <a:endCxn id="17" idx="1"/>
          </p:cNvCxnSpPr>
          <p:nvPr/>
        </p:nvCxnSpPr>
        <p:spPr>
          <a:xfrm>
            <a:off x="2460784" y="3704820"/>
            <a:ext cx="3815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7" idx="3"/>
          </p:cNvCxnSpPr>
          <p:nvPr/>
        </p:nvCxnSpPr>
        <p:spPr>
          <a:xfrm flipH="1">
            <a:off x="1475809" y="3704820"/>
            <a:ext cx="3253507" cy="2070498"/>
          </a:xfrm>
          <a:prstGeom prst="bentConnector3">
            <a:avLst>
              <a:gd name="adj1" fmla="val -702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0" idx="3"/>
          </p:cNvCxnSpPr>
          <p:nvPr/>
        </p:nvCxnSpPr>
        <p:spPr>
          <a:xfrm>
            <a:off x="4741119" y="2504840"/>
            <a:ext cx="201278" cy="119997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Terminator 47"/>
          <p:cNvSpPr/>
          <p:nvPr/>
        </p:nvSpPr>
        <p:spPr>
          <a:xfrm>
            <a:off x="705388" y="1328843"/>
            <a:ext cx="1512515" cy="49279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Input Age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4C6AD4-7490-470C-AC3F-C96BE9E8ECC7}"/>
              </a:ext>
            </a:extLst>
          </p:cNvPr>
          <p:cNvSpPr txBox="1"/>
          <p:nvPr/>
        </p:nvSpPr>
        <p:spPr>
          <a:xfrm>
            <a:off x="11377" y="1942021"/>
            <a:ext cx="13880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 1</a:t>
            </a:r>
            <a:endParaRPr lang="en-GB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C47ACA-DAAD-49C8-9613-0A9AAFD87014}"/>
              </a:ext>
            </a:extLst>
          </p:cNvPr>
          <p:cNvSpPr txBox="1"/>
          <p:nvPr/>
        </p:nvSpPr>
        <p:spPr>
          <a:xfrm>
            <a:off x="-49673" y="3226895"/>
            <a:ext cx="13880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 2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4744795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79</a:t>
            </a:fld>
            <a:endParaRPr lang="en-GB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if/</a:t>
            </a:r>
            <a:r>
              <a:rPr lang="en-GB" dirty="0" err="1"/>
              <a:t>elseif</a:t>
            </a:r>
            <a:r>
              <a:rPr lang="en-GB" dirty="0"/>
              <a:t>/else Statements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1580998"/>
            <a:ext cx="55446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if age &lt; 5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('Age is less than 5');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elseif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age &lt; 11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('Age is between 5 and 10');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('Age is 11 or over');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4293096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Don’t </a:t>
            </a:r>
            <a:r>
              <a:rPr lang="en-GB" dirty="0" err="1"/>
              <a:t>overspecify</a:t>
            </a:r>
            <a:r>
              <a:rPr lang="en-GB" dirty="0"/>
              <a:t> conditions:</a:t>
            </a:r>
          </a:p>
          <a:p>
            <a:r>
              <a:rPr lang="en-GB" dirty="0"/>
              <a:t>	</a:t>
            </a:r>
            <a:r>
              <a:rPr lang="en-GB" dirty="0" err="1"/>
              <a:t>elseif</a:t>
            </a:r>
            <a:r>
              <a:rPr lang="en-GB" dirty="0"/>
              <a:t> age &lt; 11 &amp; age &gt;=5  - second condition is redundant</a:t>
            </a:r>
          </a:p>
          <a:p>
            <a:endParaRPr lang="en-GB" dirty="0"/>
          </a:p>
          <a:p>
            <a:r>
              <a:rPr lang="en-GB" dirty="0"/>
              <a:t>	</a:t>
            </a:r>
            <a:r>
              <a:rPr lang="en-GB" dirty="0" err="1"/>
              <a:t>elseif</a:t>
            </a:r>
            <a:r>
              <a:rPr lang="en-GB" dirty="0"/>
              <a:t> age &lt; 11 &amp; age &gt;5  - would give incorrect result for age = 5</a:t>
            </a:r>
          </a:p>
        </p:txBody>
      </p:sp>
    </p:spTree>
    <p:extLst>
      <p:ext uri="{BB962C8B-B14F-4D97-AF65-F5344CB8AC3E}">
        <p14:creationId xmlns:p14="http://schemas.microsoft.com/office/powerpoint/2010/main" val="3565067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649" y="805182"/>
            <a:ext cx="6945386" cy="64807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Calibri" panose="020F0502020204030204" pitchFamily="34" charset="0"/>
              </a:rPr>
              <a:t>Fork Course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352425" y="2459504"/>
            <a:ext cx="72675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First create a fork of the code in your own </a:t>
            </a:r>
            <a:r>
              <a:rPr lang="en-GB" sz="2400" dirty="0" err="1"/>
              <a:t>Github</a:t>
            </a:r>
            <a:r>
              <a:rPr lang="en-GB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Go to </a:t>
            </a:r>
            <a:r>
              <a:rPr lang="en-GB" sz="2400" dirty="0" err="1"/>
              <a:t>louisepb</a:t>
            </a:r>
            <a:r>
              <a:rPr lang="en-GB" sz="2400" dirty="0"/>
              <a:t>/</a:t>
            </a:r>
            <a:r>
              <a:rPr lang="en-GB" sz="2400" dirty="0" err="1"/>
              <a:t>MatlabBasicCourseCode</a:t>
            </a:r>
            <a:r>
              <a:rPr lang="en-GB" sz="2400" dirty="0"/>
              <a:t> on GitHub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Select Fork (top right of page)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You should see a copy of the repo in your GitHub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A64C23-52F8-464C-8896-7817FF9D4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3574463"/>
            <a:ext cx="1038370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46368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Switch 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124744"/>
            <a:ext cx="33123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switch variable</a:t>
            </a:r>
          </a:p>
          <a:p>
            <a:r>
              <a:rPr lang="en-GB" dirty="0"/>
              <a:t>      case value1    </a:t>
            </a:r>
          </a:p>
          <a:p>
            <a:r>
              <a:rPr lang="en-GB" dirty="0"/>
              <a:t>	</a:t>
            </a:r>
            <a:r>
              <a:rPr lang="en-GB" i="1" dirty="0"/>
              <a:t>Code block 1	</a:t>
            </a:r>
            <a:endParaRPr lang="en-GB" dirty="0"/>
          </a:p>
          <a:p>
            <a:r>
              <a:rPr lang="en-GB" dirty="0"/>
              <a:t>      case value2</a:t>
            </a:r>
          </a:p>
          <a:p>
            <a:r>
              <a:rPr lang="en-GB" i="1" dirty="0"/>
              <a:t>	Code block 2</a:t>
            </a:r>
            <a:endParaRPr lang="en-GB" dirty="0"/>
          </a:p>
          <a:p>
            <a:r>
              <a:rPr lang="en-GB" dirty="0"/>
              <a:t>      …</a:t>
            </a:r>
          </a:p>
          <a:p>
            <a:r>
              <a:rPr lang="en-GB" dirty="0"/>
              <a:t>      case value n</a:t>
            </a:r>
          </a:p>
          <a:p>
            <a:r>
              <a:rPr lang="en-GB" i="1" dirty="0"/>
              <a:t>	Code block n</a:t>
            </a:r>
            <a:endParaRPr lang="en-GB" dirty="0"/>
          </a:p>
          <a:p>
            <a:r>
              <a:rPr lang="en-GB" dirty="0"/>
              <a:t>      otherwise</a:t>
            </a:r>
          </a:p>
          <a:p>
            <a:r>
              <a:rPr lang="en-GB" i="1" dirty="0"/>
              <a:t>	Code executed if         	expression none of </a:t>
            </a:r>
            <a:endParaRPr lang="en-GB" dirty="0"/>
          </a:p>
          <a:p>
            <a:r>
              <a:rPr lang="en-GB" i="1" dirty="0"/>
              <a:t>	values specified</a:t>
            </a:r>
            <a:endParaRPr lang="en-GB" dirty="0"/>
          </a:p>
          <a:p>
            <a:r>
              <a:rPr lang="en-GB" dirty="0"/>
              <a:t>end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839102" y="1130904"/>
            <a:ext cx="511256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%Menu and switch/case statement example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Colour = menu('Select Colour', 'Red', 'Blue', 'Green');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switch Colour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case 1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('You chose red');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case 2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('You chose blue');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case 3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('You chose green');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otherwise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('You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didn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''t make a selection');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30131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Repetition Operators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81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662032" y="1865980"/>
            <a:ext cx="1436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Repetition</a:t>
            </a:r>
          </a:p>
        </p:txBody>
      </p:sp>
      <p:sp>
        <p:nvSpPr>
          <p:cNvPr id="6" name="Flowchart: Data 5"/>
          <p:cNvSpPr/>
          <p:nvPr/>
        </p:nvSpPr>
        <p:spPr>
          <a:xfrm>
            <a:off x="1696366" y="2667690"/>
            <a:ext cx="1368152" cy="504056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Decision 6"/>
          <p:cNvSpPr/>
          <p:nvPr/>
        </p:nvSpPr>
        <p:spPr>
          <a:xfrm>
            <a:off x="1390332" y="3594172"/>
            <a:ext cx="1980220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Decision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1912390" y="4742751"/>
            <a:ext cx="936104" cy="54541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>
            <a:stCxn id="6" idx="4"/>
            <a:endCxn id="7" idx="0"/>
          </p:cNvCxnSpPr>
          <p:nvPr/>
        </p:nvCxnSpPr>
        <p:spPr>
          <a:xfrm>
            <a:off x="2380442" y="3171746"/>
            <a:ext cx="0" cy="4224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2380442" y="4242244"/>
            <a:ext cx="0" cy="500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rot="10800000">
            <a:off x="1390331" y="3943871"/>
            <a:ext cx="522058" cy="1097252"/>
          </a:xfrm>
          <a:prstGeom prst="bentConnector3">
            <a:avLst>
              <a:gd name="adj1" fmla="val 1437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3"/>
          </p:cNvCxnSpPr>
          <p:nvPr/>
        </p:nvCxnSpPr>
        <p:spPr>
          <a:xfrm>
            <a:off x="3370552" y="3918208"/>
            <a:ext cx="306034" cy="130150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038040" y="2735052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Input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95747" y="4762335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Calc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1696366" y="4282168"/>
            <a:ext cx="6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44878" y="353138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false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72000" y="2066035"/>
            <a:ext cx="35283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For loop:</a:t>
            </a:r>
          </a:p>
          <a:p>
            <a:r>
              <a:rPr lang="en-GB" sz="2400" dirty="0"/>
              <a:t>Use to iterate through a given set of values (given by an index matrix)</a:t>
            </a:r>
          </a:p>
          <a:p>
            <a:endParaRPr lang="en-GB" sz="2400" dirty="0"/>
          </a:p>
          <a:p>
            <a:r>
              <a:rPr lang="en-GB" sz="2400" dirty="0"/>
              <a:t>While loop:</a:t>
            </a:r>
          </a:p>
          <a:p>
            <a:r>
              <a:rPr lang="en-GB" sz="2400" dirty="0"/>
              <a:t>Loop until a specified condition is satisfied</a:t>
            </a:r>
          </a:p>
        </p:txBody>
      </p:sp>
    </p:spTree>
    <p:extLst>
      <p:ext uri="{BB962C8B-B14F-4D97-AF65-F5344CB8AC3E}">
        <p14:creationId xmlns:p14="http://schemas.microsoft.com/office/powerpoint/2010/main" val="356025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82</a:t>
            </a:fld>
            <a:endParaRPr lang="en-GB"/>
          </a:p>
        </p:txBody>
      </p:sp>
      <p:grpSp>
        <p:nvGrpSpPr>
          <p:cNvPr id="50" name="Group 49"/>
          <p:cNvGrpSpPr/>
          <p:nvPr/>
        </p:nvGrpSpPr>
        <p:grpSpPr>
          <a:xfrm>
            <a:off x="698250" y="1279537"/>
            <a:ext cx="2653440" cy="4597546"/>
            <a:chOff x="1301065" y="343622"/>
            <a:chExt cx="2653440" cy="4597546"/>
          </a:xfrm>
        </p:grpSpPr>
        <p:sp>
          <p:nvSpPr>
            <p:cNvPr id="4" name="Flowchart: Decision 3"/>
            <p:cNvSpPr/>
            <p:nvPr/>
          </p:nvSpPr>
          <p:spPr>
            <a:xfrm>
              <a:off x="1301065" y="1654212"/>
              <a:ext cx="2653439" cy="648072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for t = 1:0.1:2 </a:t>
              </a:r>
            </a:p>
          </p:txBody>
        </p:sp>
        <p:sp>
          <p:nvSpPr>
            <p:cNvPr id="5" name="Flowchart: Process 4"/>
            <p:cNvSpPr/>
            <p:nvPr/>
          </p:nvSpPr>
          <p:spPr>
            <a:xfrm>
              <a:off x="1619672" y="2767757"/>
              <a:ext cx="201622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Arrow Connector 6"/>
            <p:cNvCxnSpPr>
              <a:stCxn id="4" idx="2"/>
              <a:endCxn id="5" idx="0"/>
            </p:cNvCxnSpPr>
            <p:nvPr/>
          </p:nvCxnSpPr>
          <p:spPr>
            <a:xfrm flipH="1">
              <a:off x="2627784" y="2302284"/>
              <a:ext cx="1" cy="4654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>
              <a:stCxn id="35" idx="1"/>
              <a:endCxn id="4" idx="1"/>
            </p:cNvCxnSpPr>
            <p:nvPr/>
          </p:nvCxnSpPr>
          <p:spPr>
            <a:xfrm rot="10800000">
              <a:off x="1301065" y="1978249"/>
              <a:ext cx="318606" cy="2058799"/>
            </a:xfrm>
            <a:prstGeom prst="bentConnector3">
              <a:avLst>
                <a:gd name="adj1" fmla="val 17175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/>
            <p:nvPr/>
          </p:nvCxnSpPr>
          <p:spPr>
            <a:xfrm flipH="1">
              <a:off x="2627785" y="1978248"/>
              <a:ext cx="1326720" cy="2962920"/>
            </a:xfrm>
            <a:prstGeom prst="bentConnector4">
              <a:avLst>
                <a:gd name="adj1" fmla="val -17230"/>
                <a:gd name="adj2" fmla="val 8324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659808" y="2881463"/>
              <a:ext cx="18770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/>
                <a:t>Calculate distance</a:t>
              </a:r>
            </a:p>
          </p:txBody>
        </p:sp>
        <p:cxnSp>
          <p:nvCxnSpPr>
            <p:cNvPr id="31" name="Straight Arrow Connector 30"/>
            <p:cNvCxnSpPr>
              <a:endCxn id="4" idx="0"/>
            </p:cNvCxnSpPr>
            <p:nvPr/>
          </p:nvCxnSpPr>
          <p:spPr>
            <a:xfrm>
              <a:off x="2627783" y="1359095"/>
              <a:ext cx="2" cy="295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Process 34"/>
            <p:cNvSpPr/>
            <p:nvPr/>
          </p:nvSpPr>
          <p:spPr>
            <a:xfrm>
              <a:off x="1619671" y="3764338"/>
              <a:ext cx="201622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6" name="Straight Arrow Connector 35"/>
            <p:cNvCxnSpPr>
              <a:endCxn id="35" idx="0"/>
            </p:cNvCxnSpPr>
            <p:nvPr/>
          </p:nvCxnSpPr>
          <p:spPr>
            <a:xfrm flipH="1">
              <a:off x="2627783" y="3298865"/>
              <a:ext cx="1" cy="4654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1944311" y="3878044"/>
              <a:ext cx="13080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/>
                <a:t>Increment k</a:t>
              </a:r>
            </a:p>
          </p:txBody>
        </p:sp>
        <p:sp>
          <p:nvSpPr>
            <p:cNvPr id="38" name="Flowchart: Process 37"/>
            <p:cNvSpPr/>
            <p:nvPr/>
          </p:nvSpPr>
          <p:spPr>
            <a:xfrm>
              <a:off x="1619701" y="811386"/>
              <a:ext cx="201622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2638096" y="343622"/>
              <a:ext cx="1" cy="4654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2276816" y="874633"/>
              <a:ext cx="6270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/>
                <a:t>k = 1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157528" y="1236988"/>
            <a:ext cx="3529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index = [matrix]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Code block </a:t>
            </a: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806301" y="3390836"/>
            <a:ext cx="5328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k = 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for t = 1:0.1:2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% Calculate distance in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freefall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d(k) = 0.5 * 9.81 * t^2;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k = k+1;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/>
          </a:p>
        </p:txBody>
      </p:sp>
      <p:sp>
        <p:nvSpPr>
          <p:cNvPr id="55" name="TextBox 54"/>
          <p:cNvSpPr txBox="1"/>
          <p:nvPr/>
        </p:nvSpPr>
        <p:spPr>
          <a:xfrm>
            <a:off x="4941505" y="2494601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 that step doesn’t have to be integer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5445560" y="3134344"/>
            <a:ext cx="432048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941505" y="5381380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will grow the array d by one element on each iteration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flipH="1" flipV="1">
            <a:off x="5301544" y="4831213"/>
            <a:ext cx="638608" cy="5909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itle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for Loops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583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7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for Loops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83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4983433"/>
            <a:ext cx="3960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for index = [matrix]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Code block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GB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1337132"/>
            <a:ext cx="5328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k = 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for t = 1:0.1:2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% Calculate distance in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freefall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d(k) = 0.5 * 9.81 * t^2;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k = k+1;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99592" y="3230050"/>
            <a:ext cx="5184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 that vectorised form is much more efficient:</a:t>
            </a:r>
          </a:p>
          <a:p>
            <a:r>
              <a:rPr lang="en-GB" dirty="0"/>
              <a:t>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 = [1:0.1:2];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d = 0.5 * 9.81 * t.^2;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57202" y="4813931"/>
            <a:ext cx="2911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2D matrix the index will contain a column of the matrix for each iteration of the loop – </a:t>
            </a:r>
            <a:r>
              <a:rPr lang="en-GB" dirty="0" err="1"/>
              <a:t>ie</a:t>
            </a:r>
            <a:r>
              <a:rPr lang="en-GB" dirty="0"/>
              <a:t> a column vector 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563888" y="5154963"/>
            <a:ext cx="1152128" cy="628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15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tic/toc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187624" y="1988840"/>
            <a:ext cx="5760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tic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Some code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toc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7624" y="4221088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Elapsed time is 0.000039 seconds.</a:t>
            </a:r>
          </a:p>
        </p:txBody>
      </p:sp>
      <p:sp>
        <p:nvSpPr>
          <p:cNvPr id="12" name="Right Bracket 11"/>
          <p:cNvSpPr/>
          <p:nvPr/>
        </p:nvSpPr>
        <p:spPr>
          <a:xfrm>
            <a:off x="2699792" y="2132856"/>
            <a:ext cx="360040" cy="144016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3347864" y="2564904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Times the code executed between the tic and toc commands</a:t>
            </a:r>
          </a:p>
        </p:txBody>
      </p:sp>
    </p:spTree>
    <p:extLst>
      <p:ext uri="{BB962C8B-B14F-4D97-AF65-F5344CB8AC3E}">
        <p14:creationId xmlns:p14="http://schemas.microsoft.com/office/powerpoint/2010/main" val="62593705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while Loops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85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529326" y="1882550"/>
            <a:ext cx="42911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condition==true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Code block </a:t>
            </a:r>
          </a:p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567040" y="1546795"/>
            <a:ext cx="597666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cs typeface="Courier New" pitchFamily="49" charset="0"/>
              </a:rPr>
              <a:t>Use while loop to input values </a:t>
            </a:r>
          </a:p>
          <a:p>
            <a:r>
              <a:rPr lang="en-GB" sz="2400" dirty="0">
                <a:cs typeface="Courier New" pitchFamily="49" charset="0"/>
              </a:rPr>
              <a:t>and calculate an average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count = 1;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input('Input first number: 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% negative number terminates loop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 &gt;= 0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numbers(count) =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count = count + 1;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input('Input next number: 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average = mean(numbers);</a:t>
            </a:r>
          </a:p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n-GB" dirty="0">
                <a:solidFill>
                  <a:srgbClr val="A020F0"/>
                </a:solidFill>
                <a:latin typeface="Courier New" panose="02070309020205020404" pitchFamily="49" charset="0"/>
              </a:rPr>
              <a:t>'Average is '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, num2str(average)]);</a:t>
            </a:r>
          </a:p>
          <a:p>
            <a:endParaRPr lang="en-GB" dirty="0"/>
          </a:p>
        </p:txBody>
      </p:sp>
      <p:sp>
        <p:nvSpPr>
          <p:cNvPr id="8" name="Flowchart: Decision 7"/>
          <p:cNvSpPr/>
          <p:nvPr/>
        </p:nvSpPr>
        <p:spPr>
          <a:xfrm>
            <a:off x="510352" y="2090682"/>
            <a:ext cx="2653439" cy="627335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num</a:t>
            </a:r>
            <a:r>
              <a:rPr lang="en-GB" sz="1600" dirty="0">
                <a:solidFill>
                  <a:schemeClr val="tx1"/>
                </a:solidFill>
              </a:rPr>
              <a:t> &gt;= 0 ? 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828959" y="3770708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836383" y="3462238"/>
            <a:ext cx="1376" cy="303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rot="10800000">
            <a:off x="508988" y="2397875"/>
            <a:ext cx="306070" cy="2352327"/>
          </a:xfrm>
          <a:prstGeom prst="bentConnector3">
            <a:avLst>
              <a:gd name="adj1" fmla="val 1746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flipH="1">
            <a:off x="1827736" y="2397875"/>
            <a:ext cx="1326720" cy="2962920"/>
          </a:xfrm>
          <a:prstGeom prst="bentConnector4">
            <a:avLst>
              <a:gd name="adj1" fmla="val -17230"/>
              <a:gd name="adj2" fmla="val 921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67059" y="3762787"/>
            <a:ext cx="1740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Increment count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837070" y="1782578"/>
            <a:ext cx="2" cy="295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Process 14"/>
          <p:cNvSpPr/>
          <p:nvPr/>
        </p:nvSpPr>
        <p:spPr>
          <a:xfrm>
            <a:off x="828959" y="4540821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Arrow Connector 15"/>
          <p:cNvCxnSpPr>
            <a:stCxn id="9" idx="2"/>
            <a:endCxn id="15" idx="0"/>
          </p:cNvCxnSpPr>
          <p:nvPr/>
        </p:nvCxnSpPr>
        <p:spPr>
          <a:xfrm>
            <a:off x="1837071" y="4202420"/>
            <a:ext cx="0" cy="338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256624" y="4540821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input </a:t>
            </a:r>
            <a:r>
              <a:rPr lang="en-GB" dirty="0" err="1"/>
              <a:t>num</a:t>
            </a:r>
            <a:endParaRPr lang="en-GB" dirty="0"/>
          </a:p>
        </p:txBody>
      </p:sp>
      <p:sp>
        <p:nvSpPr>
          <p:cNvPr id="18" name="Flowchart: Process 17"/>
          <p:cNvSpPr/>
          <p:nvPr/>
        </p:nvSpPr>
        <p:spPr>
          <a:xfrm>
            <a:off x="828959" y="1319128"/>
            <a:ext cx="2016224" cy="46767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1849660" y="1037491"/>
            <a:ext cx="686" cy="259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242724" y="1350458"/>
            <a:ext cx="1160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input </a:t>
            </a:r>
            <a:r>
              <a:rPr lang="en-GB" dirty="0" err="1"/>
              <a:t>num</a:t>
            </a:r>
            <a:endParaRPr lang="en-GB" dirty="0"/>
          </a:p>
        </p:txBody>
      </p:sp>
      <p:sp>
        <p:nvSpPr>
          <p:cNvPr id="32" name="Flowchart: Process 31"/>
          <p:cNvSpPr/>
          <p:nvPr/>
        </p:nvSpPr>
        <p:spPr>
          <a:xfrm>
            <a:off x="828959" y="3025932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837071" y="2718017"/>
            <a:ext cx="0" cy="293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68859" y="3025932"/>
            <a:ext cx="1936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add </a:t>
            </a:r>
            <a:r>
              <a:rPr lang="en-GB" dirty="0" err="1"/>
              <a:t>num</a:t>
            </a:r>
            <a:r>
              <a:rPr lang="en-GB" dirty="0"/>
              <a:t> to vector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256624" y="2637270"/>
            <a:ext cx="6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921760" y="203319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false</a:t>
            </a:r>
          </a:p>
        </p:txBody>
      </p:sp>
      <p:sp>
        <p:nvSpPr>
          <p:cNvPr id="46" name="Flowchart: Process 45"/>
          <p:cNvSpPr/>
          <p:nvPr/>
        </p:nvSpPr>
        <p:spPr>
          <a:xfrm>
            <a:off x="824540" y="5383462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918656" y="5375541"/>
            <a:ext cx="1828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Calculate average</a:t>
            </a:r>
          </a:p>
        </p:txBody>
      </p:sp>
      <p:sp>
        <p:nvSpPr>
          <p:cNvPr id="48" name="Flowchart: Process 47"/>
          <p:cNvSpPr/>
          <p:nvPr/>
        </p:nvSpPr>
        <p:spPr>
          <a:xfrm>
            <a:off x="824540" y="6153575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Straight Arrow Connector 48"/>
          <p:cNvCxnSpPr>
            <a:stCxn id="46" idx="2"/>
            <a:endCxn id="48" idx="0"/>
          </p:cNvCxnSpPr>
          <p:nvPr/>
        </p:nvCxnSpPr>
        <p:spPr>
          <a:xfrm>
            <a:off x="1832652" y="5815174"/>
            <a:ext cx="0" cy="338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012269" y="6153575"/>
            <a:ext cx="1640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Display average</a:t>
            </a:r>
          </a:p>
        </p:txBody>
      </p:sp>
      <p:sp>
        <p:nvSpPr>
          <p:cNvPr id="51" name="Flowchart: Process 50"/>
          <p:cNvSpPr/>
          <p:nvPr/>
        </p:nvSpPr>
        <p:spPr>
          <a:xfrm>
            <a:off x="829022" y="599286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1298200" y="599286"/>
            <a:ext cx="1059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count = 1</a:t>
            </a:r>
          </a:p>
        </p:txBody>
      </p:sp>
    </p:spTree>
    <p:extLst>
      <p:ext uri="{BB962C8B-B14F-4D97-AF65-F5344CB8AC3E}">
        <p14:creationId xmlns:p14="http://schemas.microsoft.com/office/powerpoint/2010/main" val="269493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864096"/>
          </a:xfrm>
        </p:spPr>
        <p:txBody>
          <a:bodyPr/>
          <a:lstStyle/>
          <a:p>
            <a:r>
              <a:rPr lang="en-GB" dirty="0"/>
              <a:t>Exercise 9.2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4" y="1628800"/>
            <a:ext cx="68407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Change the Projectiles script to loop until a valid input has been entered.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838127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What sort of loop will be used?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3501008"/>
            <a:ext cx="6264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While loop – continuing until condition is satisfied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584" y="4509120"/>
            <a:ext cx="72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Probably need to set angle to an invalid value to start so that the loop is executed at least once</a:t>
            </a:r>
          </a:p>
        </p:txBody>
      </p:sp>
    </p:spTree>
    <p:extLst>
      <p:ext uri="{BB962C8B-B14F-4D97-AF65-F5344CB8AC3E}">
        <p14:creationId xmlns:p14="http://schemas.microsoft.com/office/powerpoint/2010/main" val="342649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GB" dirty="0"/>
              <a:t>Calling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5" y="1556792"/>
            <a:ext cx="71287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Called from a script or the command window by using the function name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distance =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DistBetweenPoints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 x1, y1, x2, y2 ); 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cs typeface="Courier New" pitchFamily="49" charset="0"/>
              </a:rPr>
              <a:t>Use square brackets on the left for functions which return more than one value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[row, column] = find(4 )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/>
              <a:t>The function .m file cannot be run on its own.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5" y="4653136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 – parameters are passed by value.  A copy of the arguments is passed to the function</a:t>
            </a:r>
          </a:p>
        </p:txBody>
      </p:sp>
    </p:spTree>
    <p:extLst>
      <p:ext uri="{BB962C8B-B14F-4D97-AF65-F5344CB8AC3E}">
        <p14:creationId xmlns:p14="http://schemas.microsoft.com/office/powerpoint/2010/main" val="338101847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88</a:t>
            </a:fld>
            <a:endParaRPr lang="en-GB"/>
          </a:p>
        </p:txBody>
      </p:sp>
      <p:grpSp>
        <p:nvGrpSpPr>
          <p:cNvPr id="15" name="Group 14"/>
          <p:cNvGrpSpPr/>
          <p:nvPr/>
        </p:nvGrpSpPr>
        <p:grpSpPr>
          <a:xfrm>
            <a:off x="228821" y="1691297"/>
            <a:ext cx="8527545" cy="3481349"/>
            <a:chOff x="344219" y="767967"/>
            <a:chExt cx="8527545" cy="3481349"/>
          </a:xfrm>
        </p:grpSpPr>
        <p:sp>
          <p:nvSpPr>
            <p:cNvPr id="4" name="TextBox 3"/>
            <p:cNvSpPr txBox="1"/>
            <p:nvPr/>
          </p:nvSpPr>
          <p:spPr>
            <a:xfrm>
              <a:off x="344219" y="2217991"/>
              <a:ext cx="8527545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function [argout1, argout2..] = 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funcName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( argin1, argin2,..)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% H1 comment line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% Other comments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Code Block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(return)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(end)</a:t>
              </a:r>
            </a:p>
            <a:p>
              <a:endParaRPr lang="en-GB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36499" y="767967"/>
              <a:ext cx="208823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Must be the same as the filename – </a:t>
              </a:r>
              <a:r>
                <a:rPr lang="en-GB" dirty="0" err="1"/>
                <a:t>funcName.m</a:t>
              </a:r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28787" y="1225929"/>
              <a:ext cx="19442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Dummy input arguments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1483" y="787616"/>
              <a:ext cx="21898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Must have  function declaration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92594" y="3039260"/>
              <a:ext cx="23042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Dummy output arguments </a:t>
              </a:r>
            </a:p>
          </p:txBody>
        </p:sp>
        <p:sp>
          <p:nvSpPr>
            <p:cNvPr id="9" name="Right Bracket 8"/>
            <p:cNvSpPr/>
            <p:nvPr/>
          </p:nvSpPr>
          <p:spPr>
            <a:xfrm>
              <a:off x="1456404" y="3360255"/>
              <a:ext cx="87808" cy="504056"/>
            </a:xfrm>
            <a:prstGeom prst="righ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58364" y="3659431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Optional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112164" y="1433945"/>
              <a:ext cx="72008" cy="8461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928587" y="1691297"/>
              <a:ext cx="252028" cy="5888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7016819" y="1857042"/>
              <a:ext cx="216024" cy="4230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3776459" y="2496161"/>
              <a:ext cx="864096" cy="5430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0" idx="1"/>
            </p:cNvCxnSpPr>
            <p:nvPr/>
          </p:nvCxnSpPr>
          <p:spPr>
            <a:xfrm flipH="1" flipV="1">
              <a:off x="1544212" y="3659431"/>
              <a:ext cx="714152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505727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GB" sz="3600" dirty="0"/>
              <a:t>Functions and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91580" y="1268017"/>
            <a:ext cx="75608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Arrays can be passed as parameters to and from functions</a:t>
            </a:r>
          </a:p>
          <a:p>
            <a:endParaRPr lang="en-GB" sz="2800" dirty="0"/>
          </a:p>
          <a:p>
            <a:r>
              <a:rPr lang="en-GB" sz="2800" dirty="0"/>
              <a:t>Ensure that any multiplication based operations within the function use the dot operator</a:t>
            </a:r>
          </a:p>
        </p:txBody>
      </p:sp>
    </p:spTree>
    <p:extLst>
      <p:ext uri="{BB962C8B-B14F-4D97-AF65-F5344CB8AC3E}">
        <p14:creationId xmlns:p14="http://schemas.microsoft.com/office/powerpoint/2010/main" val="3147709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9307" y="241492"/>
            <a:ext cx="6945386" cy="64807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Calibri" panose="020F0502020204030204" pitchFamily="34" charset="0"/>
              </a:rPr>
              <a:t>Clone Code to Local Drive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730267-60C2-4514-997F-6A880443944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5004" y="968295"/>
            <a:ext cx="53081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Then create a clone of the code on your local drive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Select the Code button and copy the address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D3FF7B-A78F-493A-9557-5CC942DCB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535" y="1001713"/>
            <a:ext cx="3044645" cy="1224135"/>
          </a:xfrm>
          <a:prstGeom prst="rect">
            <a:avLst/>
          </a:prstGeom>
        </p:spPr>
      </p:pic>
      <p:sp>
        <p:nvSpPr>
          <p:cNvPr id="10" name="Arrow: Left 9">
            <a:extLst>
              <a:ext uri="{FF2B5EF4-FFF2-40B4-BE49-F238E27FC236}">
                <a16:creationId xmlns:a16="http://schemas.microsoft.com/office/drawing/2014/main" id="{0B83C3DF-0F97-406B-8762-49058238C6AC}"/>
              </a:ext>
            </a:extLst>
          </p:cNvPr>
          <p:cNvSpPr/>
          <p:nvPr/>
        </p:nvSpPr>
        <p:spPr>
          <a:xfrm>
            <a:off x="8230580" y="1990186"/>
            <a:ext cx="658416" cy="1636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AE1E62-BDFD-432F-B638-5C89E334E85C}"/>
              </a:ext>
            </a:extLst>
          </p:cNvPr>
          <p:cNvSpPr txBox="1"/>
          <p:nvPr/>
        </p:nvSpPr>
        <p:spPr>
          <a:xfrm>
            <a:off x="255004" y="2415768"/>
            <a:ext cx="64807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 click in Current Folder Window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prstClr val="black"/>
                </a:solidFill>
                <a:latin typeface="Calibri"/>
              </a:rPr>
              <a:t>Select Source Control -&gt; Manage Files…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34660F-E413-479C-AAD6-8B72AC00C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75" y="3377972"/>
            <a:ext cx="7486650" cy="263842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44406C-0489-462B-8F6E-697E86EB1D7D}"/>
              </a:ext>
            </a:extLst>
          </p:cNvPr>
          <p:cNvCxnSpPr>
            <a:cxnSpLocks/>
          </p:cNvCxnSpPr>
          <p:nvPr/>
        </p:nvCxnSpPr>
        <p:spPr>
          <a:xfrm flipH="1">
            <a:off x="5563164" y="2225848"/>
            <a:ext cx="2033172" cy="18512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7DB3692-1D6F-4452-85B7-75ED49A2C962}"/>
              </a:ext>
            </a:extLst>
          </p:cNvPr>
          <p:cNvSpPr txBox="1"/>
          <p:nvPr/>
        </p:nvSpPr>
        <p:spPr>
          <a:xfrm>
            <a:off x="611560" y="6165304"/>
            <a:ext cx="7703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Run </a:t>
            </a:r>
            <a:r>
              <a:rPr lang="en-GB" sz="2400" dirty="0" err="1"/>
              <a:t>setupPath.m</a:t>
            </a:r>
            <a:r>
              <a:rPr lang="en-GB" sz="2400" dirty="0"/>
              <a:t> to add subfolders to path</a:t>
            </a:r>
          </a:p>
        </p:txBody>
      </p:sp>
    </p:spTree>
    <p:extLst>
      <p:ext uri="{BB962C8B-B14F-4D97-AF65-F5344CB8AC3E}">
        <p14:creationId xmlns:p14="http://schemas.microsoft.com/office/powerpoint/2010/main" val="198761848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Subfunctions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8" y="1484784"/>
            <a:ext cx="77048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Can have several functions in one file: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/>
              <a:t>	First function is primary function and has same name 	as filename</a:t>
            </a:r>
          </a:p>
          <a:p>
            <a:endParaRPr lang="en-GB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/>
              <a:t>	Subfunctions follow in the same file and are only 	visible to other functions in that file (equivalent to 	private functions in C++)</a:t>
            </a:r>
          </a:p>
          <a:p>
            <a:endParaRPr lang="en-GB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/>
              <a:t>        Help still provided by H1 line but accessed using &gt;</a:t>
            </a:r>
          </a:p>
          <a:p>
            <a:r>
              <a:rPr lang="en-GB" sz="2400" dirty="0"/>
              <a:t>	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help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mySubFunc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9176661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GB" sz="3200" dirty="0"/>
              <a:t>Anonymous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15516" y="1129659"/>
            <a:ext cx="8676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Anonymous functions are local functions only available until the workspace is cleared</a:t>
            </a:r>
          </a:p>
          <a:p>
            <a:endParaRPr lang="en-GB" dirty="0"/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Fnhandle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@ (input arguments)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functioncode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616" y="292494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Shows function handle being created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1896010" y="2469989"/>
            <a:ext cx="147940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91698" y="3717032"/>
            <a:ext cx="382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logfunc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@(x) log(x) + 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56178" y="3578532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Can be saved in .mat file using load and save commands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1698" y="4365104"/>
            <a:ext cx="4680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logfunc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(2.3)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3.1329</a:t>
            </a:r>
          </a:p>
        </p:txBody>
      </p:sp>
    </p:spTree>
    <p:extLst>
      <p:ext uri="{BB962C8B-B14F-4D97-AF65-F5344CB8AC3E}">
        <p14:creationId xmlns:p14="http://schemas.microsoft.com/office/powerpoint/2010/main" val="34170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6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Function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9" y="1396073"/>
            <a:ext cx="76328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Function functions take another function as input:</a:t>
            </a:r>
          </a:p>
          <a:p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fplot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 @sin, [-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pi,pi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] ); </a:t>
            </a:r>
            <a:r>
              <a:rPr lang="en-GB" sz="2000" dirty="0"/>
              <a:t>plot sin in range –pi to pi</a:t>
            </a:r>
            <a:r>
              <a:rPr lang="en-GB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9860" y="2832852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Obtains function handle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9" y="3573016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fplot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logfunc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, [1,100] 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21431" y="433046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Already function handle, doesn’t need @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523143" y="2453349"/>
            <a:ext cx="144016" cy="35634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2697148" y="3945405"/>
            <a:ext cx="11196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07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/>
              <a:t>Persistent variables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5" y="1340770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Local variables are cleared when </a:t>
            </a:r>
            <a:r>
              <a:rPr lang="en-GB" sz="2400"/>
              <a:t>exit from functions</a:t>
            </a:r>
            <a:endParaRPr lang="en-GB" sz="2400" dirty="0"/>
          </a:p>
          <a:p>
            <a:r>
              <a:rPr lang="en-GB" sz="2400" dirty="0"/>
              <a:t>Persistent variables remain between function calls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1601" y="3272203"/>
            <a:ext cx="57606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persistent count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% Check if count has been initialised and set to 0 if not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 count ) 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	count = 0;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count = count + 1;</a:t>
            </a:r>
          </a:p>
          <a:p>
            <a:r>
              <a:rPr lang="en-GB" dirty="0"/>
              <a:t> 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716016" y="2441206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declare variable, initialized to empty matrix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707904" y="2787292"/>
            <a:ext cx="1008112" cy="6417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27585" y="5733258"/>
            <a:ext cx="5112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Clear persistent variables from memory using 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clear functions</a:t>
            </a:r>
            <a:endParaRPr lang="en-GB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4860032" y="4365106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Persistent variable name must not be the same as any other in the workspace</a:t>
            </a:r>
          </a:p>
        </p:txBody>
      </p:sp>
    </p:spTree>
    <p:extLst>
      <p:ext uri="{BB962C8B-B14F-4D97-AF65-F5344CB8AC3E}">
        <p14:creationId xmlns:p14="http://schemas.microsoft.com/office/powerpoint/2010/main" val="158002243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720" y="1556792"/>
            <a:ext cx="6262559" cy="1066952"/>
          </a:xfrm>
        </p:spPr>
        <p:txBody>
          <a:bodyPr>
            <a:normAutofit fontScale="90000"/>
          </a:bodyPr>
          <a:lstStyle/>
          <a:p>
            <a:r>
              <a:rPr lang="en-GB" dirty="0"/>
              <a:t>Before you leave, please complete the online course 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3429000"/>
            <a:ext cx="4850302" cy="2808312"/>
          </a:xfrm>
        </p:spPr>
        <p:txBody>
          <a:bodyPr>
            <a:noAutofit/>
          </a:bodyPr>
          <a:lstStyle/>
          <a:p>
            <a:r>
              <a:rPr lang="en-GB" sz="1600" dirty="0"/>
              <a:t>To access the evaluation form visit:</a:t>
            </a:r>
            <a:endParaRPr lang="en-GB" sz="1600" dirty="0">
              <a:hlinkClick r:id="rId3"/>
            </a:endParaRPr>
          </a:p>
          <a:p>
            <a:r>
              <a:rPr lang="en-GB" sz="1600" dirty="0">
                <a:hlinkClick r:id="rId4"/>
              </a:rPr>
              <a:t>https://nottingham.onlinesurveys.ac.uk/graduate-school-course-evaluation-survey</a:t>
            </a:r>
            <a:r>
              <a:rPr lang="en-GB" sz="1600" dirty="0"/>
              <a:t> </a:t>
            </a:r>
          </a:p>
          <a:p>
            <a:endParaRPr lang="en-GB" sz="1600" dirty="0"/>
          </a:p>
          <a:p>
            <a:r>
              <a:rPr lang="en-GB" sz="1600" dirty="0"/>
              <a:t>Input the course date as </a:t>
            </a:r>
            <a:r>
              <a:rPr lang="en-GB" sz="1600" dirty="0">
                <a:solidFill>
                  <a:srgbClr val="FF0000"/>
                </a:solidFill>
              </a:rPr>
              <a:t>09/05/2023</a:t>
            </a:r>
          </a:p>
          <a:p>
            <a:r>
              <a:rPr lang="en-GB" sz="1600" dirty="0"/>
              <a:t>Input the course code as GSTML1</a:t>
            </a:r>
            <a:endParaRPr lang="en-GB" sz="1600" dirty="0">
              <a:solidFill>
                <a:srgbClr val="FF0000"/>
              </a:solidFill>
            </a:endParaRPr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9978D494-1C38-DA1D-BED7-A6F7AD606D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3049179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78358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10.2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95536" y="1484784"/>
            <a:ext cx="86409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poly1 = @(x) 3*x.^2 + 4*x +5;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plot([-10:10],poly1(-10:10) 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fplot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(poly1, [0,20])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poly1(1:10)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12    25    44    69   100   137   180   229   284   345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64912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Tables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340768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Useful for </a:t>
            </a:r>
            <a:r>
              <a:rPr lang="en-GB" sz="2400" dirty="0" err="1"/>
              <a:t>heterogenous</a:t>
            </a:r>
            <a:r>
              <a:rPr lang="en-GB" sz="2400" dirty="0"/>
              <a:t>, column oriented or tabular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Variables can have different data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All columns must have the same number of rows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Not restricted to column vectors (</a:t>
            </a:r>
            <a:r>
              <a:rPr lang="en-GB" sz="2400" dirty="0" err="1"/>
              <a:t>eg</a:t>
            </a:r>
            <a:r>
              <a:rPr lang="en-GB" sz="2400" dirty="0"/>
              <a:t> could have matrix but number of rows condition still applies</a:t>
            </a:r>
            <a:endParaRPr lang="en-GB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28972" y="3667402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Create table from workspace data using the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table </a:t>
            </a:r>
            <a:r>
              <a:rPr lang="en-GB" sz="2400" dirty="0">
                <a:cs typeface="Courier New" panose="02070309020205020404" pitchFamily="49" charset="0"/>
              </a:rPr>
              <a:t>function</a:t>
            </a:r>
            <a:r>
              <a:rPr lang="en-GB" sz="2400" dirty="0"/>
              <a:t>:</a:t>
            </a:r>
          </a:p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table(var1, var2, var3,… );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cs typeface="Courier New" panose="02070309020205020404" pitchFamily="49" charset="0"/>
              </a:rPr>
              <a:t>or by using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readtable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cs typeface="Courier New" panose="02070309020205020404" pitchFamily="49" charset="0"/>
              </a:rPr>
              <a:t>to load a data set:</a:t>
            </a:r>
          </a:p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readtable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(‘data.dat’);</a:t>
            </a:r>
          </a:p>
        </p:txBody>
      </p:sp>
    </p:spTree>
    <p:extLst>
      <p:ext uri="{BB962C8B-B14F-4D97-AF65-F5344CB8AC3E}">
        <p14:creationId xmlns:p14="http://schemas.microsoft.com/office/powerpoint/2010/main" val="276578459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Indexing into Tables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61764" y="1124744"/>
            <a:ext cx="89822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Address column data using dot notation:</a:t>
            </a:r>
          </a:p>
          <a:p>
            <a:r>
              <a:rPr lang="en-GB" sz="2000" dirty="0"/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PatientData.Gender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% Accesses the whole column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/>
              <a:t>Then normal indexing for the data type: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PatientData.Gender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(10) % Accesses data in column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764" y="3061039"/>
            <a:ext cx="89822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Access particular rows and columns using subscript notation:</a:t>
            </a:r>
          </a:p>
          <a:p>
            <a:endParaRPr lang="en-GB" sz="2000" dirty="0"/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(1:3, :);</a:t>
            </a: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Gender     Age    Height    Weight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________    ___    ______    ______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'Male'      38     71        176  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'Male'      43     69        163  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'Female'    38     64        131 </a:t>
            </a:r>
          </a:p>
        </p:txBody>
      </p:sp>
    </p:spTree>
    <p:extLst>
      <p:ext uri="{BB962C8B-B14F-4D97-AF65-F5344CB8AC3E}">
        <p14:creationId xmlns:p14="http://schemas.microsoft.com/office/powerpoint/2010/main" val="132147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Add, Remove and </a:t>
            </a:r>
            <a:r>
              <a:rPr lang="en-GB" dirty="0" err="1"/>
              <a:t>SaveTable</a:t>
            </a:r>
            <a:r>
              <a:rPr lang="en-GB" dirty="0"/>
              <a:t>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61764" y="1124744"/>
            <a:ext cx="89822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Extra data can be added by using a new column name and assigning it a data item with the correct number of rows:</a:t>
            </a:r>
          </a:p>
          <a:p>
            <a:endParaRPr lang="en-GB" sz="2400" dirty="0"/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PatientData.ID = (1:100)’;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764" y="3061039"/>
            <a:ext cx="8982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Delete column using []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PatientData.ID = []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764" y="4696899"/>
            <a:ext cx="8982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Table data can be written to a file using the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writetable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cs typeface="Courier New" panose="02070309020205020404" pitchFamily="49" charset="0"/>
              </a:rPr>
              <a:t>function:</a:t>
            </a:r>
            <a:endParaRPr lang="en-GB" sz="2400" dirty="0"/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writetable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‘PatientData.txt’);</a:t>
            </a:r>
          </a:p>
        </p:txBody>
      </p:sp>
    </p:spTree>
    <p:extLst>
      <p:ext uri="{BB962C8B-B14F-4D97-AF65-F5344CB8AC3E}">
        <p14:creationId xmlns:p14="http://schemas.microsoft.com/office/powerpoint/2010/main" val="110865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Table Metadata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0882" y="980728"/>
            <a:ext cx="898223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Table metadata is contained in </a:t>
            </a:r>
            <a:r>
              <a:rPr lang="en-GB" sz="2400" dirty="0" err="1"/>
              <a:t>table.Properties</a:t>
            </a:r>
            <a:r>
              <a:rPr lang="en-GB" sz="2400" dirty="0"/>
              <a:t>:</a:t>
            </a:r>
          </a:p>
          <a:p>
            <a:endParaRPr lang="en-GB" sz="2000" dirty="0"/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PatientData.Properties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Description: ''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VariableDescriptions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{}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VariableUnits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{}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DimensionNames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{'Row'  'Variable'}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UserData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[]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RowNames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{}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VariableNames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{'Gender'  'Age'  'Height'  'Weight'}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882" y="4766380"/>
            <a:ext cx="898223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Edit the metadata using dot notation for the relevant property: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PatientData.Properties.VariableUnits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{'Height'} = 'inches‘</a:t>
            </a: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PatientData.Properties.VariableUnits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''    ''    'inches'    ''</a:t>
            </a:r>
          </a:p>
        </p:txBody>
      </p:sp>
    </p:spTree>
    <p:extLst>
      <p:ext uri="{BB962C8B-B14F-4D97-AF65-F5344CB8AC3E}">
        <p14:creationId xmlns:p14="http://schemas.microsoft.com/office/powerpoint/2010/main" val="66842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Graduate School 1">
      <a:dk1>
        <a:srgbClr val="000100"/>
      </a:dk1>
      <a:lt1>
        <a:sysClr val="window" lastClr="FFFFFF"/>
      </a:lt1>
      <a:dk2>
        <a:srgbClr val="003958"/>
      </a:dk2>
      <a:lt2>
        <a:srgbClr val="0091A1"/>
      </a:lt2>
      <a:accent1>
        <a:srgbClr val="004A78"/>
      </a:accent1>
      <a:accent2>
        <a:srgbClr val="003958"/>
      </a:accent2>
      <a:accent3>
        <a:srgbClr val="0091A1"/>
      </a:accent3>
      <a:accent4>
        <a:srgbClr val="24A48C"/>
      </a:accent4>
      <a:accent5>
        <a:srgbClr val="009767"/>
      </a:accent5>
      <a:accent6>
        <a:srgbClr val="004A78"/>
      </a:accent6>
      <a:hlink>
        <a:srgbClr val="004A78"/>
      </a:hlink>
      <a:folHlink>
        <a:srgbClr val="004A7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9313</TotalTime>
  <Words>10174</Words>
  <Application>Microsoft Office PowerPoint</Application>
  <PresentationFormat>On-screen Show (4:3)</PresentationFormat>
  <Paragraphs>1883</Paragraphs>
  <Slides>109</Slides>
  <Notes>104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109</vt:i4>
      </vt:variant>
    </vt:vector>
  </HeadingPairs>
  <TitlesOfParts>
    <vt:vector size="116" baseType="lpstr">
      <vt:lpstr>Arial</vt:lpstr>
      <vt:lpstr>Calibri</vt:lpstr>
      <vt:lpstr>Cambria Math</vt:lpstr>
      <vt:lpstr>Courier New</vt:lpstr>
      <vt:lpstr>Times</vt:lpstr>
      <vt:lpstr>Office Theme</vt:lpstr>
      <vt:lpstr>Custom Design</vt:lpstr>
      <vt:lpstr>Introduction to MATLAB for Engineers</vt:lpstr>
      <vt:lpstr>The MATLAB Desktop</vt:lpstr>
      <vt:lpstr>Changing the desktop configuration</vt:lpstr>
      <vt:lpstr>PowerPoint Presentation</vt:lpstr>
      <vt:lpstr>PowerPoint Presentation</vt:lpstr>
      <vt:lpstr>PowerPoint Presentation</vt:lpstr>
      <vt:lpstr>PowerPoint Presentation</vt:lpstr>
      <vt:lpstr>Fork Course Code</vt:lpstr>
      <vt:lpstr>Clone Code to Local Drive</vt:lpstr>
      <vt:lpstr>Variables</vt:lpstr>
      <vt:lpstr>Variable display format </vt:lpstr>
      <vt:lpstr>Variable Names</vt:lpstr>
      <vt:lpstr>Saving Workspace Data</vt:lpstr>
      <vt:lpstr>Vectors</vt:lpstr>
      <vt:lpstr>More Vectors</vt:lpstr>
      <vt:lpstr>Character Vectors</vt:lpstr>
      <vt:lpstr>Column Vectors</vt:lpstr>
      <vt:lpstr>Indexing Vectors</vt:lpstr>
      <vt:lpstr>Exercise 2.1</vt:lpstr>
      <vt:lpstr>Arithmetic Operations</vt:lpstr>
      <vt:lpstr>PowerPoint Presentation</vt:lpstr>
      <vt:lpstr>Addition and Subtraction Operations</vt:lpstr>
      <vt:lpstr>Multiplication Based Operations</vt:lpstr>
      <vt:lpstr>Multiplication Based Operations</vt:lpstr>
      <vt:lpstr>Multiplication Based Operators</vt:lpstr>
      <vt:lpstr>Vectors as Function Input</vt:lpstr>
      <vt:lpstr>Exercise 2.2</vt:lpstr>
      <vt:lpstr>Exercise 2.2</vt:lpstr>
      <vt:lpstr>Left Division</vt:lpstr>
      <vt:lpstr>Using Left Division to Solve Simultaneous Equations</vt:lpstr>
      <vt:lpstr>Matrices</vt:lpstr>
      <vt:lpstr>Exercise 2.3</vt:lpstr>
      <vt:lpstr>Character Matrices</vt:lpstr>
      <vt:lpstr>Character Matrices</vt:lpstr>
      <vt:lpstr>String Scalars</vt:lpstr>
      <vt:lpstr>PowerPoint Presentation</vt:lpstr>
      <vt:lpstr>Matrix Indexing</vt:lpstr>
      <vt:lpstr>Linear Indexing (1)</vt:lpstr>
      <vt:lpstr>Linear Indexing (2)</vt:lpstr>
      <vt:lpstr>Combining Matrices</vt:lpstr>
      <vt:lpstr>Matrix Functions</vt:lpstr>
      <vt:lpstr>Useful automatically generated matrices</vt:lpstr>
      <vt:lpstr>Matrix Memory Management</vt:lpstr>
      <vt:lpstr>Sparse Arrays</vt:lpstr>
      <vt:lpstr>Exercise 2.4</vt:lpstr>
      <vt:lpstr>Exercise 2.4</vt:lpstr>
      <vt:lpstr>Scripts</vt:lpstr>
      <vt:lpstr>Code Sections and Live Editor</vt:lpstr>
      <vt:lpstr>Simple User Input</vt:lpstr>
      <vt:lpstr>Output</vt:lpstr>
      <vt:lpstr>Output</vt:lpstr>
      <vt:lpstr>Freefall Script</vt:lpstr>
      <vt:lpstr>Freefall Script</vt:lpstr>
      <vt:lpstr>Exercise 4.1</vt:lpstr>
      <vt:lpstr>Exercise 4.1</vt:lpstr>
      <vt:lpstr>Exercise 4.1</vt:lpstr>
      <vt:lpstr>Simple x-y plots</vt:lpstr>
      <vt:lpstr>Plot from Workspace</vt:lpstr>
      <vt:lpstr>Annotating Figures</vt:lpstr>
      <vt:lpstr>Plotting Multiple Data Sets</vt:lpstr>
      <vt:lpstr>Subplots</vt:lpstr>
      <vt:lpstr>Saving Figures</vt:lpstr>
      <vt:lpstr>Exercise 5.2</vt:lpstr>
      <vt:lpstr>Debugging</vt:lpstr>
      <vt:lpstr>Using the Built-in Debugger</vt:lpstr>
      <vt:lpstr>Program Structure</vt:lpstr>
      <vt:lpstr>Relational and Logical Operators</vt:lpstr>
      <vt:lpstr>Comparing Matrices</vt:lpstr>
      <vt:lpstr>Logical Indexing</vt:lpstr>
      <vt:lpstr>Logical Indexing(2)</vt:lpstr>
      <vt:lpstr>find()</vt:lpstr>
      <vt:lpstr>Floating Point Comparisons</vt:lpstr>
      <vt:lpstr>Floating Point Numbers</vt:lpstr>
      <vt:lpstr>Exercise 8.1</vt:lpstr>
      <vt:lpstr>Conditional Statements</vt:lpstr>
      <vt:lpstr>Nested if statements</vt:lpstr>
      <vt:lpstr>if/else Statements</vt:lpstr>
      <vt:lpstr>if/elseif/else Statements</vt:lpstr>
      <vt:lpstr>if/elseif/else Statements</vt:lpstr>
      <vt:lpstr>Switch Statement</vt:lpstr>
      <vt:lpstr>Repetition Operators</vt:lpstr>
      <vt:lpstr>PowerPoint Presentation</vt:lpstr>
      <vt:lpstr>for Loops</vt:lpstr>
      <vt:lpstr>tic/toc</vt:lpstr>
      <vt:lpstr>while Loops</vt:lpstr>
      <vt:lpstr>Exercise 9.2</vt:lpstr>
      <vt:lpstr>Calling Functions</vt:lpstr>
      <vt:lpstr>Functions</vt:lpstr>
      <vt:lpstr>Functions and Arrays</vt:lpstr>
      <vt:lpstr>Subfunctions</vt:lpstr>
      <vt:lpstr>Anonymous Functions</vt:lpstr>
      <vt:lpstr>Function Functions</vt:lpstr>
      <vt:lpstr>Persistent variables</vt:lpstr>
      <vt:lpstr>Before you leave, please complete the online course evaluation</vt:lpstr>
      <vt:lpstr>Exercise 10.2</vt:lpstr>
      <vt:lpstr>Tables</vt:lpstr>
      <vt:lpstr>Indexing into Tables</vt:lpstr>
      <vt:lpstr>Add, Remove and SaveTable Data</vt:lpstr>
      <vt:lpstr>Table Metadata</vt:lpstr>
      <vt:lpstr>Cell Arrays of String Data</vt:lpstr>
      <vt:lpstr>Index Table Using Row Names</vt:lpstr>
      <vt:lpstr>Plotting Data from Tables</vt:lpstr>
      <vt:lpstr>Importing Data</vt:lpstr>
      <vt:lpstr>Cleaning Data</vt:lpstr>
      <vt:lpstr>Before you leave, please complete the online course evaluation</vt:lpstr>
      <vt:lpstr>Toolboxes</vt:lpstr>
      <vt:lpstr>More to Explore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MATLAB for Engineers</dc:title>
  <dc:creator>Boo</dc:creator>
  <cp:lastModifiedBy>Louise Brown (staff)</cp:lastModifiedBy>
  <cp:revision>497</cp:revision>
  <cp:lastPrinted>2022-02-24T12:47:42Z</cp:lastPrinted>
  <dcterms:created xsi:type="dcterms:W3CDTF">2013-01-18T17:10:53Z</dcterms:created>
  <dcterms:modified xsi:type="dcterms:W3CDTF">2024-01-12T17:02:16Z</dcterms:modified>
</cp:coreProperties>
</file>