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09"/>
  </p:notesMasterIdLst>
  <p:handoutMasterIdLst>
    <p:handoutMasterId r:id="rId110"/>
  </p:handoutMasterIdLst>
  <p:sldIdLst>
    <p:sldId id="256" r:id="rId3"/>
    <p:sldId id="257" r:id="rId4"/>
    <p:sldId id="258" r:id="rId5"/>
    <p:sldId id="422" r:id="rId6"/>
    <p:sldId id="423" r:id="rId7"/>
    <p:sldId id="424" r:id="rId8"/>
    <p:sldId id="425" r:id="rId9"/>
    <p:sldId id="426" r:id="rId10"/>
    <p:sldId id="259" r:id="rId11"/>
    <p:sldId id="261" r:id="rId12"/>
    <p:sldId id="263" r:id="rId13"/>
    <p:sldId id="398" r:id="rId14"/>
    <p:sldId id="264" r:id="rId15"/>
    <p:sldId id="366" r:id="rId16"/>
    <p:sldId id="417" r:id="rId17"/>
    <p:sldId id="265" r:id="rId18"/>
    <p:sldId id="266" r:id="rId19"/>
    <p:sldId id="373" r:id="rId20"/>
    <p:sldId id="267" r:id="rId21"/>
    <p:sldId id="399" r:id="rId22"/>
    <p:sldId id="268" r:id="rId23"/>
    <p:sldId id="269" r:id="rId24"/>
    <p:sldId id="400" r:id="rId25"/>
    <p:sldId id="270" r:id="rId26"/>
    <p:sldId id="386" r:id="rId27"/>
    <p:sldId id="374" r:id="rId28"/>
    <p:sldId id="401" r:id="rId29"/>
    <p:sldId id="271" r:id="rId30"/>
    <p:sldId id="272" r:id="rId31"/>
    <p:sldId id="273" r:id="rId32"/>
    <p:sldId id="375" r:id="rId33"/>
    <p:sldId id="336" r:id="rId34"/>
    <p:sldId id="356" r:id="rId35"/>
    <p:sldId id="418" r:id="rId36"/>
    <p:sldId id="419" r:id="rId37"/>
    <p:sldId id="274" r:id="rId38"/>
    <p:sldId id="275" r:id="rId39"/>
    <p:sldId id="420" r:id="rId40"/>
    <p:sldId id="276" r:id="rId41"/>
    <p:sldId id="277" r:id="rId42"/>
    <p:sldId id="326" r:id="rId43"/>
    <p:sldId id="278" r:id="rId44"/>
    <p:sldId id="357" r:id="rId45"/>
    <p:sldId id="376" r:id="rId46"/>
    <p:sldId id="377" r:id="rId47"/>
    <p:sldId id="279" r:id="rId48"/>
    <p:sldId id="280" r:id="rId49"/>
    <p:sldId id="327" r:id="rId50"/>
    <p:sldId id="403" r:id="rId51"/>
    <p:sldId id="367" r:id="rId52"/>
    <p:sldId id="368" r:id="rId53"/>
    <p:sldId id="328" r:id="rId54"/>
    <p:sldId id="338" r:id="rId55"/>
    <p:sldId id="337" r:id="rId56"/>
    <p:sldId id="283" r:id="rId57"/>
    <p:sldId id="387" r:id="rId58"/>
    <p:sldId id="284" r:id="rId59"/>
    <p:sldId id="285" r:id="rId60"/>
    <p:sldId id="286" r:id="rId61"/>
    <p:sldId id="329" r:id="rId62"/>
    <p:sldId id="330" r:id="rId63"/>
    <p:sldId id="287" r:id="rId64"/>
    <p:sldId id="289" r:id="rId65"/>
    <p:sldId id="288" r:id="rId66"/>
    <p:sldId id="369" r:id="rId67"/>
    <p:sldId id="290" r:id="rId68"/>
    <p:sldId id="404" r:id="rId69"/>
    <p:sldId id="292" r:id="rId70"/>
    <p:sldId id="293" r:id="rId71"/>
    <p:sldId id="294" r:id="rId72"/>
    <p:sldId id="358" r:id="rId73"/>
    <p:sldId id="378" r:id="rId74"/>
    <p:sldId id="421" r:id="rId75"/>
    <p:sldId id="295" r:id="rId76"/>
    <p:sldId id="370" r:id="rId77"/>
    <p:sldId id="388" r:id="rId78"/>
    <p:sldId id="296" r:id="rId79"/>
    <p:sldId id="371" r:id="rId80"/>
    <p:sldId id="297" r:id="rId81"/>
    <p:sldId id="372" r:id="rId82"/>
    <p:sldId id="405" r:id="rId83"/>
    <p:sldId id="298" r:id="rId84"/>
    <p:sldId id="406" r:id="rId85"/>
    <p:sldId id="299" r:id="rId86"/>
    <p:sldId id="352" r:id="rId87"/>
    <p:sldId id="339" r:id="rId88"/>
    <p:sldId id="359" r:id="rId89"/>
    <p:sldId id="340" r:id="rId90"/>
    <p:sldId id="343" r:id="rId91"/>
    <p:sldId id="344" r:id="rId92"/>
    <p:sldId id="353" r:id="rId93"/>
    <p:sldId id="345" r:id="rId94"/>
    <p:sldId id="379" r:id="rId95"/>
    <p:sldId id="409" r:id="rId96"/>
    <p:sldId id="410" r:id="rId97"/>
    <p:sldId id="411" r:id="rId98"/>
    <p:sldId id="412" r:id="rId99"/>
    <p:sldId id="415" r:id="rId100"/>
    <p:sldId id="413" r:id="rId101"/>
    <p:sldId id="414" r:id="rId102"/>
    <p:sldId id="407" r:id="rId103"/>
    <p:sldId id="300" r:id="rId104"/>
    <p:sldId id="393" r:id="rId105"/>
    <p:sldId id="416" r:id="rId106"/>
    <p:sldId id="335" r:id="rId107"/>
    <p:sldId id="427" r:id="rId108"/>
  </p:sldIdLst>
  <p:sldSz cx="9144000" cy="6858000" type="screen4x3"/>
  <p:notesSz cx="9940925" cy="6808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5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 autoAdjust="0"/>
    <p:restoredTop sz="73632" autoAdjust="0"/>
  </p:normalViewPr>
  <p:slideViewPr>
    <p:cSldViewPr>
      <p:cViewPr varScale="1">
        <p:scale>
          <a:sx n="82" d="100"/>
          <a:sy n="82" d="100"/>
        </p:scale>
        <p:origin x="24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96" y="102"/>
      </p:cViewPr>
      <p:guideLst>
        <p:guide orient="horz" pos="2145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892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save </a:t>
            </a:r>
            <a:r>
              <a:rPr lang="en-GB" dirty="0" err="1"/>
              <a:t>TestSave</a:t>
            </a:r>
            <a:r>
              <a:rPr lang="en-GB" dirty="0"/>
              <a:t> to .mat format</a:t>
            </a:r>
          </a:p>
          <a:p>
            <a:r>
              <a:rPr lang="en-GB" dirty="0"/>
              <a:t>Clear workspace then double</a:t>
            </a:r>
            <a:r>
              <a:rPr lang="en-GB" baseline="0" dirty="0"/>
              <a:t> click or load</a:t>
            </a:r>
          </a:p>
          <a:p>
            <a:r>
              <a:rPr lang="en-GB" baseline="0" dirty="0"/>
              <a:t>Advantage that operating system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12.1, p48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5275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3474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5710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Create vectors using square brackets</a:t>
            </a:r>
          </a:p>
          <a:p>
            <a:r>
              <a:rPr lang="en-GB" dirty="0"/>
              <a:t>Note colon operator step does</a:t>
            </a:r>
            <a:r>
              <a:rPr lang="en-GB" baseline="0" dirty="0"/>
              <a:t> not have to be integer</a:t>
            </a:r>
          </a:p>
          <a:p>
            <a:r>
              <a:rPr lang="en-GB" baseline="0" dirty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/>
          </a:p>
          <a:p>
            <a:r>
              <a:rPr lang="en-GB" baseline="0" dirty="0"/>
              <a:t>Also </a:t>
            </a:r>
            <a:r>
              <a:rPr lang="en-GB" baseline="0" dirty="0" err="1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</a:t>
            </a:r>
            <a:r>
              <a:rPr lang="en-GB" baseline="0" dirty="0"/>
              <a:t> character vector</a:t>
            </a:r>
          </a:p>
          <a:p>
            <a:endParaRPr lang="en-GB" baseline="0" dirty="0"/>
          </a:p>
          <a:p>
            <a:r>
              <a:rPr lang="en-GB" dirty="0"/>
              <a:t>Char stored as 2 bytes</a:t>
            </a:r>
          </a:p>
          <a:p>
            <a:r>
              <a:rPr lang="en-GB" dirty="0"/>
              <a:t>Always</a:t>
            </a:r>
            <a:r>
              <a:rPr lang="en-GB" baseline="0" dirty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15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25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Semicolon</a:t>
            </a:r>
            <a:r>
              <a:rPr lang="en-GB" baseline="0" dirty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Various ways of indexing into</a:t>
            </a:r>
            <a:r>
              <a:rPr lang="en-GB" baseline="0" dirty="0"/>
              <a:t> array..</a:t>
            </a:r>
            <a:endParaRPr lang="en-GB" dirty="0"/>
          </a:p>
          <a:p>
            <a:r>
              <a:rPr lang="en-GB" dirty="0"/>
              <a:t>Note index</a:t>
            </a:r>
            <a:r>
              <a:rPr lang="en-GB" baseline="0" dirty="0"/>
              <a:t> starts from 1</a:t>
            </a:r>
          </a:p>
          <a:p>
            <a:r>
              <a:rPr lang="en-GB" baseline="0" dirty="0"/>
              <a:t>Vector subscript – result is a vector</a:t>
            </a:r>
          </a:p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/>
          </a:p>
          <a:p>
            <a:r>
              <a:rPr lang="en-GB" baseline="0" dirty="0"/>
              <a:t>Lot of rules apply to matrices as well so if can grasp on vectors will make those easier</a:t>
            </a:r>
          </a:p>
          <a:p>
            <a:r>
              <a:rPr lang="en-GB" b="1" baseline="0" dirty="0"/>
              <a:t>Exercise 2.1 p.10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18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</a:t>
            </a:r>
            <a:r>
              <a:rPr lang="en-GB" baseline="0" dirty="0"/>
              <a:t> 1: matrix and scalar multiplication  </a:t>
            </a:r>
          </a:p>
          <a:p>
            <a:r>
              <a:rPr lang="en-GB" baseline="0" dirty="0"/>
              <a:t>Click 2: element by element </a:t>
            </a:r>
          </a:p>
          <a:p>
            <a:r>
              <a:rPr lang="en-GB" baseline="0" dirty="0"/>
              <a:t>Click 3: left division</a:t>
            </a:r>
          </a:p>
          <a:p>
            <a:r>
              <a:rPr lang="en-GB" baseline="0" dirty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Start to emphasise advantage of not having to use loops</a:t>
            </a:r>
          </a:p>
          <a:p>
            <a:r>
              <a:rPr lang="en-GB" dirty="0" err="1"/>
              <a:t>Matlab</a:t>
            </a:r>
            <a:r>
              <a:rPr lang="en-GB" dirty="0"/>
              <a:t> interpreted language</a:t>
            </a:r>
          </a:p>
          <a:p>
            <a:r>
              <a:rPr lang="en-GB" dirty="0"/>
              <a:t>Array operations optimised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Run up </a:t>
            </a:r>
            <a:r>
              <a:rPr lang="en-GB" dirty="0" err="1"/>
              <a:t>matlab</a:t>
            </a:r>
            <a:endParaRPr lang="en-GB" dirty="0"/>
          </a:p>
          <a:p>
            <a:r>
              <a:rPr lang="en-GB" dirty="0"/>
              <a:t>Command window – interactive</a:t>
            </a:r>
            <a:r>
              <a:rPr lang="en-GB" baseline="0" dirty="0"/>
              <a:t> scratchpad</a:t>
            </a:r>
          </a:p>
          <a:p>
            <a:r>
              <a:rPr lang="en-GB" baseline="0" dirty="0"/>
              <a:t>Maths &amp; other expressions  </a:t>
            </a:r>
            <a:r>
              <a:rPr lang="en-GB" baseline="0" dirty="0" err="1"/>
              <a:t>fx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/>
              <a:t>Load &amp; save by default to/from this folder</a:t>
            </a:r>
          </a:p>
          <a:p>
            <a:r>
              <a:rPr lang="en-GB" baseline="0" dirty="0"/>
              <a:t>Type path</a:t>
            </a:r>
          </a:p>
          <a:p>
            <a:r>
              <a:rPr lang="en-GB" baseline="0" dirty="0"/>
              <a:t>path( ‘Folder’, path) or path(</a:t>
            </a:r>
            <a:r>
              <a:rPr lang="en-GB" baseline="0" dirty="0" err="1"/>
              <a:t>path,’Folder</a:t>
            </a:r>
            <a:r>
              <a:rPr lang="en-GB" baseline="0" dirty="0"/>
              <a:t>’) to add to path – </a:t>
            </a:r>
            <a:r>
              <a:rPr lang="en-GB" baseline="0" dirty="0" err="1"/>
              <a:t>eg</a:t>
            </a:r>
            <a:r>
              <a:rPr lang="en-GB" baseline="0" dirty="0"/>
              <a:t> if created library of functions in a given folder</a:t>
            </a:r>
          </a:p>
          <a:p>
            <a:endParaRPr lang="en-GB" baseline="0" dirty="0"/>
          </a:p>
          <a:p>
            <a:r>
              <a:rPr lang="en-GB" baseline="0" dirty="0"/>
              <a:t>Workspace window – shows all variables currently in memory for the </a:t>
            </a:r>
            <a:r>
              <a:rPr lang="en-GB" baseline="0" dirty="0" err="1"/>
              <a:t>matlab</a:t>
            </a:r>
            <a:r>
              <a:rPr lang="en-GB" baseline="0" dirty="0"/>
              <a:t> session</a:t>
            </a:r>
          </a:p>
          <a:p>
            <a:endParaRPr lang="en-GB" baseline="0" dirty="0"/>
          </a:p>
          <a:p>
            <a:r>
              <a:rPr lang="en-GB" baseline="0" dirty="0"/>
              <a:t>Command history – commands executed in both current and previous sessions</a:t>
            </a:r>
          </a:p>
          <a:p>
            <a:endParaRPr lang="en-GB" baseline="0" dirty="0"/>
          </a:p>
          <a:p>
            <a:r>
              <a:rPr lang="en-GB" baseline="0" dirty="0"/>
              <a:t>Start button – quick access to tools and toolboxes</a:t>
            </a:r>
          </a:p>
          <a:p>
            <a:endParaRPr lang="en-GB" baseline="0" dirty="0"/>
          </a:p>
          <a:p>
            <a:r>
              <a:rPr lang="en-GB" baseline="0" dirty="0"/>
              <a:t>File-&gt;Preferences..  - change font size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Normal matrix</a:t>
            </a:r>
            <a:r>
              <a:rPr lang="en-GB" baseline="0" dirty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 that matrix multiplication is order dependent</a:t>
            </a:r>
            <a:r>
              <a:rPr lang="en-GB" baseline="0" dirty="0"/>
              <a:t> </a:t>
            </a:r>
          </a:p>
          <a:p>
            <a:r>
              <a:rPr lang="en-GB" baseline="0" dirty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baseline="0" dirty="0"/>
              <a:t>Exercise 2.2 p.13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Left division has two definitions:</a:t>
            </a:r>
          </a:p>
          <a:p>
            <a:r>
              <a:rPr lang="en-GB" dirty="0"/>
              <a:t>When would you use a.\b?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Next slide</a:t>
            </a:r>
            <a:r>
              <a:rPr lang="en-GB" baseline="0" dirty="0"/>
              <a:t> will cover setting up matrices </a:t>
            </a:r>
          </a:p>
          <a:p>
            <a:r>
              <a:rPr lang="en-GB" baseline="0" dirty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Think of matrix as a stack of row vectors</a:t>
            </a:r>
          </a:p>
          <a:p>
            <a:r>
              <a:rPr lang="en-GB" dirty="0"/>
              <a:t>Must have same number of</a:t>
            </a:r>
            <a:r>
              <a:rPr lang="en-GB" baseline="0" dirty="0"/>
              <a:t> elements in each row</a:t>
            </a:r>
          </a:p>
          <a:p>
            <a:r>
              <a:rPr lang="en-GB" baseline="0" dirty="0"/>
              <a:t>Now have a go at solving simultaneous equations with </a:t>
            </a:r>
            <a:r>
              <a:rPr lang="en-GB" b="1" baseline="0" dirty="0"/>
              <a:t>Exercise 2.3 p.14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can create arrays of strings if all same length</a:t>
            </a:r>
          </a:p>
          <a:p>
            <a:r>
              <a:rPr lang="en-GB" dirty="0"/>
              <a:t>Will come back to more straightforward</a:t>
            </a:r>
            <a:r>
              <a:rPr lang="en-GB" baseline="0" dirty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difference between “one” and ‘one’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220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380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Use subscript notation as for</a:t>
            </a:r>
            <a:r>
              <a:rPr lang="en-GB" baseline="0" dirty="0"/>
              <a:t> vectors with row, column specification</a:t>
            </a:r>
          </a:p>
          <a:p>
            <a:r>
              <a:rPr lang="en-GB" baseline="0" dirty="0"/>
              <a:t>Think of : on its own as ‘all rows’ or ‘all columns</a:t>
            </a:r>
          </a:p>
          <a:p>
            <a:r>
              <a:rPr lang="en-GB" baseline="0" dirty="0"/>
              <a:t>Ask how would extract some examples?</a:t>
            </a:r>
          </a:p>
          <a:p>
            <a:r>
              <a:rPr lang="en-GB" baseline="0" dirty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Needed if</a:t>
            </a:r>
            <a:r>
              <a:rPr lang="en-GB" baseline="0" dirty="0"/>
              <a:t> want to extract scattered elements of matrix</a:t>
            </a:r>
          </a:p>
          <a:p>
            <a:r>
              <a:rPr lang="en-GB" baseline="0" dirty="0"/>
              <a:t>Size(A) returns the number of rows and columns</a:t>
            </a:r>
          </a:p>
          <a:p>
            <a:r>
              <a:rPr lang="en-GB" baseline="0" dirty="0"/>
              <a:t>index = sub2ind(</a:t>
            </a:r>
            <a:r>
              <a:rPr lang="en-GB" baseline="0" dirty="0" err="1"/>
              <a:t>sizeA</a:t>
            </a:r>
            <a:r>
              <a:rPr lang="en-GB" baseline="0" dirty="0"/>
              <a:t>, [1 2], [3,4])</a:t>
            </a:r>
          </a:p>
          <a:p>
            <a:r>
              <a:rPr lang="en-GB" baseline="0" dirty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729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Effectively same as the way that vectors are stacked to make matrices</a:t>
            </a:r>
          </a:p>
          <a:p>
            <a:r>
              <a:rPr lang="en-GB" dirty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Take a look at some useful matrix functions:</a:t>
            </a:r>
          </a:p>
          <a:p>
            <a:r>
              <a:rPr lang="en-GB" dirty="0"/>
              <a:t>If use [</a:t>
            </a:r>
            <a:r>
              <a:rPr lang="en-GB" dirty="0" err="1"/>
              <a:t>row,column</a:t>
            </a:r>
            <a:r>
              <a:rPr lang="en-GB" dirty="0"/>
              <a:t>] = size(A) can get separate variable</a:t>
            </a:r>
            <a:r>
              <a:rPr lang="en-GB" baseline="0" dirty="0"/>
              <a:t>s for row &amp; column – demonstrate?</a:t>
            </a:r>
          </a:p>
          <a:p>
            <a:r>
              <a:rPr lang="en-GB" baseline="0" dirty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Note identity matrix only one parameter as must be square</a:t>
            </a:r>
          </a:p>
          <a:p>
            <a:r>
              <a:rPr lang="en-GB" baseline="0" dirty="0"/>
              <a:t>Note the p dimension as can have more than 2D matrices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 to be careful how matrices</a:t>
            </a:r>
            <a:r>
              <a:rPr lang="en-GB" baseline="0" dirty="0"/>
              <a:t> are specified</a:t>
            </a:r>
          </a:p>
          <a:p>
            <a:r>
              <a:rPr lang="en-GB" baseline="0" dirty="0"/>
              <a:t>If have array A…and add element (5,5) will grow array and reallocate memory</a:t>
            </a:r>
          </a:p>
          <a:p>
            <a:r>
              <a:rPr lang="en-GB" baseline="0" dirty="0"/>
              <a:t>If have loop which adds one element each time will do the same</a:t>
            </a:r>
          </a:p>
          <a:p>
            <a:r>
              <a:rPr lang="en-GB" baseline="0" dirty="0"/>
              <a:t>Copy is made of data in order to move.  If have v large data set may have problems -&gt; 2 copies in memory during copy operation</a:t>
            </a:r>
            <a:endParaRPr lang="en-GB" dirty="0"/>
          </a:p>
          <a:p>
            <a:r>
              <a:rPr lang="en-GB" dirty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</a:t>
            </a:r>
          </a:p>
          <a:p>
            <a:pPr defTabSz="918605">
              <a:defRPr/>
            </a:pPr>
            <a:r>
              <a:rPr lang="en-GB" b="1" dirty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Emphasise everything done so far been</a:t>
            </a:r>
            <a:r>
              <a:rPr lang="en-GB" baseline="0" dirty="0"/>
              <a:t> in workspace - transient</a:t>
            </a:r>
            <a:endParaRPr lang="en-GB" dirty="0"/>
          </a:p>
          <a:p>
            <a:r>
              <a:rPr lang="en-GB" dirty="0"/>
              <a:t>Show creating</a:t>
            </a:r>
            <a:r>
              <a:rPr lang="en-GB" baseline="0" dirty="0"/>
              <a:t> script ( </a:t>
            </a:r>
            <a:r>
              <a:rPr lang="en-GB" baseline="0" dirty="0" err="1"/>
              <a:t>ScriptExample.m</a:t>
            </a:r>
            <a:r>
              <a:rPr lang="en-GB" baseline="0" dirty="0"/>
              <a:t>)</a:t>
            </a:r>
          </a:p>
          <a:p>
            <a:r>
              <a:rPr lang="en-GB" baseline="0" dirty="0"/>
              <a:t>% Test script to calculate square roots</a:t>
            </a:r>
          </a:p>
          <a:p>
            <a:r>
              <a:rPr lang="en-GB" baseline="0" dirty="0"/>
              <a:t>% Second H1 line</a:t>
            </a:r>
          </a:p>
          <a:p>
            <a:endParaRPr lang="en-GB" baseline="0" dirty="0"/>
          </a:p>
          <a:p>
            <a:r>
              <a:rPr lang="en-GB" baseline="0" dirty="0"/>
              <a:t>% Script body</a:t>
            </a:r>
          </a:p>
          <a:p>
            <a:r>
              <a:rPr lang="en-GB" baseline="0" dirty="0"/>
              <a:t>A = [1:10];</a:t>
            </a:r>
          </a:p>
          <a:p>
            <a:r>
              <a:rPr lang="en-GB" baseline="0" dirty="0"/>
              <a:t>A = </a:t>
            </a:r>
            <a:r>
              <a:rPr lang="en-GB" baseline="0" dirty="0" err="1"/>
              <a:t>sqrt</a:t>
            </a:r>
            <a:r>
              <a:rPr lang="en-GB" baseline="0" dirty="0"/>
              <a:t>(A);    %Type </a:t>
            </a:r>
            <a:r>
              <a:rPr lang="en-GB" baseline="0" dirty="0" err="1"/>
              <a:t>squr</a:t>
            </a:r>
            <a:r>
              <a:rPr lang="en-GB" baseline="0" dirty="0"/>
              <a:t>[A] – gives error for bracket but not </a:t>
            </a:r>
            <a:r>
              <a:rPr lang="en-GB" baseline="0" dirty="0" err="1"/>
              <a:t>squr</a:t>
            </a:r>
            <a:r>
              <a:rPr lang="en-GB" baseline="0" dirty="0"/>
              <a:t> until run</a:t>
            </a:r>
          </a:p>
          <a:p>
            <a:endParaRPr lang="en-GB" dirty="0"/>
          </a:p>
          <a:p>
            <a:r>
              <a:rPr lang="en-GB" dirty="0"/>
              <a:t>Show help</a:t>
            </a:r>
          </a:p>
          <a:p>
            <a:r>
              <a:rPr lang="en-GB" dirty="0"/>
              <a:t>Show running from command prompt </a:t>
            </a:r>
          </a:p>
          <a:p>
            <a:r>
              <a:rPr lang="en-GB" dirty="0"/>
              <a:t>NB</a:t>
            </a:r>
            <a:r>
              <a:rPr lang="en-GB" baseline="0" dirty="0"/>
              <a:t> no output as used semicolons</a:t>
            </a:r>
          </a:p>
          <a:p>
            <a:r>
              <a:rPr lang="en-GB" baseline="0" dirty="0"/>
              <a:t>*Recap what actually done:</a:t>
            </a:r>
          </a:p>
          <a:p>
            <a:r>
              <a:rPr lang="en-GB" baseline="0" dirty="0"/>
              <a:t>Created script in file </a:t>
            </a:r>
            <a:r>
              <a:rPr lang="en-GB" baseline="0" dirty="0" err="1"/>
              <a:t>ScriptExample.m</a:t>
            </a:r>
            <a:endParaRPr lang="en-GB" baseline="0" dirty="0"/>
          </a:p>
          <a:p>
            <a:r>
              <a:rPr lang="en-GB" baseline="0" dirty="0"/>
              <a:t>Run, correcting errors</a:t>
            </a:r>
          </a:p>
          <a:p>
            <a:r>
              <a:rPr lang="en-GB" baseline="0" dirty="0"/>
              <a:t>Show, saved in current folder</a:t>
            </a:r>
          </a:p>
          <a:p>
            <a:r>
              <a:rPr lang="en-GB" baseline="0" dirty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Change</a:t>
            </a:r>
            <a:r>
              <a:rPr lang="en-GB" baseline="0" dirty="0"/>
              <a:t> square root script to input max value</a:t>
            </a:r>
          </a:p>
          <a:p>
            <a:pPr defTabSz="918605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Str</a:t>
            </a:r>
            <a:r>
              <a:rPr lang="en-GB" baseline="0" dirty="0"/>
              <a:t> = [‘The ‘ num2str(</a:t>
            </a:r>
            <a:r>
              <a:rPr lang="en-GB" baseline="0" dirty="0" err="1"/>
              <a:t>maxVal</a:t>
            </a:r>
            <a:r>
              <a:rPr lang="en-GB" baseline="0" dirty="0"/>
              <a:t>) ‘values of root A are: ‘ num2str(A)]; </a:t>
            </a:r>
          </a:p>
          <a:p>
            <a:pPr defTabSz="918605">
              <a:defRPr/>
            </a:pPr>
            <a:r>
              <a:rPr lang="en-GB" baseline="0" dirty="0"/>
              <a:t>Or </a:t>
            </a:r>
            <a:r>
              <a:rPr lang="en-GB" baseline="0" dirty="0" err="1"/>
              <a:t>str</a:t>
            </a:r>
            <a:r>
              <a:rPr lang="en-GB" baseline="0" dirty="0"/>
              <a:t> = “The “ + num2str(</a:t>
            </a:r>
            <a:r>
              <a:rPr lang="en-GB" baseline="0" dirty="0" err="1"/>
              <a:t>maxVal</a:t>
            </a:r>
            <a:r>
              <a:rPr lang="en-GB" baseline="0" dirty="0"/>
              <a:t>) + “values of root A are: “ + num2str(A);</a:t>
            </a:r>
          </a:p>
          <a:p>
            <a:pPr defTabSz="918605">
              <a:defRPr/>
            </a:pPr>
            <a:r>
              <a:rPr lang="en-GB" baseline="0" dirty="0"/>
              <a:t>Add </a:t>
            </a:r>
            <a:r>
              <a:rPr lang="en-GB" baseline="0" dirty="0" err="1"/>
              <a:t>disp</a:t>
            </a:r>
            <a:r>
              <a:rPr lang="en-GB" baseline="0" dirty="0"/>
              <a:t>(</a:t>
            </a:r>
            <a:r>
              <a:rPr lang="en-GB" baseline="0" dirty="0" err="1"/>
              <a:t>str</a:t>
            </a:r>
            <a:r>
              <a:rPr lang="en-GB" baseline="0" dirty="0"/>
              <a:t>) to script example</a:t>
            </a:r>
          </a:p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Preparation</a:t>
            </a:r>
            <a:r>
              <a:rPr lang="en-GB" baseline="0" dirty="0"/>
              <a:t> for Exercise 4.1</a:t>
            </a:r>
          </a:p>
          <a:p>
            <a:r>
              <a:rPr lang="en-GB" baseline="0" dirty="0"/>
              <a:t>t = 0 to t=input time 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4.1 p22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really good</a:t>
            </a:r>
            <a:r>
              <a:rPr lang="en-GB" baseline="0" dirty="0"/>
              <a:t> for plotting data</a:t>
            </a:r>
            <a:endParaRPr lang="en-GB" dirty="0"/>
          </a:p>
          <a:p>
            <a:r>
              <a:rPr lang="en-GB" dirty="0"/>
              <a:t> x = </a:t>
            </a:r>
            <a:r>
              <a:rPr lang="en-GB" dirty="0" err="1"/>
              <a:t>linspace</a:t>
            </a:r>
            <a:r>
              <a:rPr lang="en-GB" dirty="0"/>
              <a:t>(-pi,pi,20)</a:t>
            </a:r>
          </a:p>
          <a:p>
            <a:r>
              <a:rPr lang="en-GB" dirty="0"/>
              <a:t>points = sin(x)</a:t>
            </a:r>
          </a:p>
          <a:p>
            <a:r>
              <a:rPr lang="en-GB" dirty="0"/>
              <a:t> plot(</a:t>
            </a:r>
            <a:r>
              <a:rPr lang="en-GB" dirty="0" err="1"/>
              <a:t>x,points,'o</a:t>
            </a:r>
            <a:r>
              <a:rPr lang="en-GB" dirty="0"/>
              <a:t>')  and from workspace  </a:t>
            </a:r>
          </a:p>
          <a:p>
            <a:r>
              <a:rPr lang="en-GB" dirty="0"/>
              <a:t>Show if only use plot( sin(x) ) just plots against</a:t>
            </a:r>
            <a:r>
              <a:rPr lang="en-GB" baseline="0" dirty="0"/>
              <a:t> integer range</a:t>
            </a:r>
            <a:endParaRPr lang="en-GB" dirty="0"/>
          </a:p>
          <a:p>
            <a:r>
              <a:rPr lang="en-GB" dirty="0"/>
              <a:t>Point out</a:t>
            </a:r>
            <a:r>
              <a:rPr lang="en-GB" baseline="0" dirty="0"/>
              <a:t> different sorts of plot available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dirty="0"/>
              <a:t>Exercise 5.1 p24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Xlable</a:t>
            </a:r>
            <a:r>
              <a:rPr lang="en-GB" dirty="0"/>
              <a:t>(‘Time, s’)</a:t>
            </a:r>
          </a:p>
          <a:p>
            <a:r>
              <a:rPr lang="en-GB" dirty="0" err="1"/>
              <a:t>Ylable</a:t>
            </a:r>
            <a:r>
              <a:rPr lang="en-GB" dirty="0"/>
              <a:t>(‘Distance, m’)</a:t>
            </a:r>
          </a:p>
          <a:p>
            <a:r>
              <a:rPr lang="en-GB" dirty="0"/>
              <a:t>Title(‘Distance/Time graph)</a:t>
            </a:r>
          </a:p>
          <a:p>
            <a:r>
              <a:rPr lang="en-GB" dirty="0"/>
              <a:t>Show plot tools on</a:t>
            </a:r>
            <a:r>
              <a:rPr lang="en-GB" baseline="0" dirty="0"/>
              <a:t> figure previously created – basically make aware that it’s there and they can investigate later</a:t>
            </a:r>
          </a:p>
          <a:p>
            <a:r>
              <a:rPr lang="en-GB" baseline="0" dirty="0"/>
              <a:t>Show file-&gt;generate code</a:t>
            </a:r>
          </a:p>
          <a:p>
            <a:r>
              <a:rPr lang="en-GB" baseline="0" dirty="0"/>
              <a:t>Cut and paste into live editor and show how adds the code for titles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</a:t>
            </a:r>
            <a:r>
              <a:rPr lang="en-GB" baseline="0" dirty="0"/>
              <a:t> that </a:t>
            </a:r>
            <a:r>
              <a:rPr lang="en-GB" baseline="0" dirty="0" err="1"/>
              <a:t>subwindows</a:t>
            </a:r>
            <a:r>
              <a:rPr lang="en-GB" baseline="0" dirty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</a:t>
            </a:r>
            <a:r>
              <a:rPr lang="en-GB" b="1" baseline="0" dirty="0"/>
              <a:t> 5.2 p27</a:t>
            </a:r>
            <a:endParaRPr lang="en-GB" b="1" dirty="0"/>
          </a:p>
          <a:p>
            <a:r>
              <a:rPr lang="en-GB" dirty="0"/>
              <a:t>Don’t need user input – just specify values</a:t>
            </a:r>
          </a:p>
          <a:p>
            <a:r>
              <a:rPr lang="en-GB" dirty="0"/>
              <a:t>Few things</a:t>
            </a:r>
            <a:r>
              <a:rPr lang="en-GB" baseline="0" dirty="0"/>
              <a:t> in here that you don’t know – make use of help/doc/web search</a:t>
            </a:r>
          </a:p>
          <a:p>
            <a:r>
              <a:rPr lang="en-GB" baseline="0" dirty="0"/>
              <a:t>Plan before you start</a:t>
            </a:r>
          </a:p>
          <a:p>
            <a:r>
              <a:rPr lang="en-GB" baseline="0" dirty="0"/>
              <a:t>*Show use of num2str + 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setupPath.m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61F5E7-E9A3-428D-802F-730F07CBE60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3760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disp</a:t>
            </a:r>
            <a:r>
              <a:rPr lang="en-GB" dirty="0"/>
              <a:t>('syntax error)</a:t>
            </a:r>
          </a:p>
          <a:p>
            <a:endParaRPr lang="en-GB" dirty="0"/>
          </a:p>
          <a:p>
            <a:r>
              <a:rPr lang="en-GB" dirty="0"/>
              <a:t> for k = 1:4</a:t>
            </a:r>
          </a:p>
          <a:p>
            <a:r>
              <a:rPr lang="en-GB" dirty="0"/>
              <a:t>a(k) = a(k)+1</a:t>
            </a:r>
          </a:p>
          <a:p>
            <a:r>
              <a:rPr lang="en-GB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 debugger</a:t>
            </a:r>
          </a:p>
          <a:p>
            <a:r>
              <a:rPr lang="en-GB" b="1" dirty="0"/>
              <a:t>Exercise 6.1 p.30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 entirely focused on debugging but can see how being</a:t>
            </a:r>
            <a:r>
              <a:rPr lang="en-GB" baseline="0" dirty="0"/>
              <a:t> able to run individual cells will help to home in on errors</a:t>
            </a:r>
          </a:p>
          <a:p>
            <a:r>
              <a:rPr lang="en-GB" b="1" baseline="0" dirty="0"/>
              <a:t>Exercise 6.2, p30 </a:t>
            </a:r>
            <a:r>
              <a:rPr lang="en-GB" baseline="0" dirty="0"/>
              <a:t>– add code cells to projectiles script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5186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 only used sequential</a:t>
            </a:r>
            <a:r>
              <a:rPr lang="en-GB" baseline="0" dirty="0"/>
              <a:t> operations.  Normally programs more complex.</a:t>
            </a:r>
          </a:p>
          <a:p>
            <a:r>
              <a:rPr lang="en-GB" baseline="0" dirty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 =</a:t>
            </a:r>
            <a:r>
              <a:rPr lang="en-GB" baseline="0" dirty="0"/>
              <a:t> logical(x) – gives true for any value other than 0</a:t>
            </a:r>
          </a:p>
          <a:p>
            <a:r>
              <a:rPr lang="en-GB" baseline="0" dirty="0"/>
              <a:t>&amp; on arrays</a:t>
            </a:r>
          </a:p>
          <a:p>
            <a:r>
              <a:rPr lang="en-GB" baseline="0" dirty="0"/>
              <a:t>&amp;&amp; only on scalars and short circuits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Again no</a:t>
            </a:r>
            <a:r>
              <a:rPr lang="en-GB" baseline="0" dirty="0"/>
              <a:t> need to use loop to perform operation on elements which satisfy condition</a:t>
            </a:r>
          </a:p>
          <a:p>
            <a:r>
              <a:rPr lang="en-GB" baseline="0" dirty="0"/>
              <a:t>Break into steps: Create B, A(B), A(B) = 10*</a:t>
            </a:r>
            <a:r>
              <a:rPr lang="en-GB" baseline="0" dirty="0" err="1"/>
              <a:t>ans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Test a&gt;2</a:t>
            </a:r>
            <a:r>
              <a:rPr lang="en-GB" baseline="0" dirty="0"/>
              <a:t> &amp; a&lt;6</a:t>
            </a:r>
          </a:p>
          <a:p>
            <a:r>
              <a:rPr lang="en-GB" baseline="0" dirty="0"/>
              <a:t>Extract the elements which satisfy the condition</a:t>
            </a:r>
          </a:p>
          <a:p>
            <a:r>
              <a:rPr lang="en-GB" baseline="0" dirty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Find:  Example of temperatures and want to find first that’s above</a:t>
            </a:r>
            <a:r>
              <a:rPr lang="en-GB" baseline="0" dirty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dirty="0"/>
              <a:t>Comparison of doubles – </a:t>
            </a:r>
            <a:r>
              <a:rPr lang="en-GB" dirty="0" err="1"/>
              <a:t>eg</a:t>
            </a:r>
            <a:r>
              <a:rPr lang="en-GB" dirty="0"/>
              <a:t> 1.0</a:t>
            </a:r>
            <a:r>
              <a:rPr lang="en-GB" baseline="0" dirty="0"/>
              <a:t> may actually be 0.9999999 so ==1.0 no good</a:t>
            </a:r>
            <a:endParaRPr lang="en-GB" dirty="0"/>
          </a:p>
          <a:p>
            <a:pPr defTabSz="918605">
              <a:defRPr/>
            </a:pPr>
            <a:r>
              <a:rPr lang="en-GB" b="1" baseline="0" dirty="0"/>
              <a:t>Exercise 8.1 p35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MATrix</a:t>
            </a:r>
            <a:r>
              <a:rPr lang="en-GB" dirty="0"/>
              <a:t> </a:t>
            </a:r>
            <a:r>
              <a:rPr lang="en-GB" dirty="0" err="1"/>
              <a:t>LABoratory</a:t>
            </a:r>
            <a:endParaRPr lang="en-GB" dirty="0"/>
          </a:p>
          <a:p>
            <a:r>
              <a:rPr lang="en-GB" dirty="0"/>
              <a:t>NB Don’t need to declare</a:t>
            </a:r>
            <a:r>
              <a:rPr lang="en-GB" baseline="0" dirty="0"/>
              <a:t> variable</a:t>
            </a:r>
          </a:p>
          <a:p>
            <a:endParaRPr lang="en-GB" dirty="0"/>
          </a:p>
          <a:p>
            <a:r>
              <a:rPr lang="en-GB" dirty="0"/>
              <a:t>Move to </a:t>
            </a:r>
            <a:r>
              <a:rPr lang="en-GB" dirty="0" err="1"/>
              <a:t>Matlab</a:t>
            </a:r>
            <a:r>
              <a:rPr lang="en-GB" dirty="0"/>
              <a:t> and show creating variable</a:t>
            </a:r>
          </a:p>
          <a:p>
            <a:r>
              <a:rPr lang="en-GB" dirty="0"/>
              <a:t>Double click in workspace window to open variable editor</a:t>
            </a:r>
          </a:p>
          <a:p>
            <a:r>
              <a:rPr lang="en-GB" dirty="0"/>
              <a:t>Show who</a:t>
            </a:r>
            <a:r>
              <a:rPr lang="en-GB" baseline="0" dirty="0"/>
              <a:t> and </a:t>
            </a:r>
            <a:r>
              <a:rPr lang="en-GB" baseline="0" dirty="0" err="1"/>
              <a:t>whos</a:t>
            </a:r>
            <a:endParaRPr lang="en-GB" baseline="0" dirty="0"/>
          </a:p>
          <a:p>
            <a:r>
              <a:rPr lang="en-GB" baseline="0" dirty="0"/>
              <a:t>Be aware all variables stay in workspace until cleared – clear</a:t>
            </a:r>
          </a:p>
          <a:p>
            <a:r>
              <a:rPr lang="en-GB" baseline="0" dirty="0"/>
              <a:t>Clear </a:t>
            </a:r>
            <a:r>
              <a:rPr lang="en-GB" baseline="0" dirty="0" err="1"/>
              <a:t>var</a:t>
            </a:r>
            <a:endParaRPr lang="en-GB" baseline="0" dirty="0"/>
          </a:p>
          <a:p>
            <a:r>
              <a:rPr lang="en-GB" baseline="0" dirty="0" err="1"/>
              <a:t>Clc</a:t>
            </a:r>
            <a:r>
              <a:rPr lang="en-GB" baseline="0" dirty="0"/>
              <a:t> to clear command window</a:t>
            </a:r>
          </a:p>
          <a:p>
            <a:endParaRPr lang="en-GB" baseline="0" dirty="0"/>
          </a:p>
          <a:p>
            <a:r>
              <a:rPr lang="en-GB" baseline="0" dirty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5275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2930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statements work best with scalars.  On array condition</a:t>
            </a:r>
            <a:r>
              <a:rPr lang="en-GB" baseline="0" dirty="0"/>
              <a:t> only true if true for every value.  For array better to use find</a:t>
            </a:r>
          </a:p>
          <a:p>
            <a:r>
              <a:rPr lang="en-GB" baseline="0" dirty="0"/>
              <a:t>NB. No brackets but need end.  Indentation not necessary but better style</a:t>
            </a:r>
          </a:p>
          <a:p>
            <a:r>
              <a:rPr lang="en-GB" baseline="0" dirty="0" err="1"/>
              <a:t>AgeIf.m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baseline="0" dirty="0" err="1"/>
              <a:t>AgeIfElse.m</a:t>
            </a:r>
            <a:endParaRPr lang="en-GB" baseline="0" dirty="0"/>
          </a:p>
          <a:p>
            <a:pPr defTabSz="918605">
              <a:defRPr/>
            </a:pPr>
            <a:r>
              <a:rPr lang="en-GB" b="1" baseline="0" dirty="0"/>
              <a:t>Exercise 8.2 p36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76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AgeElseIfElse.m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 – don’t need 2</a:t>
            </a:r>
            <a:r>
              <a:rPr lang="en-GB" baseline="30000" dirty="0"/>
              <a:t>nd</a:t>
            </a:r>
            <a:r>
              <a:rPr lang="en-GB" dirty="0"/>
              <a:t> condition age</a:t>
            </a:r>
            <a:r>
              <a:rPr lang="en-GB" baseline="0" dirty="0"/>
              <a:t> &gt; 5  (would result in incorrect output for 5)</a:t>
            </a:r>
          </a:p>
          <a:p>
            <a:r>
              <a:rPr lang="en-GB" b="1" baseline="0" dirty="0"/>
              <a:t>Exercise 8.3, p36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Variable can be scalar</a:t>
            </a:r>
            <a:r>
              <a:rPr lang="en-GB" baseline="0" dirty="0"/>
              <a:t> or string (or cell array – come to later)</a:t>
            </a:r>
          </a:p>
          <a:p>
            <a:r>
              <a:rPr lang="en-GB" baseline="0" dirty="0"/>
              <a:t>Doesn’t fall through so no need for break</a:t>
            </a:r>
            <a:endParaRPr lang="en-GB" dirty="0"/>
          </a:p>
          <a:p>
            <a:r>
              <a:rPr lang="en-GB" dirty="0"/>
              <a:t>Demonstrate</a:t>
            </a:r>
            <a:r>
              <a:rPr lang="en-GB" baseline="0" dirty="0"/>
              <a:t> menu program – </a:t>
            </a:r>
            <a:r>
              <a:rPr lang="en-GB" baseline="0" dirty="0" err="1"/>
              <a:t>MenuSwitchExample.m</a:t>
            </a:r>
            <a:r>
              <a:rPr lang="en-GB" baseline="0" dirty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them to think about when</a:t>
            </a:r>
            <a:r>
              <a:rPr lang="en-GB" baseline="0" dirty="0"/>
              <a:t> they might use a loop in a program</a:t>
            </a:r>
          </a:p>
          <a:p>
            <a:r>
              <a:rPr lang="en-GB" baseline="0" dirty="0"/>
              <a:t>Iterating through pre-defined range – for loop</a:t>
            </a:r>
          </a:p>
          <a:p>
            <a:r>
              <a:rPr lang="en-GB" baseline="0" dirty="0"/>
              <a:t>Until condition is satisfied – while loop  </a:t>
            </a:r>
            <a:r>
              <a:rPr lang="en-GB" baseline="0" dirty="0" err="1"/>
              <a:t>eg</a:t>
            </a:r>
            <a:r>
              <a:rPr lang="en-GB" baseline="0" dirty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 with debugger – show vector growing.  Show red squiggly line for code tip</a:t>
            </a:r>
          </a:p>
          <a:p>
            <a:r>
              <a:rPr lang="en-GB" dirty="0"/>
              <a:t>Clear first!</a:t>
            </a:r>
          </a:p>
          <a:p>
            <a:r>
              <a:rPr lang="en-GB" dirty="0" err="1"/>
              <a:t>ForLoopGrowingVector.m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  <a:p>
            <a:pPr defTabSz="918605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Defaults to</a:t>
            </a:r>
            <a:r>
              <a:rPr lang="en-GB" baseline="0" dirty="0"/>
              <a:t> short</a:t>
            </a:r>
            <a:endParaRPr lang="en-GB" dirty="0"/>
          </a:p>
          <a:p>
            <a:r>
              <a:rPr lang="en-GB" dirty="0"/>
              <a:t>Type</a:t>
            </a:r>
            <a:r>
              <a:rPr lang="en-GB" baseline="0" dirty="0"/>
              <a:t> pi, then change to format long</a:t>
            </a:r>
            <a:endParaRPr lang="en-GB" dirty="0"/>
          </a:p>
          <a:p>
            <a:r>
              <a:rPr lang="en-GB" dirty="0"/>
              <a:t>Try typing help</a:t>
            </a:r>
            <a:r>
              <a:rPr lang="en-GB" baseline="0" dirty="0"/>
              <a:t> format</a:t>
            </a:r>
          </a:p>
          <a:p>
            <a:r>
              <a:rPr lang="en-GB" baseline="0" dirty="0"/>
              <a:t>Can use classes given in </a:t>
            </a:r>
            <a:r>
              <a:rPr lang="en-GB" baseline="0" dirty="0" err="1"/>
              <a:t>datatypes</a:t>
            </a:r>
            <a:r>
              <a:rPr lang="en-GB" baseline="0" dirty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r>
              <a:rPr lang="en-GB" dirty="0"/>
              <a:t>Note if have matrix</a:t>
            </a:r>
            <a:r>
              <a:rPr lang="en-GB" baseline="0" dirty="0"/>
              <a:t> as index then whole column is used as index each time through loop</a:t>
            </a:r>
          </a:p>
          <a:p>
            <a:r>
              <a:rPr lang="en-GB" baseline="0" dirty="0"/>
              <a:t>Might use for loop if going through set of filename where manipulating string</a:t>
            </a:r>
          </a:p>
          <a:p>
            <a:r>
              <a:rPr lang="en-GB" baseline="0" dirty="0"/>
              <a:t>ForLoop2D.m  - note that vectorised version would still work if t is 2D matrix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9.1 p38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Average.m</a:t>
            </a:r>
            <a:endParaRPr lang="en-GB" dirty="0"/>
          </a:p>
          <a:p>
            <a:r>
              <a:rPr lang="en-GB" dirty="0"/>
              <a:t>Break – to exit loop</a:t>
            </a:r>
          </a:p>
          <a:p>
            <a:r>
              <a:rPr lang="en-GB" dirty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decide between</a:t>
            </a:r>
            <a:r>
              <a:rPr lang="en-GB" baseline="0" dirty="0"/>
              <a:t> for/while loops?</a:t>
            </a:r>
          </a:p>
          <a:p>
            <a:pPr defTabSz="918605">
              <a:defRPr/>
            </a:pPr>
            <a:r>
              <a:rPr lang="en-GB" b="1" dirty="0"/>
              <a:t>Exercise 9.2 p39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DistBetweenPoints.m</a:t>
            </a:r>
            <a:r>
              <a:rPr lang="en-GB" baseline="0" dirty="0"/>
              <a:t>  pass p1x </a:t>
            </a:r>
            <a:r>
              <a:rPr lang="en-GB" baseline="0" dirty="0" err="1"/>
              <a:t>etc</a:t>
            </a:r>
            <a:r>
              <a:rPr lang="en-GB" baseline="0" dirty="0"/>
              <a:t> so can see different to x1 </a:t>
            </a:r>
            <a:r>
              <a:rPr lang="en-GB" baseline="0" dirty="0" err="1"/>
              <a:t>etc</a:t>
            </a:r>
            <a:r>
              <a:rPr lang="en-GB" baseline="0" dirty="0"/>
              <a:t> in function workspace</a:t>
            </a:r>
            <a:endParaRPr lang="en-GB" dirty="0"/>
          </a:p>
          <a:p>
            <a:pPr defTabSz="918605"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defTabSz="914217">
              <a:defRPr/>
            </a:pPr>
            <a:r>
              <a:rPr lang="es-ES" dirty="0" err="1"/>
              <a:t>distance</a:t>
            </a:r>
            <a:r>
              <a:rPr lang="es-ES" dirty="0"/>
              <a:t> = </a:t>
            </a:r>
            <a:r>
              <a:rPr lang="es-ES" dirty="0" err="1"/>
              <a:t>sqrt</a:t>
            </a:r>
            <a:r>
              <a:rPr lang="es-ES" dirty="0"/>
              <a:t>( (x2 - x1)^2 + (y2 - y1)^2 );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Call </a:t>
            </a:r>
            <a:r>
              <a:rPr lang="en-GB" dirty="0" err="1"/>
              <a:t>DistBetweenPoints</a:t>
            </a:r>
            <a:r>
              <a:rPr lang="en-GB" baseline="0" dirty="0"/>
              <a:t> with arrays – then change to .^</a:t>
            </a:r>
          </a:p>
          <a:p>
            <a:r>
              <a:rPr lang="en-GB" b="1" baseline="0" dirty="0"/>
              <a:t>Exercise 10.1 p40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Logfunc</a:t>
            </a:r>
            <a:r>
              <a:rPr lang="en-GB" dirty="0"/>
              <a:t> is anonymous function from previous slide</a:t>
            </a:r>
          </a:p>
          <a:p>
            <a:r>
              <a:rPr lang="en-GB" dirty="0"/>
              <a:t>[-pi pi] gives vector</a:t>
            </a:r>
            <a:r>
              <a:rPr lang="en-GB" baseline="0" dirty="0"/>
              <a:t> containing the </a:t>
            </a:r>
            <a:r>
              <a:rPr lang="en-GB" baseline="0" dirty="0" err="1"/>
              <a:t>xmin</a:t>
            </a:r>
            <a:r>
              <a:rPr lang="en-GB" baseline="0" dirty="0"/>
              <a:t> and </a:t>
            </a:r>
            <a:r>
              <a:rPr lang="en-GB" baseline="0" dirty="0" err="1"/>
              <a:t>xmax</a:t>
            </a:r>
            <a:r>
              <a:rPr lang="en-GB" baseline="0" dirty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Relate overwriting</a:t>
            </a:r>
            <a:r>
              <a:rPr lang="en-GB" baseline="0" dirty="0"/>
              <a:t> </a:t>
            </a:r>
            <a:r>
              <a:rPr lang="en-GB" dirty="0"/>
              <a:t>built</a:t>
            </a:r>
            <a:r>
              <a:rPr lang="en-GB" baseline="0" dirty="0"/>
              <a:t> in function names to path</a:t>
            </a:r>
          </a:p>
          <a:p>
            <a:r>
              <a:rPr lang="en-GB" baseline="0" dirty="0"/>
              <a:t>A = sin(pi)</a:t>
            </a:r>
          </a:p>
          <a:p>
            <a:r>
              <a:rPr lang="en-GB" baseline="0" dirty="0"/>
              <a:t>Sin = 2</a:t>
            </a:r>
          </a:p>
          <a:p>
            <a:r>
              <a:rPr lang="en-GB" baseline="0" dirty="0"/>
              <a:t>A = sin(pi)  - gives error because sin now defined as 1x1 array and pi isn’t valid index into it</a:t>
            </a:r>
          </a:p>
          <a:p>
            <a:r>
              <a:rPr lang="en-GB" baseline="0" dirty="0"/>
              <a:t>Clear sin  - clears sin from workspace so original definition now accessible</a:t>
            </a:r>
          </a:p>
          <a:p>
            <a:r>
              <a:rPr lang="en-GB" baseline="0" dirty="0"/>
              <a:t>A = sin(pi)  now works</a:t>
            </a:r>
          </a:p>
          <a:p>
            <a:endParaRPr lang="en-GB" baseline="0" dirty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Similar to static variables in C++</a:t>
            </a:r>
          </a:p>
          <a:p>
            <a:r>
              <a:rPr lang="en-GB" dirty="0"/>
              <a:t>Might</a:t>
            </a:r>
            <a:r>
              <a:rPr lang="en-GB" baseline="0" dirty="0"/>
              <a:t> use to check whether performed operation which only needs to be done once</a:t>
            </a:r>
          </a:p>
          <a:p>
            <a:r>
              <a:rPr lang="en-GB" baseline="0" dirty="0" err="1"/>
              <a:t>Eg</a:t>
            </a:r>
            <a:r>
              <a:rPr lang="en-GB" baseline="0" dirty="0"/>
              <a:t>. read data from a </a:t>
            </a:r>
            <a:r>
              <a:rPr lang="en-GB" baseline="0" dirty="0" err="1"/>
              <a:t>spreadsheet</a:t>
            </a:r>
            <a:endParaRPr lang="en-GB" baseline="0" dirty="0"/>
          </a:p>
          <a:p>
            <a:r>
              <a:rPr lang="en-GB" b="1" baseline="0" dirty="0"/>
              <a:t>Exercise 10.2  p.42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summary(</a:t>
            </a:r>
            <a:r>
              <a:rPr lang="en-GB" baseline="0" dirty="0" err="1"/>
              <a:t>PatientData</a:t>
            </a:r>
            <a:r>
              <a:rPr lang="en-GB" baseline="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PatientData.Properties</a:t>
            </a:r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Set row names &amp; show variable window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="1" baseline="0" dirty="0"/>
              <a:t>Exercise 11.1 page 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</a:t>
            </a:r>
            <a:r>
              <a:rPr lang="en-GB" baseline="0" dirty="0"/>
              <a:t> import of Section0.txt using wizard</a:t>
            </a:r>
          </a:p>
          <a:p>
            <a:r>
              <a:rPr lang="en-GB" baseline="0" dirty="0"/>
              <a:t>Show save as matrix, renaming variable names, changing type to text</a:t>
            </a:r>
          </a:p>
          <a:p>
            <a:r>
              <a:rPr lang="en-GB" baseline="0" dirty="0"/>
              <a:t>Show cell array for text</a:t>
            </a:r>
          </a:p>
          <a:p>
            <a:pPr defTabSz="918605">
              <a:defRPr/>
            </a:pPr>
            <a:endParaRPr lang="en-GB" baseline="0" dirty="0"/>
          </a:p>
          <a:p>
            <a:pPr defTabSz="918605">
              <a:defRPr/>
            </a:pPr>
            <a:r>
              <a:rPr lang="en-GB" baseline="0" dirty="0"/>
              <a:t>Import Section0Columns.txt – imports x and y</a:t>
            </a:r>
            <a:endParaRPr lang="en-GB" dirty="0"/>
          </a:p>
          <a:p>
            <a:endParaRPr lang="en-GB" baseline="0" dirty="0"/>
          </a:p>
          <a:p>
            <a:r>
              <a:rPr lang="en-GB" baseline="0" dirty="0"/>
              <a:t>Show import of SimonVega.jpg – show 3D array with RGB  </a:t>
            </a:r>
            <a:r>
              <a:rPr lang="en-GB" baseline="0" dirty="0" err="1"/>
              <a:t>uiimport</a:t>
            </a:r>
            <a:r>
              <a:rPr lang="en-GB" baseline="0" dirty="0"/>
              <a:t>(‘SimonVega.jpg’)</a:t>
            </a:r>
          </a:p>
          <a:p>
            <a:r>
              <a:rPr lang="en-GB" baseline="0" dirty="0"/>
              <a:t>	show changing colours &amp; plot</a:t>
            </a:r>
          </a:p>
          <a:p>
            <a:pPr defTabSz="918605">
              <a:defRPr/>
            </a:pPr>
            <a:r>
              <a:rPr lang="en-GB" baseline="0" dirty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3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78B9098D-0904-442D-BED8-55981DFA2A5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05/05/2022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19BC7565-1DC2-458C-B040-9D2639F701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05/05/2022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05/05/2022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05/05/2022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05/05/2022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2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nottingham.ac.uk/course/view.php?id=124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help/control/index.html" TargetMode="External"/><Relationship Id="rId3" Type="http://schemas.openxmlformats.org/officeDocument/2006/relationships/hyperlink" Target="https://uk.mathworks.com/products/signal.html" TargetMode="External"/><Relationship Id="rId7" Type="http://schemas.openxmlformats.org/officeDocument/2006/relationships/hyperlink" Target="https://uk.mathworks.com/products/daq.html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symbolic.html" TargetMode="External"/><Relationship Id="rId5" Type="http://schemas.openxmlformats.org/officeDocument/2006/relationships/hyperlink" Target="https://uk.mathworks.com/products/optimization.html" TargetMode="External"/><Relationship Id="rId10" Type="http://schemas.openxmlformats.org/officeDocument/2006/relationships/hyperlink" Target="https://uk.mathworks.com/products/statistics.html" TargetMode="External"/><Relationship Id="rId4" Type="http://schemas.openxmlformats.org/officeDocument/2006/relationships/hyperlink" Target="https://uk.mathworks.com/products/image.html" TargetMode="External"/><Relationship Id="rId9" Type="http://schemas.openxmlformats.org/officeDocument/2006/relationships/hyperlink" Target="https://uk.mathworks.com/products/curvefitting.html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-development.html?category=gui-development&amp;s_tid=CRUX_topnav" TargetMode="Externa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labexpo.com/online/2022.html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MATLAB for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Louise Brown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hlinkClick r:id="rId3"/>
              </a:rPr>
              <a:t>http://moodle.nottingham.ac.uk/course/view.php?id=12439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cs typeface="Courier New" pitchFamily="49" charset="0"/>
              </a:rPr>
              <a:t>Use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memory</a:t>
            </a:r>
          </a:p>
          <a:p>
            <a:r>
              <a:rPr lang="en-GB" sz="2800" dirty="0">
                <a:cs typeface="Courier New" pitchFamily="49" charset="0"/>
              </a:rPr>
              <a:t>Type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cs typeface="Courier New" panose="02070309020205020404" pitchFamily="49" charset="0"/>
              </a:rPr>
              <a:t>to see other available data types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Data from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dot notation to plot data for a whole column:</a:t>
            </a:r>
          </a:p>
          <a:p>
            <a:endParaRPr lang="en-GB" sz="20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Importing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Import Wizard</a:t>
            </a:r>
          </a:p>
          <a:p>
            <a:r>
              <a:rPr lang="en-GB" sz="2000" dirty="0"/>
              <a:t>Use the Import Data button </a:t>
            </a:r>
          </a:p>
          <a:p>
            <a:r>
              <a:rPr lang="en-GB" sz="2000" dirty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can be imported as row or column vectors where headers are present</a:t>
            </a:r>
          </a:p>
          <a:p>
            <a:r>
              <a:rPr lang="en-GB" sz="2000" dirty="0"/>
              <a:t>Otherwise imported as matrix</a:t>
            </a:r>
          </a:p>
          <a:p>
            <a:endParaRPr lang="en-GB" sz="2000" dirty="0"/>
          </a:p>
          <a:p>
            <a:r>
              <a:rPr lang="en-GB" sz="2000" dirty="0"/>
              <a:t>Use Import Selection-&gt; Generate Script or Generate Function to create code to reproduce import of the selected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Cleaning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(Age);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>
                <a:solidFill>
                  <a:srgbClr val="FF0000"/>
                </a:solidFill>
              </a:rPr>
              <a:t>5/03/2020</a:t>
            </a: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746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Toolboxes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https://uk.mathworks.com/products/signal.html</a:t>
            </a:r>
            <a:endParaRPr lang="en-GB" dirty="0"/>
          </a:p>
          <a:p>
            <a:r>
              <a:rPr lang="en-GB" dirty="0"/>
              <a:t>Image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https://uk.mathworks.com/products/image.html</a:t>
            </a:r>
            <a:endParaRPr lang="en-GB" dirty="0"/>
          </a:p>
          <a:p>
            <a:r>
              <a:rPr lang="en-GB" dirty="0"/>
              <a:t>Optimisation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https://uk.mathworks.com/products/optimization.html</a:t>
            </a:r>
            <a:endParaRPr lang="en-GB" dirty="0"/>
          </a:p>
          <a:p>
            <a:r>
              <a:rPr lang="en-GB" dirty="0"/>
              <a:t>Symbolic Maths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https://uk.mathworks.com/products/symbolic.html</a:t>
            </a:r>
            <a:endParaRPr lang="en-GB" dirty="0"/>
          </a:p>
          <a:p>
            <a:r>
              <a:rPr lang="en-GB" dirty="0"/>
              <a:t>Data Acquisition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7"/>
              </a:rPr>
              <a:t>https://uk.mathworks.com/products/daq.html</a:t>
            </a:r>
            <a:endParaRPr lang="en-GB" dirty="0"/>
          </a:p>
          <a:p>
            <a:r>
              <a:rPr lang="en-GB" dirty="0"/>
              <a:t>Control System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8"/>
              </a:rPr>
              <a:t>https://uk.mathworks.com/help/control/index.html</a:t>
            </a:r>
            <a:endParaRPr lang="en-GB" dirty="0"/>
          </a:p>
          <a:p>
            <a:r>
              <a:rPr lang="en-GB" dirty="0"/>
              <a:t>Curve Fitting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9"/>
              </a:rPr>
              <a:t>https://uk.mathworks.com/products/curvefitting.html</a:t>
            </a:r>
            <a:endParaRPr lang="en-GB" dirty="0"/>
          </a:p>
          <a:p>
            <a:r>
              <a:rPr lang="en-GB" dirty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0"/>
              </a:rPr>
              <a:t>https://uk.mathworks.com/products/statistics.html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More to Explore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105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https://uk.mathworks.com/help/matlab/matlab_prog/set-up-git-source-control.html</a:t>
            </a:r>
            <a:endParaRPr lang="en-GB" sz="2000" dirty="0"/>
          </a:p>
          <a:p>
            <a:endParaRPr lang="en-GB" sz="2400" dirty="0"/>
          </a:p>
          <a:p>
            <a:r>
              <a:rPr lang="en-GB" sz="2400" dirty="0"/>
              <a:t>App Designer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https://uk.mathworks.com/help/matlab/gui-development.html?category=gui-development&amp;s_tid=CRUX_topnav</a:t>
            </a:r>
            <a:endParaRPr lang="en-GB" sz="2000" dirty="0"/>
          </a:p>
          <a:p>
            <a:pPr lvl="1"/>
            <a:endParaRPr lang="en-GB" sz="2000" dirty="0"/>
          </a:p>
          <a:p>
            <a:r>
              <a:rPr lang="en-GB" sz="2400" dirty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https://uk.mathworks.com/help/matlab/matlab_prog/profiling-for-improving-performance.html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https://uk.mathworks.com/help/matlab/matlab-unit-test-framework.html</a:t>
            </a:r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AD66-6AF5-4954-8CF7-0E2EDF11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2946F-AE61-4881-9D2B-91AD5490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106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B4503F-4D6D-4AC7-894A-AD8E326B7BBC}"/>
              </a:ext>
            </a:extLst>
          </p:cNvPr>
          <p:cNvSpPr txBox="1"/>
          <p:nvPr/>
        </p:nvSpPr>
        <p:spPr>
          <a:xfrm>
            <a:off x="457200" y="2060848"/>
            <a:ext cx="7859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Matlab</a:t>
            </a:r>
            <a:r>
              <a:rPr lang="en-GB" sz="2400"/>
              <a:t> Expo – 17-18</a:t>
            </a:r>
            <a:r>
              <a:rPr lang="en-GB" sz="2400" baseline="30000"/>
              <a:t>th</a:t>
            </a:r>
            <a:r>
              <a:rPr lang="en-GB" sz="2400"/>
              <a:t> May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>
                <a:hlinkClick r:id="rId2"/>
              </a:rPr>
              <a:t>https://www.matlabexpo.com/online/2022.html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121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Must start with a letter but may include _ and numbers</a:t>
            </a:r>
          </a:p>
          <a:p>
            <a:r>
              <a:rPr lang="en-GB" sz="2400" dirty="0"/>
              <a:t>Case sensitive</a:t>
            </a:r>
          </a:p>
          <a:p>
            <a:r>
              <a:rPr lang="en-GB" sz="2400" dirty="0"/>
              <a:t>Certain reserved words cannot be used.  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to see these</a:t>
            </a:r>
          </a:p>
          <a:p>
            <a:r>
              <a:rPr lang="en-GB" sz="2400" dirty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>
                <a:cs typeface="Courier New" pitchFamily="49" charset="0"/>
              </a:rPr>
              <a:t>Beware of overwriting pi, </a:t>
            </a:r>
            <a:r>
              <a:rPr lang="en-GB" sz="2400" dirty="0" err="1">
                <a:cs typeface="Courier New" pitchFamily="49" charset="0"/>
              </a:rPr>
              <a:t>i</a:t>
            </a:r>
            <a:r>
              <a:rPr lang="en-GB" sz="2400" dirty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 and j are used as complex numbers by default</a:t>
            </a:r>
          </a:p>
          <a:p>
            <a:pPr marL="457200" lvl="1" indent="0">
              <a:buNone/>
            </a:pPr>
            <a:r>
              <a:rPr lang="en-GB" sz="2400" dirty="0"/>
              <a:t>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Workspace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MATLAB format:</a:t>
            </a:r>
          </a:p>
          <a:p>
            <a:r>
              <a:rPr lang="en-GB" dirty="0"/>
              <a:t>	Variables in the workspace can be saved to a file using the Save Workspace   	button or by typing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Using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ascii</a:t>
            </a:r>
            <a:r>
              <a:rPr lang="en-GB" sz="2400" dirty="0"/>
              <a:t> format:</a:t>
            </a:r>
          </a:p>
          <a:p>
            <a:r>
              <a:rPr lang="en-GB" dirty="0"/>
              <a:t>	</a:t>
            </a:r>
            <a:r>
              <a:rPr lang="en-GB" sz="2400" dirty="0"/>
              <a:t> </a:t>
            </a:r>
            <a:r>
              <a:rPr lang="en-GB" dirty="0"/>
              <a:t>Use a ‘-</a:t>
            </a:r>
            <a:r>
              <a:rPr lang="en-GB" dirty="0" err="1"/>
              <a:t>ascii</a:t>
            </a:r>
            <a:r>
              <a:rPr lang="en-GB" dirty="0"/>
              <a:t>’ parameter to save data in </a:t>
            </a:r>
            <a:r>
              <a:rPr lang="en-GB" dirty="0" err="1"/>
              <a:t>ascii</a:t>
            </a:r>
            <a:r>
              <a:rPr lang="en-GB" dirty="0"/>
              <a:t> format.  </a:t>
            </a:r>
          </a:p>
          <a:p>
            <a:r>
              <a:rPr lang="en-GB" dirty="0"/>
              <a:t>	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 </a:t>
            </a:r>
            <a:r>
              <a:rPr lang="en-GB" dirty="0"/>
              <a:t>Conventionally a .</a:t>
            </a:r>
            <a:r>
              <a:rPr lang="en-GB" dirty="0" err="1"/>
              <a:t>dat</a:t>
            </a:r>
            <a:r>
              <a:rPr lang="en-GB" dirty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13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Increment can be decimal as well as integer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1.0000 1.2000 1.4000 1.6000 1.8000 2.0000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More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Create a vector with a given number of </a:t>
            </a:r>
            <a:r>
              <a:rPr lang="en-GB" sz="2400" dirty="0" err="1">
                <a:cs typeface="Courier New" pitchFamily="49" charset="0"/>
              </a:rPr>
              <a:t>equispaced</a:t>
            </a:r>
            <a:r>
              <a:rPr lang="en-GB" sz="2400" dirty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linspace</a:t>
            </a:r>
            <a:r>
              <a:rPr lang="en-GB" sz="2400" dirty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5 ) 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1.0000    2.7500    4.5000    6.2500    8.0000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logspace</a:t>
            </a:r>
            <a:r>
              <a:rPr lang="en-GB" sz="2400" dirty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10</a:t>
            </a:r>
            <a:r>
              <a:rPr lang="en-GB" sz="2400" baseline="30000" dirty="0"/>
              <a:t>a</a:t>
            </a:r>
            <a:r>
              <a:rPr lang="en-GB" sz="2400" dirty="0"/>
              <a:t> and 10</a:t>
            </a:r>
            <a:r>
              <a:rPr lang="en-GB" sz="2400" baseline="30000" dirty="0"/>
              <a:t>b</a:t>
            </a:r>
          </a:p>
          <a:p>
            <a:endParaRPr lang="en-GB" sz="24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vectors 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charVec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 ‘Here are some characters’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Stored as 1x24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Type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>
                <a:cs typeface="Courier New" pitchFamily="49" charset="0"/>
              </a:rPr>
              <a:t>for more information, 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>
                <a:cs typeface="Courier New" pitchFamily="49" charset="0"/>
              </a:rPr>
              <a:t>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Column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Either semicolon operator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or transpose operator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[1:4]’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can be used to create a column vector:</a:t>
            </a:r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 1    3    5    7    9    11    13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notation:   A(3) gives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can be a vector:   A([1 4 6]) gives 1  7  11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Colon notation to extract range:  A(2:5) gives 3  5  7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‘end’ either on its own or in range:  A(4:end)  gives 7 9 11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Replace element using index on left:  A([1 3 5]) = [10 20 30]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10   3   20   7   30  11   13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>
                <a:solidFill>
                  <a:prstClr val="black"/>
                </a:solidFill>
              </a:rPr>
              <a:t>	A =</a:t>
            </a:r>
          </a:p>
          <a:p>
            <a:r>
              <a:rPr lang="en-GB" dirty="0">
                <a:solidFill>
                  <a:prstClr val="black"/>
                </a:solidFill>
              </a:rPr>
              <a:t>     	5     7     9    11    13    15    17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>
                <a:solidFill>
                  <a:prstClr val="black"/>
                </a:solidFill>
              </a:rPr>
              <a:t>	C 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/>
              <a:t>			</a:t>
            </a:r>
            <a:r>
              <a:rPr lang="en-GB" sz="2400" dirty="0" err="1"/>
              <a:t>a.^b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Workspace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History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folder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change path use dialog given by Environment-&gt;</a:t>
            </a:r>
            <a:r>
              <a:rPr lang="en-GB" sz="2000" dirty="0" err="1"/>
              <a:t>SetPath</a:t>
            </a:r>
            <a:endParaRPr lang="en-GB" sz="20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path(‘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’)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browser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Order of Precedence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Addition and Subtraction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element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this is achieved without using a loop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16  18  20  22</a:t>
            </a: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Multiplication ( and /,\,^) operate element by element on scalars in the same way as the addition operator.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*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10  20  30  40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that just using the * operator here will result in an error</a:t>
            </a:r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/>
              <a:t>Multiplication Based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1   2   3   4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B*A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4     8    12    16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1 x 4   *   4 x 1</a:t>
              </a:r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Inner dimensions must match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Outer dimensions give final size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 as Function 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Vectors can be used as input arguments to functions – both built-in and user defined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0 0.5236  1.0472   1.5708  2.0944  2.6180  3.1416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0  0.5000  0.8660  1.0000   .8660  0.5000  0.0000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+ 7/8</a:t>
            </a:r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	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Division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a\b = a</a:t>
            </a:r>
            <a:r>
              <a:rPr lang="en-GB" sz="2800" baseline="30000" dirty="0"/>
              <a:t>-1</a:t>
            </a:r>
            <a:r>
              <a:rPr lang="en-GB" sz="2800" dirty="0"/>
              <a:t>b   for matrix operations </a:t>
            </a:r>
          </a:p>
          <a:p>
            <a:r>
              <a:rPr lang="en-GB" sz="2800" dirty="0"/>
              <a:t>a.\b = b/a   when performed element by element on    		         arrays or when one of the operands is a scalar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Using Left Division to Solve Simultaneous Equations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Solving using linear algebra gives </a:t>
                </a:r>
                <a:r>
                  <a:rPr lang="en-GB" i="1" dirty="0"/>
                  <a:t>x = A</a:t>
                </a:r>
                <a:r>
                  <a:rPr lang="en-GB" i="1" baseline="30000" dirty="0"/>
                  <a:t>-1</a:t>
                </a:r>
                <a:r>
                  <a:rPr lang="en-GB" i="1" dirty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In MATLAB set up the arrays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and solve using the left division operator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Changing the desktop configuration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Dock and undock windows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Slide window to tabbed position at side of window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Restore maximised window to tiled position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Stack windows by dragging the title bars over each other </a:t>
            </a:r>
          </a:p>
          <a:p>
            <a:endParaRPr lang="en-GB" sz="2400" dirty="0"/>
          </a:p>
          <a:p>
            <a:r>
              <a:rPr lang="en-GB" sz="2400" dirty="0"/>
              <a:t>Save setup: Desktop -&gt; Save Layout.</a:t>
            </a:r>
          </a:p>
          <a:p>
            <a:endParaRPr lang="en-GB" sz="2400" dirty="0"/>
          </a:p>
          <a:p>
            <a:r>
              <a:rPr lang="en-GB" sz="2400" dirty="0"/>
              <a:t>Restore default layout: Desktop-&gt;Desktop Layout-&gt;Default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top right hand corner of window gives drop down menu with options:</a:t>
            </a:r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colon operator can be used as for vectors.</a:t>
            </a:r>
          </a:p>
          <a:p>
            <a:r>
              <a:rPr lang="en-GB" sz="2800" dirty="0"/>
              <a:t>The same result is given by</a:t>
            </a:r>
          </a:p>
          <a:p>
            <a:endParaRPr lang="en-GB" sz="2800" dirty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Character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[‘ONE';‘SEVEN';‘FIVE']</a:t>
            </a: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Use </a:t>
              </a:r>
              <a:r>
                <a:rPr lang="en-GB" sz="2800" dirty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Creates 3x5 char array with spaces padding shorter strings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Matrices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en-GB" dirty="0"/>
              <a:t>String Scalars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741682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Used to store a group of characters as 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cs typeface="Courier New" panose="02070309020205020404" pitchFamily="49" charset="0"/>
              </a:rPr>
              <a:t>type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“one”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[“one”; “seven”; “five”]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3x1 </a:t>
            </a:r>
            <a:r>
              <a:rPr lang="en-GB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“seven”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Addition operator can be used to concatenate strings: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 + “ seven” + “ five”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 seven 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To access the string: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“seven”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To access the char vector: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‘seven’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{2}(3)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‘v’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Indexing String Scalars</a:t>
            </a:r>
          </a:p>
        </p:txBody>
      </p:sp>
    </p:spTree>
    <p:extLst>
      <p:ext uri="{BB962C8B-B14F-4D97-AF65-F5344CB8AC3E}">
        <p14:creationId xmlns:p14="http://schemas.microsoft.com/office/powerpoint/2010/main" val="3595233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   2     3     4     5</a:t>
            </a:r>
          </a:p>
          <a:p>
            <a:r>
              <a:rPr lang="en-GB" sz="2400" dirty="0"/>
              <a:t>         5     6     7     8     9</a:t>
            </a:r>
          </a:p>
          <a:p>
            <a:r>
              <a:rPr lang="en-GB" sz="2400" dirty="0"/>
              <a:t>         9    10   11   12   13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Subscript notation:   A(3,2) =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range in both rows and columns:  A(2:3, 3:4) =    7      8</a:t>
            </a:r>
          </a:p>
          <a:p>
            <a:r>
              <a:rPr lang="en-GB" dirty="0"/>
              <a:t>							        11    12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whole row or column:  A(2, : ) =  5   6    7   8 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several rows or columns:   A( : , [1  3  5])  =   1     3     5</a:t>
            </a:r>
          </a:p>
          <a:p>
            <a:r>
              <a:rPr lang="en-GB" dirty="0"/>
              <a:t>     				             5     7     9</a:t>
            </a:r>
          </a:p>
          <a:p>
            <a:r>
              <a:rPr lang="en-GB" dirty="0"/>
              <a:t>     				             9    11    13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index:  A(5)  = 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48453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Find indices for elements (1, 3) and (2, 4)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3186" y="6158593"/>
            <a:ext cx="81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Then extract actual elements using the linear index vector: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A(Index) =  3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83768" y="4128130"/>
            <a:ext cx="504056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3808" y="4156063"/>
            <a:ext cx="1080120" cy="2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9030" y="4705999"/>
            <a:ext cx="805178" cy="47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9990" y="3029808"/>
            <a:ext cx="77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3186" y="5168613"/>
            <a:ext cx="77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7   11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8612" y="3809301"/>
            <a:ext cx="631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(1, 3) and (2, 4)</a:t>
            </a:r>
          </a:p>
          <a:p>
            <a:endParaRPr lang="en-GB" dirty="0"/>
          </a:p>
          <a:p>
            <a:r>
              <a:rPr lang="en-GB" dirty="0"/>
              <a:t>Row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[1  2]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         Column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[3  4]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8288" y="4743978"/>
            <a:ext cx="2476208" cy="59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47864" y="4137711"/>
            <a:ext cx="2080630" cy="2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83968" y="4105068"/>
            <a:ext cx="1544604" cy="3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5" grpId="0"/>
      <p:bldP spid="6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E = [A 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664747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=  1     2     3     4     5</a:t>
            </a:r>
          </a:p>
          <a:p>
            <a:r>
              <a:rPr lang="en-GB" dirty="0"/>
              <a:t>        5     6     7     8     9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length(X) returns the largest dimension of an array:   length(A) = 5</a:t>
            </a:r>
          </a:p>
          <a:p>
            <a:endParaRPr lang="en-GB" dirty="0"/>
          </a:p>
          <a:p>
            <a:r>
              <a:rPr lang="en-GB" dirty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dims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ones:  ones(m, n, p…)</a:t>
            </a:r>
          </a:p>
          <a:p>
            <a:endParaRPr lang="en-GB" dirty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one parameter as the identity matrix is square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p… for matrices of more than two dimensions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Memory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 elements may be added to an array simply by allocating an element at a given 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3 4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10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1 2 0 0 0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3 4 0 0 0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new block of memory will be allocated each time extra elements are added to the array – this is slow!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final size of the array is known create an array of the final size (typically using the zeros() function) and then assign elements as required</a:t>
            </a:r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Sparse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arrays with large numbers of zero elements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 &gt;&gt; 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/>
          </a:p>
          <a:p>
            <a:r>
              <a:rPr lang="en-GB" dirty="0"/>
              <a:t>2) &gt;&gt; 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Scripts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files are created by selecting  New Script or typing ‘edit’ at the command prompt.</a:t>
            </a:r>
          </a:p>
          <a:p>
            <a:endParaRPr lang="en-GB" dirty="0"/>
          </a:p>
          <a:p>
            <a:r>
              <a:rPr lang="en-GB" dirty="0"/>
              <a:t>MATLAB script files are saved with a ‘.m’ extension (by default to the current folder)</a:t>
            </a:r>
          </a:p>
          <a:p>
            <a:endParaRPr lang="en-GB" dirty="0"/>
          </a:p>
          <a:p>
            <a:r>
              <a:rPr lang="en-GB" dirty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/>
              <a:t>Comment lines start with %</a:t>
            </a:r>
          </a:p>
          <a:p>
            <a:endParaRPr lang="en-GB" dirty="0"/>
          </a:p>
          <a:p>
            <a:r>
              <a:rPr lang="en-GB" dirty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User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value = input( ‘Enter a value: ‘);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yes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the 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) function for</a:t>
            </a:r>
            <a:r>
              <a:rPr lang="en-GB" sz="2400" dirty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To display a variable use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Or to output a string:</a:t>
            </a:r>
          </a:p>
          <a:p>
            <a:endParaRPr lang="en-GB" sz="24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4116" y="966322"/>
            <a:ext cx="8899884" cy="533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string</a:t>
            </a: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m/s'];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Or using string scalars: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“Starting speed “ +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+ “ m/s”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63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87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8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1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24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42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21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38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84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572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20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184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2662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903187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824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1758673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3527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3448285" y="3241280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5778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6591096" y="3390638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3448285" y="4167159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7585619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3257366" y="2171199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5112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7560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58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27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98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86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7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1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9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24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29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15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61456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81992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5511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62" y="2585569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65711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55175" y="2252531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5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FreeFallExample.m</a:t>
            </a:r>
            <a:r>
              <a:rPr lang="en-US" sz="2400" dirty="0"/>
              <a:t> which calculates the distance travelled by a freely falling object at ten time increments  from release to time, t,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time will be user input.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47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each time increment between two given times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</a:t>
            </a:r>
            <a:r>
              <a:rPr lang="en-US" sz="2400" b="1" dirty="0"/>
              <a:t>start</a:t>
            </a:r>
            <a:r>
              <a:rPr lang="en-US" sz="2400" dirty="0"/>
              <a:t> and </a:t>
            </a:r>
            <a:r>
              <a:rPr lang="en-US" sz="2400" b="1" dirty="0"/>
              <a:t>end</a:t>
            </a:r>
            <a:r>
              <a:rPr lang="en-US" sz="2400" dirty="0"/>
              <a:t> </a:t>
            </a:r>
            <a:r>
              <a:rPr lang="en-US" sz="2400" b="1" dirty="0"/>
              <a:t>times</a:t>
            </a:r>
            <a:r>
              <a:rPr lang="en-US" sz="2400" dirty="0"/>
              <a:t> and </a:t>
            </a:r>
            <a:r>
              <a:rPr lang="en-US" sz="2400" b="1" dirty="0"/>
              <a:t>time increment </a:t>
            </a:r>
            <a:r>
              <a:rPr lang="en-US" sz="2400" dirty="0"/>
              <a:t>will be </a:t>
            </a:r>
            <a:r>
              <a:rPr lang="en-US" sz="2400" b="1" dirty="0"/>
              <a:t>user input</a:t>
            </a:r>
            <a:r>
              <a:rPr lang="en-US" sz="2400" dirty="0"/>
              <a:t>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start time, end time, time increment and g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vector of times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Calculate distance for each time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 times and distances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x-y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plot(</a:t>
            </a:r>
            <a:r>
              <a:rPr lang="en-GB" sz="2400" dirty="0" err="1"/>
              <a:t>x,y</a:t>
            </a:r>
            <a:r>
              <a:rPr lang="en-GB" sz="2400" dirty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distance = [0, 0.2, 0.5, 0.73, 0.74, 1.2,… 	1.5, 1.6, 1.7, 2.0, 2.33]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plot(t, distance, ‘o’) 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3148" y="2570713"/>
            <a:ext cx="2079408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Third parameter used to specify line style, marker type and colour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plot command automatically fits axes to the data.  </a:t>
            </a:r>
          </a:p>
          <a:p>
            <a:r>
              <a:rPr lang="en-GB" dirty="0"/>
              <a:t>To control axis scaling use:  axis( [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Plot from Workspace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variables to plot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Annotating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Note – plot command must be executed first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1" y="1916833"/>
            <a:ext cx="2232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using Plot Tools: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Use Show Plot Tools and Dock Figure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Or type ‘</a:t>
            </a:r>
            <a:r>
              <a:rPr lang="en-GB" dirty="0" err="1"/>
              <a:t>plottools</a:t>
            </a:r>
            <a:r>
              <a:rPr lang="en-GB" dirty="0"/>
              <a:t>’ at the command prompt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Or using the live editor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for similar plots can be created using File-&gt;Generate code</a:t>
            </a:r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Multiple Data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>
                <a:cs typeface="Courier New" pitchFamily="49" charset="0"/>
              </a:rPr>
              <a:t>- any plot commands will plot on same figure until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distance, ‘s’, t, distance2, ‘o’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Creating multiple figures:</a:t>
            </a:r>
          </a:p>
          <a:p>
            <a:r>
              <a:rPr lang="en-GB" dirty="0"/>
              <a:t>Select the current figure to be plotted to using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Several plots in the same window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>
                <a:cs typeface="Courier New" pitchFamily="49" charset="0"/>
              </a:rPr>
              <a:t>command.  </a:t>
            </a:r>
          </a:p>
          <a:p>
            <a:r>
              <a:rPr lang="en-GB" dirty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Save figures using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>
                <a:cs typeface="Courier New" pitchFamily="49" charset="0"/>
              </a:rPr>
              <a:t>saveas</a:t>
            </a:r>
            <a:r>
              <a:rPr lang="en-GB" sz="2400" dirty="0">
                <a:cs typeface="Courier New" pitchFamily="49" charset="0"/>
              </a:rPr>
              <a:t>(</a:t>
            </a:r>
            <a:r>
              <a:rPr lang="en-GB" sz="2400" dirty="0" err="1">
                <a:cs typeface="Courier New" pitchFamily="49" charset="0"/>
              </a:rPr>
              <a:t>gcf</a:t>
            </a:r>
            <a:r>
              <a:rPr lang="en-GB" sz="2400" dirty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>
                <a:cs typeface="Courier New" pitchFamily="49" charset="0"/>
              </a:rPr>
              <a:t>Saves to Figure.png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File-&gt;Save    Saves a </a:t>
            </a:r>
            <a:r>
              <a:rPr lang="en-GB" sz="2400" dirty="0" err="1"/>
              <a:t>Matlab</a:t>
            </a:r>
            <a:r>
              <a:rPr lang="en-GB" sz="2400" dirty="0"/>
              <a:t> .fig file</a:t>
            </a:r>
          </a:p>
          <a:p>
            <a:r>
              <a:rPr lang="en-GB" sz="2400" dirty="0"/>
              <a:t>File-&gt;Save As…    Saves to standard image formats</a:t>
            </a:r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5.2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Suggested initial values:</a:t>
            </a:r>
          </a:p>
          <a:p>
            <a:r>
              <a:rPr lang="en-GB" sz="2000" dirty="0"/>
              <a:t>Start velocity = 60 m/s</a:t>
            </a:r>
          </a:p>
          <a:p>
            <a:r>
              <a:rPr lang="en-GB" sz="2000" dirty="0"/>
              <a:t>Launch angle = pi/3</a:t>
            </a:r>
          </a:p>
          <a:p>
            <a:endParaRPr lang="en-GB" sz="2000" dirty="0"/>
          </a:p>
          <a:p>
            <a:r>
              <a:rPr lang="en-GB" sz="2000" dirty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/>
              <a:t>Format the title (to include the velocity and angle) 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cs typeface="Courier New" pitchFamily="49" charset="0"/>
              </a:rPr>
              <a:t>Remember to convert the angle back into degrees to display in the title</a:t>
            </a:r>
          </a:p>
          <a:p>
            <a:endParaRPr lang="en-GB" sz="2000" dirty="0"/>
          </a:p>
          <a:p>
            <a:r>
              <a:rPr lang="en-GB" sz="2000" dirty="0">
                <a:cs typeface="Courier New" pitchFamily="49" charset="0"/>
              </a:rPr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>
                <a:cs typeface="Courier New" pitchFamily="49" charset="0"/>
              </a:rPr>
              <a:t>  to create strings from variables to include in the string, </a:t>
            </a:r>
          </a:p>
          <a:p>
            <a:r>
              <a:rPr lang="en-GB" sz="2000" dirty="0" err="1">
                <a:cs typeface="Courier New" pitchFamily="49" charset="0"/>
              </a:rPr>
              <a:t>eg</a:t>
            </a:r>
            <a:r>
              <a:rPr lang="en-GB" sz="2000" dirty="0">
                <a:cs typeface="Courier New" pitchFamily="49" charset="0"/>
              </a:rPr>
              <a:t> ‘30 degrees’</a:t>
            </a:r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Syntax errors:</a:t>
            </a:r>
          </a:p>
          <a:p>
            <a:r>
              <a:rPr lang="en-GB" dirty="0"/>
              <a:t>	At the command line an error message is displayed</a:t>
            </a:r>
          </a:p>
          <a:p>
            <a:r>
              <a:rPr lang="en-GB" dirty="0"/>
              <a:t>	In the edit window: orange bar – warning</a:t>
            </a:r>
          </a:p>
          <a:p>
            <a:r>
              <a:rPr lang="en-GB" dirty="0"/>
              <a:t>			 red bar -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Runtime errors:</a:t>
            </a:r>
          </a:p>
          <a:p>
            <a:r>
              <a:rPr lang="en-GB" dirty="0"/>
              <a:t>	Occur as code executes, </a:t>
            </a:r>
            <a:r>
              <a:rPr lang="en-GB" dirty="0" err="1"/>
              <a:t>eg</a:t>
            </a:r>
            <a:r>
              <a:rPr lang="en-GB" dirty="0"/>
              <a:t> out of bounds index</a:t>
            </a:r>
          </a:p>
          <a:p>
            <a:r>
              <a:rPr lang="en-GB" dirty="0"/>
              <a:t>	Within a script an error message is given including the line number</a:t>
            </a:r>
          </a:p>
          <a:p>
            <a:endParaRPr lang="en-GB" dirty="0"/>
          </a:p>
          <a:p>
            <a:r>
              <a:rPr lang="en-GB" dirty="0"/>
              <a:t>	Note that in MATLAB divide by 0 does not generate an error – a value of 	</a:t>
            </a:r>
            <a:r>
              <a:rPr lang="en-GB" dirty="0" err="1"/>
              <a:t>Inf</a:t>
            </a:r>
            <a:r>
              <a:rPr lang="en-GB" dirty="0"/>
              <a:t> is assigned and the program continues to run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errors:</a:t>
            </a:r>
          </a:p>
          <a:p>
            <a:r>
              <a:rPr lang="en-GB" dirty="0"/>
              <a:t>	Hardest to find.  Program runs but gives incorrect results</a:t>
            </a:r>
          </a:p>
          <a:p>
            <a:r>
              <a:rPr lang="en-GB" dirty="0"/>
              <a:t>	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the Built-in Debugger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 and run (F5)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Set/clear breakpoint (F12)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Breakpoint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 click on breakpoint to display options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debug mode (Shift + F5)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(F10)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into (F11)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out (Shift + F11)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Continue (F5)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running debug the menu is displayed: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Code Sections and Live Editor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1988840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872" y="132332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section break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58008" y="1611361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66320" y="1323329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section options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26360" y="1692661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14392" y="1692661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D08E60-2100-40B9-8B3B-083F98204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930" y="3219722"/>
            <a:ext cx="6820140" cy="33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732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65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cs typeface="Arial" panose="020B0604020202020204" pitchFamily="34" charset="0"/>
                </a:rPr>
                <a:t>Sequential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Calculation</a:t>
                </a: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Selection</a:t>
              </a:r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Repetition</a:t>
              </a:r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and Logical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data type: 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/>
              <a:t> </a:t>
            </a:r>
            <a:r>
              <a:rPr lang="en-GB" dirty="0"/>
              <a:t>or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/>
              <a:t> </a:t>
            </a:r>
            <a:r>
              <a:rPr lang="en-GB" dirty="0"/>
              <a:t>– occupies 1 byte</a:t>
            </a:r>
          </a:p>
          <a:p>
            <a:r>
              <a:rPr lang="en-GB" dirty="0"/>
              <a:t>	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to</a:t>
            </a:r>
          </a:p>
          <a:p>
            <a:endParaRPr lang="en-GB" dirty="0"/>
          </a:p>
          <a:p>
            <a:r>
              <a:rPr lang="en-GB" dirty="0"/>
              <a:t>Logical		a &amp; b	and</a:t>
            </a:r>
          </a:p>
          <a:p>
            <a:r>
              <a:rPr lang="en-GB" dirty="0"/>
              <a:t>		a | b	or 		</a:t>
            </a:r>
          </a:p>
          <a:p>
            <a:r>
              <a:rPr lang="en-GB" dirty="0"/>
              <a:t>	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or</a:t>
            </a:r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Comparing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4 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3     1     2     4     0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a 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>
                <a:latin typeface="Courier New" pitchFamily="49" charset="0"/>
                <a:cs typeface="Courier New" pitchFamily="49" charset="0"/>
              </a:rPr>
              <a:t>&gt;&gt; 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A =  1.0000  2.0000  1.7321  2.0000  2.2361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	     1.7321  2.0000  2.2361  6.0000  7.0000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0013" y="143830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for compound tests each test is written out in full: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A&gt;2 </a:t>
            </a:r>
            <a:r>
              <a:rPr lang="en-GB" dirty="0">
                <a:cs typeface="Courier New" panose="02070309020205020404" pitchFamily="49" charset="0"/>
              </a:rPr>
              <a:t>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A&lt;6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Can’t use 2 &lt; A &lt; 6 type format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131840" y="2176972"/>
            <a:ext cx="1548173" cy="28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64737" y="2258686"/>
            <a:ext cx="1539412" cy="20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/>
          </a:p>
          <a:p>
            <a:r>
              <a:rPr lang="en-GB" dirty="0"/>
              <a:t>Extract the elements which satisfy the test: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C = A(B)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C 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find the indices of the elements which satisfy the test use the find() function</a:t>
            </a:r>
          </a:p>
          <a:p>
            <a:r>
              <a:rPr lang="en-GB" dirty="0"/>
              <a:t>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find(A&gt;2 &amp; A&lt;6)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4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6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7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9</a:t>
            </a: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49" y="80518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Course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52425" y="2459504"/>
            <a:ext cx="7267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First create a fork of the code in your own </a:t>
            </a:r>
            <a:r>
              <a:rPr lang="en-GB" sz="2400" dirty="0" err="1"/>
              <a:t>Github</a:t>
            </a:r>
            <a:r>
              <a:rPr lang="en-GB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Go to </a:t>
            </a:r>
            <a:r>
              <a:rPr lang="en-GB" sz="2400" dirty="0" err="1"/>
              <a:t>louisepb</a:t>
            </a:r>
            <a:r>
              <a:rPr lang="en-GB" sz="2400" dirty="0"/>
              <a:t>/</a:t>
            </a:r>
            <a:r>
              <a:rPr lang="en-GB" sz="2400" dirty="0" err="1"/>
              <a:t>MatlabBasicCourseCode</a:t>
            </a:r>
            <a:r>
              <a:rPr lang="en-GB" sz="2400" dirty="0"/>
              <a:t> on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Select Fork (top right of page)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You should see a copy of the repo in your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64C23-52F8-464C-8896-7817FF9D4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574463"/>
            <a:ext cx="103837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find()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= find(x,1) – returns the linear index of the first nonzero element, or first        	            element which satisfies a specified condition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</a:t>
            </a:r>
            <a:r>
              <a:rPr lang="en-GB" sz="4000" dirty="0"/>
              <a:t>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13641" y="1556792"/>
            <a:ext cx="81369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Comparison of floats or doubles</a:t>
            </a:r>
          </a:p>
          <a:p>
            <a:r>
              <a:rPr lang="en-GB" dirty="0"/>
              <a:t>Small differences resulting from floating point arithmetic may cause errors when checking for equality.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0.5-0.4-0.1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-2.775557561562891e-17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Use a tolerance check: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abs(a) &lt; tolerance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0.9999999999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( A == 1)   % will be false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1e-6;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abs( A – 1.0 ) &lt;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 % will return true</a:t>
            </a: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8.1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&gt;&gt;  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>
                <a:solidFill>
                  <a:srgbClr val="FF0000"/>
                </a:solidFill>
              </a:rPr>
              <a:t>05/03/2020</a:t>
            </a: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835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if the condition is applied to an array it will only be true if </a:t>
            </a:r>
            <a:r>
              <a:rPr lang="en-GB" i="1" dirty="0"/>
              <a:t>all</a:t>
            </a:r>
            <a:r>
              <a:rPr lang="en-GB" dirty="0"/>
              <a:t> elements of the array satisfy the condition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5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Display message</a:t>
            </a: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= 6</a:t>
            </a: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/>
              <a:t>Nested if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/>
              <a:t>Indentation is not necessary but is good style and makes code more readable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&gt;5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1</a:t>
            </a: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10 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2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3</a:t>
            </a: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2</a:t>
            </a:r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Age &gt;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 2</a:t>
            </a: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true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Message1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Input 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5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1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11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2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3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C6AD4-7490-470C-AC3F-C96BE9E8ECC7}"/>
              </a:ext>
            </a:extLst>
          </p:cNvPr>
          <p:cNvSpPr txBox="1"/>
          <p:nvPr/>
        </p:nvSpPr>
        <p:spPr>
          <a:xfrm>
            <a:off x="11377" y="1942021"/>
            <a:ext cx="1388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  <a:endParaRPr lang="en-GB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47ACA-DAAD-49C8-9613-0A9AAFD87014}"/>
              </a:ext>
            </a:extLst>
          </p:cNvPr>
          <p:cNvSpPr txBox="1"/>
          <p:nvPr/>
        </p:nvSpPr>
        <p:spPr>
          <a:xfrm>
            <a:off x="-49673" y="3226895"/>
            <a:ext cx="1388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78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conditions:</a:t>
            </a:r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&gt;5  - would give incorrect result for age = 5</a:t>
            </a:r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Switch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/>
              <a:t>      case 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/>
              <a:t>      …</a:t>
            </a:r>
          </a:p>
          <a:p>
            <a:r>
              <a:rPr lang="en-GB" dirty="0"/>
              <a:t>      case 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/>
              <a:t>      otherwise</a:t>
            </a:r>
          </a:p>
          <a:p>
            <a:r>
              <a:rPr lang="en-GB" i="1" dirty="0"/>
              <a:t>	Code executed if         	expression none of </a:t>
            </a:r>
            <a:endParaRPr lang="en-GB" dirty="0"/>
          </a:p>
          <a:p>
            <a:r>
              <a:rPr lang="en-GB" i="1" dirty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307" y="24149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Clone Code to Local Drive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30267-60C2-4514-997F-6A880443944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004" y="968295"/>
            <a:ext cx="530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create a clone of the code on your local drive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the Code button and copy the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3FF7B-A78F-493A-9557-5CC942DC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35" y="1001713"/>
            <a:ext cx="3044645" cy="1224135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0B83C3DF-0F97-406B-8762-49058238C6AC}"/>
              </a:ext>
            </a:extLst>
          </p:cNvPr>
          <p:cNvSpPr/>
          <p:nvPr/>
        </p:nvSpPr>
        <p:spPr>
          <a:xfrm>
            <a:off x="8230580" y="1990186"/>
            <a:ext cx="658416" cy="163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E1E62-BDFD-432F-B638-5C89E334E85C}"/>
              </a:ext>
            </a:extLst>
          </p:cNvPr>
          <p:cNvSpPr txBox="1"/>
          <p:nvPr/>
        </p:nvSpPr>
        <p:spPr>
          <a:xfrm>
            <a:off x="255004" y="2415768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 click in Current Folder Window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Calibri"/>
              </a:rPr>
              <a:t>Select Source Control -&gt; Manage Files…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4660F-E413-479C-AAD6-8B72AC00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3377972"/>
            <a:ext cx="7486650" cy="26384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44406C-0489-462B-8F6E-697E86EB1D7D}"/>
              </a:ext>
            </a:extLst>
          </p:cNvPr>
          <p:cNvCxnSpPr>
            <a:cxnSpLocks/>
          </p:cNvCxnSpPr>
          <p:nvPr/>
        </p:nvCxnSpPr>
        <p:spPr>
          <a:xfrm flipH="1">
            <a:off x="5563164" y="2225848"/>
            <a:ext cx="2033172" cy="18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DB3692-1D6F-4452-85B7-75ED49A2C962}"/>
              </a:ext>
            </a:extLst>
          </p:cNvPr>
          <p:cNvSpPr txBox="1"/>
          <p:nvPr/>
        </p:nvSpPr>
        <p:spPr>
          <a:xfrm>
            <a:off x="611560" y="6165304"/>
            <a:ext cx="77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r>
              <a:rPr lang="en-GB" sz="2400" dirty="0"/>
              <a:t> to add subfolders to path</a:t>
            </a:r>
          </a:p>
        </p:txBody>
      </p:sp>
    </p:spTree>
    <p:extLst>
      <p:ext uri="{BB962C8B-B14F-4D97-AF65-F5344CB8AC3E}">
        <p14:creationId xmlns:p14="http://schemas.microsoft.com/office/powerpoint/2010/main" val="19876184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Repetition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Repetition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Decision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loop:</a:t>
            </a:r>
          </a:p>
          <a:p>
            <a:r>
              <a:rPr lang="en-GB" sz="2400" dirty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/>
              <a:t>While loop:</a:t>
            </a:r>
          </a:p>
          <a:p>
            <a:r>
              <a:rPr lang="en-GB" sz="2400" dirty="0"/>
              <a:t>Loop until a specified condition is satisfied</a:t>
            </a:r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for t = 1:0.1:2 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Calculate distance</a:t>
              </a:r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Increment k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k = 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step doesn’t have to be integer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grow the array d by one element on each iteration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for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 = 0.5 * 9.81 * t.^2;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2D matrix the index will contain a column of the matrix for each iteration of the loop – </a:t>
            </a:r>
            <a:r>
              <a:rPr lang="en-GB" dirty="0" err="1"/>
              <a:t>ie</a:t>
            </a:r>
            <a:r>
              <a:rPr lang="en-GB" dirty="0"/>
              <a:t> a column vector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tic/toc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tic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Times the code executed between the tic and toc commands</a:t>
            </a:r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while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>
                <a:cs typeface="Courier New" pitchFamily="49" charset="0"/>
              </a:rPr>
              <a:t>and calculate an average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negative number terminates loop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&gt;= 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num2str(average)]);</a:t>
            </a: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num</a:t>
            </a:r>
            <a:r>
              <a:rPr lang="en-GB" sz="1600" dirty="0">
                <a:solidFill>
                  <a:schemeClr val="tx1"/>
                </a:solidFill>
              </a:rPr>
              <a:t> &gt;= 0 ? 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Increment count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num</a:t>
            </a:r>
            <a:r>
              <a:rPr lang="en-GB" dirty="0"/>
              <a:t> to vector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Calculate average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Display average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count = 1</a:t>
            </a:r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/>
              <a:t>Exercise 9.2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a valid input has 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sort of loop will be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While loop – continuing until condition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Probably need to set angle to an invalid value to start so that the loop is executed at least once</a:t>
            </a:r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output arguments </a:t>
              </a:r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Optional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Calling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Called from a script or the command window by using the function name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find(4 )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parameters are passed by value.  A copy of the arguments is passed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/>
              <a:t>Functions and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can be passed as parameters to and from functions</a:t>
            </a:r>
          </a:p>
          <a:p>
            <a:endParaRPr lang="en-GB" sz="2800" dirty="0"/>
          </a:p>
          <a:p>
            <a:r>
              <a:rPr lang="en-GB" sz="2800" dirty="0"/>
              <a:t>Ensure that any multiplication based operations within the function use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First function is primary function and has same name 	as filename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Subfunctions follow in the same file and are only 	visible to other functions in that file (equivalent to 	private functions in C++)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All variables in MATLAB are stored as arrays</a:t>
            </a:r>
          </a:p>
          <a:p>
            <a:r>
              <a:rPr lang="en-GB" sz="2400" dirty="0"/>
              <a:t>Scalar is 1x1 array</a:t>
            </a:r>
          </a:p>
          <a:p>
            <a:r>
              <a:rPr lang="en-GB" sz="2400" dirty="0"/>
              <a:t>Vector is 1xn or nx1 array</a:t>
            </a:r>
          </a:p>
          <a:p>
            <a:r>
              <a:rPr lang="en-GB" sz="2400" dirty="0"/>
              <a:t>Matrix is </a:t>
            </a:r>
            <a:r>
              <a:rPr lang="en-GB" sz="2400" dirty="0" err="1"/>
              <a:t>mxn</a:t>
            </a:r>
            <a:r>
              <a:rPr lang="en-GB" sz="2400" dirty="0"/>
              <a:t> array </a:t>
            </a:r>
          </a:p>
          <a:p>
            <a:r>
              <a:rPr lang="en-GB" sz="2400" dirty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>
                <a:cs typeface="Courier New" pitchFamily="49" charset="0"/>
              </a:rPr>
              <a:t>creates a scalar variable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who </a:t>
            </a:r>
            <a:r>
              <a:rPr lang="en-GB" sz="2400" dirty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whos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@(x) log(x) +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/>
              <a:t>plot sin in range –pi to 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Obtains function handle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function handle, doesn’t need @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Persistent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Local variables are cleared when </a:t>
            </a:r>
            <a:r>
              <a:rPr lang="en-GB" sz="2400"/>
              <a:t>exit from functions</a:t>
            </a:r>
            <a:endParaRPr lang="en-GB" sz="2400" dirty="0"/>
          </a:p>
          <a:p>
            <a:r>
              <a:rPr lang="en-GB" sz="2400" dirty="0"/>
              <a:t>Persistent variables remain between function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declare variable, initialized to empty matrix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Clear persistent variables from memory using 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Persistent variable name must not be the same as any other in the workspace</a:t>
            </a:r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10.2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 = @(x) 3*x.^2 + 4*x +5;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plot([-10:10],poly1(-10:10)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(poly1, [0,20])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poly1(1:10)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Add, Remove and </a:t>
            </a:r>
            <a:r>
              <a:rPr lang="en-GB" dirty="0" err="1"/>
              <a:t>SaveTable</a:t>
            </a:r>
            <a:r>
              <a:rPr lang="en-GB" dirty="0"/>
              <a:t>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Extra data can be added by using a new column name and assigning it a data item with the correct number of rows:</a:t>
            </a:r>
          </a:p>
          <a:p>
            <a:endParaRPr lang="en-GB" sz="2400" dirty="0"/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data can be written to a file using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function:</a:t>
            </a:r>
            <a:endParaRPr lang="en-GB" sz="2400" dirty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 Metadata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metadata is contained in </a:t>
            </a:r>
            <a:r>
              <a:rPr lang="en-GB" sz="2400" dirty="0" err="1"/>
              <a:t>table.Properties</a:t>
            </a:r>
            <a:r>
              <a:rPr lang="en-GB" sz="2400" dirty="0"/>
              <a:t>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'inches‘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Cell Arrays of String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98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'Age'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 Table Using Row Names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If the </a:t>
            </a:r>
            <a:r>
              <a:rPr lang="en-GB" sz="2000" dirty="0" err="1"/>
              <a:t>RowNames</a:t>
            </a:r>
            <a:r>
              <a:rPr lang="en-GB" sz="2000" dirty="0"/>
              <a:t> property has been set this can then be used as an index into the table: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8399</TotalTime>
  <Words>10100</Words>
  <Application>Microsoft Office PowerPoint</Application>
  <PresentationFormat>On-screen Show (4:3)</PresentationFormat>
  <Paragraphs>1871</Paragraphs>
  <Slides>106</Slides>
  <Notes>103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106</vt:i4>
      </vt:variant>
    </vt:vector>
  </HeadingPairs>
  <TitlesOfParts>
    <vt:vector size="113" baseType="lpstr">
      <vt:lpstr>Arial</vt:lpstr>
      <vt:lpstr>Calibri</vt:lpstr>
      <vt:lpstr>Cambria Math</vt:lpstr>
      <vt:lpstr>Courier New</vt:lpstr>
      <vt:lpstr>Times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PowerPoint Presentation</vt:lpstr>
      <vt:lpstr>PowerPoint Presentation</vt:lpstr>
      <vt:lpstr>PowerPoint Presentation</vt:lpstr>
      <vt:lpstr>Fork Course Code</vt:lpstr>
      <vt:lpstr>Clone Code to Local Drive</vt:lpstr>
      <vt:lpstr>Variables</vt:lpstr>
      <vt:lpstr>Variable display format </vt:lpstr>
      <vt:lpstr>Variable Names</vt:lpstr>
      <vt:lpstr>Saving Workspace Data</vt:lpstr>
      <vt:lpstr>Vectors</vt:lpstr>
      <vt:lpstr>More Vectors</vt:lpstr>
      <vt:lpstr>Character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String Scalars</vt:lpstr>
      <vt:lpstr>PowerPoint Presentation</vt:lpstr>
      <vt:lpstr>Matrix Indexing</vt:lpstr>
      <vt:lpstr>Linear Indexing (1)</vt:lpstr>
      <vt:lpstr>Linear Indexing (2)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Code Sections and Live Editor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Exercise 8.1</vt:lpstr>
      <vt:lpstr>Before you leave, please complete the online course evaluation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Functions</vt:lpstr>
      <vt:lpstr>Calling Functions</vt:lpstr>
      <vt:lpstr>Functions and Arrays</vt:lpstr>
      <vt:lpstr>Subfunctions</vt:lpstr>
      <vt:lpstr>Anonymous Functions</vt:lpstr>
      <vt:lpstr>Function Functions</vt:lpstr>
      <vt:lpstr>Persistent variables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Before you leave, please complete the online course evaluation</vt:lpstr>
      <vt:lpstr>Toolboxes</vt:lpstr>
      <vt:lpstr>More to Explore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Louise Brown (staff)</cp:lastModifiedBy>
  <cp:revision>482</cp:revision>
  <cp:lastPrinted>2022-02-24T12:47:42Z</cp:lastPrinted>
  <dcterms:created xsi:type="dcterms:W3CDTF">2013-01-18T17:10:53Z</dcterms:created>
  <dcterms:modified xsi:type="dcterms:W3CDTF">2022-05-05T11:08:34Z</dcterms:modified>
</cp:coreProperties>
</file>