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0"/>
  </p:notesMasterIdLst>
  <p:handoutMasterIdLst>
    <p:handoutMasterId r:id="rId101"/>
  </p:handoutMasterIdLst>
  <p:sldIdLst>
    <p:sldId id="256" r:id="rId3"/>
    <p:sldId id="257" r:id="rId4"/>
    <p:sldId id="258" r:id="rId5"/>
    <p:sldId id="259" r:id="rId6"/>
    <p:sldId id="262" r:id="rId7"/>
    <p:sldId id="261" r:id="rId8"/>
    <p:sldId id="263" r:id="rId9"/>
    <p:sldId id="398" r:id="rId10"/>
    <p:sldId id="264" r:id="rId11"/>
    <p:sldId id="366" r:id="rId12"/>
    <p:sldId id="265" r:id="rId13"/>
    <p:sldId id="266" r:id="rId14"/>
    <p:sldId id="373" r:id="rId15"/>
    <p:sldId id="267" r:id="rId16"/>
    <p:sldId id="399" r:id="rId17"/>
    <p:sldId id="268" r:id="rId18"/>
    <p:sldId id="269" r:id="rId19"/>
    <p:sldId id="400" r:id="rId20"/>
    <p:sldId id="270" r:id="rId21"/>
    <p:sldId id="386" r:id="rId22"/>
    <p:sldId id="374" r:id="rId23"/>
    <p:sldId id="401" r:id="rId24"/>
    <p:sldId id="271" r:id="rId25"/>
    <p:sldId id="272" r:id="rId26"/>
    <p:sldId id="273" r:id="rId27"/>
    <p:sldId id="375" r:id="rId28"/>
    <p:sldId id="336" r:id="rId29"/>
    <p:sldId id="356" r:id="rId30"/>
    <p:sldId id="274" r:id="rId31"/>
    <p:sldId id="275" r:id="rId32"/>
    <p:sldId id="276" r:id="rId33"/>
    <p:sldId id="277" r:id="rId34"/>
    <p:sldId id="326" r:id="rId35"/>
    <p:sldId id="278" r:id="rId36"/>
    <p:sldId id="357" r:id="rId37"/>
    <p:sldId id="376" r:id="rId38"/>
    <p:sldId id="377" r:id="rId39"/>
    <p:sldId id="279" r:id="rId40"/>
    <p:sldId id="280" r:id="rId41"/>
    <p:sldId id="327" r:id="rId42"/>
    <p:sldId id="403" r:id="rId43"/>
    <p:sldId id="367" r:id="rId44"/>
    <p:sldId id="368" r:id="rId45"/>
    <p:sldId id="328" r:id="rId46"/>
    <p:sldId id="338" r:id="rId47"/>
    <p:sldId id="337" r:id="rId48"/>
    <p:sldId id="283" r:id="rId49"/>
    <p:sldId id="387" r:id="rId50"/>
    <p:sldId id="284" r:id="rId51"/>
    <p:sldId id="285" r:id="rId52"/>
    <p:sldId id="286" r:id="rId53"/>
    <p:sldId id="329" r:id="rId54"/>
    <p:sldId id="330" r:id="rId55"/>
    <p:sldId id="287" r:id="rId56"/>
    <p:sldId id="289" r:id="rId57"/>
    <p:sldId id="288" r:id="rId58"/>
    <p:sldId id="369" r:id="rId59"/>
    <p:sldId id="290" r:id="rId60"/>
    <p:sldId id="404" r:id="rId61"/>
    <p:sldId id="292" r:id="rId62"/>
    <p:sldId id="293" r:id="rId63"/>
    <p:sldId id="294" r:id="rId64"/>
    <p:sldId id="358" r:id="rId65"/>
    <p:sldId id="378" r:id="rId66"/>
    <p:sldId id="295" r:id="rId67"/>
    <p:sldId id="370" r:id="rId68"/>
    <p:sldId id="388" r:id="rId69"/>
    <p:sldId id="296" r:id="rId70"/>
    <p:sldId id="371" r:id="rId71"/>
    <p:sldId id="297" r:id="rId72"/>
    <p:sldId id="372" r:id="rId73"/>
    <p:sldId id="405" r:id="rId74"/>
    <p:sldId id="298" r:id="rId75"/>
    <p:sldId id="406" r:id="rId76"/>
    <p:sldId id="299" r:id="rId77"/>
    <p:sldId id="352" r:id="rId78"/>
    <p:sldId id="339" r:id="rId79"/>
    <p:sldId id="359" r:id="rId80"/>
    <p:sldId id="340" r:id="rId81"/>
    <p:sldId id="343" r:id="rId82"/>
    <p:sldId id="344" r:id="rId83"/>
    <p:sldId id="353" r:id="rId84"/>
    <p:sldId id="345" r:id="rId85"/>
    <p:sldId id="379" r:id="rId86"/>
    <p:sldId id="409" r:id="rId87"/>
    <p:sldId id="410" r:id="rId88"/>
    <p:sldId id="411" r:id="rId89"/>
    <p:sldId id="412" r:id="rId90"/>
    <p:sldId id="415" r:id="rId91"/>
    <p:sldId id="413" r:id="rId92"/>
    <p:sldId id="414" r:id="rId93"/>
    <p:sldId id="407" r:id="rId94"/>
    <p:sldId id="300" r:id="rId95"/>
    <p:sldId id="393" r:id="rId96"/>
    <p:sldId id="360" r:id="rId97"/>
    <p:sldId id="416" r:id="rId98"/>
    <p:sldId id="335" r:id="rId99"/>
  </p:sldIdLst>
  <p:sldSz cx="9144000" cy="6858000" type="screen4x3"/>
  <p:notesSz cx="9942513" cy="6810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4" autoAdjust="0"/>
    <p:restoredTop sz="73592" autoAdjust="0"/>
  </p:normalViewPr>
  <p:slideViewPr>
    <p:cSldViewPr>
      <p:cViewPr varScale="1">
        <p:scale>
          <a:sx n="80" d="100"/>
          <a:sy n="80" d="100"/>
        </p:scale>
        <p:origin x="9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2094" y="114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792" y="1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14/02/2019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792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792" y="6468676"/>
            <a:ext cx="4308422" cy="340519"/>
          </a:xfrm>
          <a:prstGeom prst="rect">
            <a:avLst/>
          </a:prstGeom>
        </p:spPr>
        <p:txBody>
          <a:bodyPr vert="horz" lIns="91879" tIns="45939" rIns="91879" bIns="45939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252" y="3234930"/>
            <a:ext cx="7954010" cy="3064669"/>
          </a:xfrm>
          <a:prstGeom prst="rect">
            <a:avLst/>
          </a:prstGeom>
        </p:spPr>
        <p:txBody>
          <a:bodyPr vert="horz" lIns="91879" tIns="45939" rIns="91879" bIns="4593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pPr defTabSz="918789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</a:t>
            </a:r>
            <a:r>
              <a:rPr lang="en-GB" baseline="0" dirty="0" err="1" smtClean="0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Semicolon</a:t>
            </a:r>
            <a:r>
              <a:rPr lang="en-GB" baseline="0" dirty="0" smtClean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Various ways of indexing into</a:t>
            </a:r>
            <a:r>
              <a:rPr lang="en-GB" baseline="0" dirty="0" smtClean="0"/>
              <a:t> array..</a:t>
            </a:r>
            <a:endParaRPr lang="en-GB" dirty="0" smtClean="0"/>
          </a:p>
          <a:p>
            <a:r>
              <a:rPr lang="en-GB" dirty="0" smtClean="0"/>
              <a:t>Note index</a:t>
            </a:r>
            <a:r>
              <a:rPr lang="en-GB" baseline="0" dirty="0" smtClean="0"/>
              <a:t> starts from 1</a:t>
            </a:r>
          </a:p>
          <a:p>
            <a:r>
              <a:rPr lang="en-GB" baseline="0" dirty="0" smtClean="0"/>
              <a:t>Vector subscript – result is a vector</a:t>
            </a:r>
          </a:p>
          <a:p>
            <a:pPr defTabSz="918789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 smtClean="0"/>
          </a:p>
          <a:p>
            <a:r>
              <a:rPr lang="en-GB" baseline="0" dirty="0" smtClean="0"/>
              <a:t>Lot of rules apply to matrices as well so if can grasp on vectors will make those easier</a:t>
            </a:r>
          </a:p>
          <a:p>
            <a:r>
              <a:rPr lang="en-GB" baseline="0" dirty="0" smtClean="0"/>
              <a:t>Exercise 2.1 p.10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</a:t>
            </a:r>
            <a:r>
              <a:rPr lang="en-GB" baseline="0" dirty="0" smtClean="0"/>
              <a:t> 1: matrix and scalar multiplication  </a:t>
            </a:r>
          </a:p>
          <a:p>
            <a:r>
              <a:rPr lang="en-GB" baseline="0" dirty="0" smtClean="0"/>
              <a:t>Click 2: element by element </a:t>
            </a:r>
          </a:p>
          <a:p>
            <a:r>
              <a:rPr lang="en-GB" baseline="0" dirty="0" smtClean="0"/>
              <a:t>Click 3: left division</a:t>
            </a:r>
          </a:p>
          <a:p>
            <a:r>
              <a:rPr lang="en-GB" baseline="0" dirty="0" smtClean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Start to emphasise advantage of not having to use loops</a:t>
            </a:r>
          </a:p>
          <a:p>
            <a:r>
              <a:rPr lang="en-GB" dirty="0" err="1" smtClean="0"/>
              <a:t>Matlab</a:t>
            </a:r>
            <a:r>
              <a:rPr lang="en-GB" dirty="0" smtClean="0"/>
              <a:t> interpreted language</a:t>
            </a:r>
          </a:p>
          <a:p>
            <a:r>
              <a:rPr lang="en-GB" dirty="0" smtClean="0"/>
              <a:t>Array operations optimised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Normal matrix</a:t>
            </a:r>
            <a:r>
              <a:rPr lang="en-GB" baseline="0" dirty="0" smtClean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 that matrix multiplication is order dependent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Run up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Command window – interactive</a:t>
            </a:r>
            <a:r>
              <a:rPr lang="en-GB" baseline="0" dirty="0" smtClean="0"/>
              <a:t> scratchpad</a:t>
            </a:r>
          </a:p>
          <a:p>
            <a:r>
              <a:rPr lang="en-GB" baseline="0" dirty="0" smtClean="0"/>
              <a:t>Maths &amp; other expressions  </a:t>
            </a:r>
            <a:r>
              <a:rPr lang="en-GB" baseline="0" dirty="0" err="1" smtClean="0"/>
              <a:t>fx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 smtClean="0"/>
              <a:t>Load &amp; save by default to/from this folder</a:t>
            </a:r>
          </a:p>
          <a:p>
            <a:r>
              <a:rPr lang="en-GB" baseline="0" dirty="0" smtClean="0"/>
              <a:t>Type path</a:t>
            </a:r>
          </a:p>
          <a:p>
            <a:r>
              <a:rPr lang="en-GB" baseline="0" dirty="0" smtClean="0"/>
              <a:t>path( ‘Folder’, path) or path(</a:t>
            </a:r>
            <a:r>
              <a:rPr lang="en-GB" baseline="0" dirty="0" err="1" smtClean="0"/>
              <a:t>path,’Folder</a:t>
            </a:r>
            <a:r>
              <a:rPr lang="en-GB" baseline="0" dirty="0" smtClean="0"/>
              <a:t>’) to add to path –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if created library of functions in a given folder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Workspace window – shows all variables currently in memory for the 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 session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Command history – commands executed in both current and previous sessions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Start button – quick access to tools and toolboxes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File-&gt;Preferences..  - change font size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smtClean="0"/>
              <a:t>Exercise 2.2 p.13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Left division has two definitions:</a:t>
            </a:r>
          </a:p>
          <a:p>
            <a:r>
              <a:rPr lang="en-GB" dirty="0" smtClean="0"/>
              <a:t>When would you use a.\b?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Next slide</a:t>
            </a:r>
            <a:r>
              <a:rPr lang="en-GB" baseline="0" dirty="0" smtClean="0"/>
              <a:t> will cover setting up matrices </a:t>
            </a:r>
          </a:p>
          <a:p>
            <a:r>
              <a:rPr lang="en-GB" baseline="0" dirty="0" smtClean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Think of matrix as a stack of row vectors</a:t>
            </a:r>
          </a:p>
          <a:p>
            <a:r>
              <a:rPr lang="en-GB" dirty="0" smtClean="0"/>
              <a:t>Must have same number of</a:t>
            </a:r>
            <a:r>
              <a:rPr lang="en-GB" baseline="0" dirty="0" smtClean="0"/>
              <a:t> elements in each row</a:t>
            </a:r>
          </a:p>
          <a:p>
            <a:r>
              <a:rPr lang="en-GB" baseline="0" dirty="0" smtClean="0"/>
              <a:t>Now have a go at solving simultaneous equations with Exercise 2.3 p.14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can create arrays of strings if all same length</a:t>
            </a:r>
          </a:p>
          <a:p>
            <a:r>
              <a:rPr lang="en-GB" dirty="0" smtClean="0"/>
              <a:t>Will come back to more straightforward</a:t>
            </a:r>
            <a:r>
              <a:rPr lang="en-GB" baseline="0" dirty="0" smtClean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Use subscript notation as for</a:t>
            </a:r>
            <a:r>
              <a:rPr lang="en-GB" baseline="0" dirty="0" smtClean="0"/>
              <a:t> vectors with row, column specification</a:t>
            </a:r>
          </a:p>
          <a:p>
            <a:r>
              <a:rPr lang="en-GB" baseline="0" dirty="0" smtClean="0"/>
              <a:t>Think of : on its own as ‘all rows’ or ‘all columns</a:t>
            </a:r>
          </a:p>
          <a:p>
            <a:r>
              <a:rPr lang="en-GB" baseline="0" dirty="0" smtClean="0"/>
              <a:t>Ask how would extract some examples?</a:t>
            </a:r>
          </a:p>
          <a:p>
            <a:r>
              <a:rPr lang="en-GB" baseline="0" dirty="0" smtClean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Try</a:t>
            </a:r>
          </a:p>
          <a:p>
            <a:r>
              <a:rPr lang="en-GB" dirty="0" smtClean="0"/>
              <a:t>Might want different configurations for different</a:t>
            </a:r>
            <a:r>
              <a:rPr lang="en-GB" baseline="0" dirty="0" smtClean="0"/>
              <a:t> computers, no of screens </a:t>
            </a:r>
            <a:r>
              <a:rPr lang="en-GB" baseline="0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Effectively same as the way that vectors are stacked to make matrices</a:t>
            </a:r>
          </a:p>
          <a:p>
            <a:r>
              <a:rPr lang="en-GB" dirty="0" smtClean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Take a look at some useful matrix functions:</a:t>
            </a:r>
          </a:p>
          <a:p>
            <a:r>
              <a:rPr lang="en-GB" dirty="0" smtClean="0"/>
              <a:t>If use [</a:t>
            </a:r>
            <a:r>
              <a:rPr lang="en-GB" dirty="0" err="1" smtClean="0"/>
              <a:t>row,column</a:t>
            </a:r>
            <a:r>
              <a:rPr lang="en-GB" dirty="0" smtClean="0"/>
              <a:t>] = size(A) can get separate variable</a:t>
            </a:r>
            <a:r>
              <a:rPr lang="en-GB" baseline="0" dirty="0" smtClean="0"/>
              <a:t>s for row &amp; column – demonstrate?</a:t>
            </a:r>
          </a:p>
          <a:p>
            <a:r>
              <a:rPr lang="en-GB" baseline="0" dirty="0" smtClean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Note identity matrix only one parameter as must be square</a:t>
            </a:r>
          </a:p>
          <a:p>
            <a:r>
              <a:rPr lang="en-GB" baseline="0" dirty="0" smtClean="0"/>
              <a:t>Note the p dimension as can have more than 2D matrices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 to be careful how matrices</a:t>
            </a:r>
            <a:r>
              <a:rPr lang="en-GB" baseline="0" dirty="0" smtClean="0"/>
              <a:t> are specified</a:t>
            </a:r>
          </a:p>
          <a:p>
            <a:r>
              <a:rPr lang="en-GB" baseline="0" dirty="0" smtClean="0"/>
              <a:t>If have array A…and add element (5,5) will grow array and reallocate memory</a:t>
            </a:r>
          </a:p>
          <a:p>
            <a:r>
              <a:rPr lang="en-GB" baseline="0" dirty="0" smtClean="0"/>
              <a:t>If have loop which adds one element each time will do the same</a:t>
            </a:r>
          </a:p>
          <a:p>
            <a:r>
              <a:rPr lang="en-GB" baseline="0" dirty="0" smtClean="0"/>
              <a:t>Copy is made of data in order to move.  If have v large data set may have problems -&gt; 2 copies in memory during copy operation</a:t>
            </a:r>
            <a:endParaRPr lang="en-GB" dirty="0" smtClean="0"/>
          </a:p>
          <a:p>
            <a:r>
              <a:rPr lang="en-GB" dirty="0" smtClean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</a:t>
            </a:r>
          </a:p>
          <a:p>
            <a:pPr defTabSz="918789">
              <a:defRPr/>
            </a:pPr>
            <a:r>
              <a:rPr lang="en-GB" dirty="0" smtClean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Emphasise everything done so far been</a:t>
            </a:r>
            <a:r>
              <a:rPr lang="en-GB" baseline="0" dirty="0" smtClean="0"/>
              <a:t> in workspace - transient</a:t>
            </a:r>
            <a:endParaRPr lang="en-GB" dirty="0" smtClean="0"/>
          </a:p>
          <a:p>
            <a:r>
              <a:rPr lang="en-GB" dirty="0" smtClean="0"/>
              <a:t>Show creating</a:t>
            </a:r>
            <a:r>
              <a:rPr lang="en-GB" baseline="0" dirty="0" smtClean="0"/>
              <a:t> script ( </a:t>
            </a:r>
            <a:r>
              <a:rPr lang="en-GB" baseline="0" dirty="0" err="1" smtClean="0"/>
              <a:t>ScriptExample.m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% Test script to calculate square roots</a:t>
            </a:r>
          </a:p>
          <a:p>
            <a:r>
              <a:rPr lang="en-GB" baseline="0" dirty="0" smtClean="0"/>
              <a:t>% Second H1 line</a:t>
            </a:r>
          </a:p>
          <a:p>
            <a:endParaRPr lang="en-GB" baseline="0" dirty="0" smtClean="0"/>
          </a:p>
          <a:p>
            <a:r>
              <a:rPr lang="en-GB" baseline="0" dirty="0" smtClean="0"/>
              <a:t>% Script body</a:t>
            </a:r>
          </a:p>
          <a:p>
            <a:r>
              <a:rPr lang="en-GB" baseline="0" dirty="0" smtClean="0"/>
              <a:t>A = [1:10];</a:t>
            </a:r>
          </a:p>
          <a:p>
            <a:r>
              <a:rPr lang="en-GB" baseline="0" dirty="0" smtClean="0"/>
              <a:t>A = </a:t>
            </a:r>
            <a:r>
              <a:rPr lang="en-GB" baseline="0" dirty="0" err="1" smtClean="0"/>
              <a:t>sqrt</a:t>
            </a:r>
            <a:r>
              <a:rPr lang="en-GB" baseline="0" dirty="0" smtClean="0"/>
              <a:t>(A);    %Type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[A] – gives error for bracket but not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 until run</a:t>
            </a:r>
          </a:p>
          <a:p>
            <a:endParaRPr lang="en-GB" dirty="0" smtClean="0"/>
          </a:p>
          <a:p>
            <a:r>
              <a:rPr lang="en-GB" dirty="0" smtClean="0"/>
              <a:t>Show help</a:t>
            </a:r>
          </a:p>
          <a:p>
            <a:r>
              <a:rPr lang="en-GB" dirty="0" smtClean="0"/>
              <a:t>Show running from command prompt </a:t>
            </a:r>
          </a:p>
          <a:p>
            <a:r>
              <a:rPr lang="en-GB" dirty="0" smtClean="0"/>
              <a:t>NB</a:t>
            </a:r>
            <a:r>
              <a:rPr lang="en-GB" baseline="0" dirty="0" smtClean="0"/>
              <a:t> no output as used semicolons</a:t>
            </a:r>
          </a:p>
          <a:p>
            <a:r>
              <a:rPr lang="en-GB" baseline="0" dirty="0" smtClean="0"/>
              <a:t>*Recap what actually done:</a:t>
            </a:r>
          </a:p>
          <a:p>
            <a:r>
              <a:rPr lang="en-GB" baseline="0" dirty="0" smtClean="0"/>
              <a:t>Created script in file </a:t>
            </a:r>
            <a:r>
              <a:rPr lang="en-GB" baseline="0" dirty="0" err="1" smtClean="0"/>
              <a:t>ScriptExample.m</a:t>
            </a:r>
            <a:endParaRPr lang="en-GB" baseline="0" dirty="0" smtClean="0"/>
          </a:p>
          <a:p>
            <a:r>
              <a:rPr lang="en-GB" baseline="0" dirty="0" smtClean="0"/>
              <a:t>Run, correcting errors</a:t>
            </a:r>
          </a:p>
          <a:p>
            <a:r>
              <a:rPr lang="en-GB" baseline="0" dirty="0" smtClean="0"/>
              <a:t>Show, saved in current folder</a:t>
            </a:r>
          </a:p>
          <a:p>
            <a:r>
              <a:rPr lang="en-GB" baseline="0" dirty="0" smtClean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Change</a:t>
            </a:r>
            <a:r>
              <a:rPr lang="en-GB" baseline="0" dirty="0" smtClean="0"/>
              <a:t> square root script to input max value</a:t>
            </a:r>
          </a:p>
          <a:p>
            <a:pPr defTabSz="918789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MATrix</a:t>
            </a:r>
            <a:r>
              <a:rPr lang="en-GB" dirty="0" smtClean="0"/>
              <a:t> </a:t>
            </a:r>
            <a:r>
              <a:rPr lang="en-GB" dirty="0" err="1" smtClean="0"/>
              <a:t>LABoratory</a:t>
            </a:r>
            <a:endParaRPr lang="en-GB" dirty="0" smtClean="0"/>
          </a:p>
          <a:p>
            <a:r>
              <a:rPr lang="en-GB" dirty="0" smtClean="0"/>
              <a:t>NB Don’t need to declare</a:t>
            </a:r>
            <a:r>
              <a:rPr lang="en-GB" baseline="0" dirty="0" smtClean="0"/>
              <a:t> variable</a:t>
            </a:r>
          </a:p>
          <a:p>
            <a:endParaRPr lang="en-GB" dirty="0" smtClean="0"/>
          </a:p>
          <a:p>
            <a:r>
              <a:rPr lang="en-GB" dirty="0" smtClean="0"/>
              <a:t>Move to </a:t>
            </a:r>
            <a:r>
              <a:rPr lang="en-GB" dirty="0" err="1" smtClean="0"/>
              <a:t>Matlab</a:t>
            </a:r>
            <a:r>
              <a:rPr lang="en-GB" dirty="0" smtClean="0"/>
              <a:t> and show creating variable</a:t>
            </a:r>
          </a:p>
          <a:p>
            <a:r>
              <a:rPr lang="en-GB" dirty="0" smtClean="0"/>
              <a:t>Double click in workspace window to open variable editor</a:t>
            </a:r>
          </a:p>
          <a:p>
            <a:r>
              <a:rPr lang="en-GB" dirty="0" smtClean="0"/>
              <a:t>Show who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whos</a:t>
            </a:r>
            <a:endParaRPr lang="en-GB" baseline="0" dirty="0" smtClean="0"/>
          </a:p>
          <a:p>
            <a:r>
              <a:rPr lang="en-GB" baseline="0" dirty="0" smtClean="0"/>
              <a:t>Be aware all variables stay in workspace until cleared – clear</a:t>
            </a:r>
          </a:p>
          <a:p>
            <a:r>
              <a:rPr lang="en-GB" baseline="0" dirty="0" smtClean="0"/>
              <a:t>Clear </a:t>
            </a:r>
            <a:r>
              <a:rPr lang="en-GB" baseline="0" dirty="0" err="1" smtClean="0"/>
              <a:t>var</a:t>
            </a:r>
            <a:endParaRPr lang="en-GB" baseline="0" dirty="0" smtClean="0"/>
          </a:p>
          <a:p>
            <a:r>
              <a:rPr lang="en-GB" baseline="0" dirty="0" err="1" smtClean="0"/>
              <a:t>Clc</a:t>
            </a:r>
            <a:r>
              <a:rPr lang="en-GB" baseline="0" dirty="0" smtClean="0"/>
              <a:t> to clear command window</a:t>
            </a:r>
          </a:p>
          <a:p>
            <a:endParaRPr lang="en-GB" baseline="0" dirty="0" smtClean="0"/>
          </a:p>
          <a:p>
            <a:r>
              <a:rPr lang="en-GB" baseline="0" dirty="0" smtClean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smtClean="0"/>
              <a:t>Add </a:t>
            </a:r>
            <a:r>
              <a:rPr lang="en-GB" baseline="0" dirty="0" err="1" smtClean="0"/>
              <a:t>disp</a:t>
            </a:r>
            <a:r>
              <a:rPr lang="en-GB" baseline="0" dirty="0" smtClean="0"/>
              <a:t>(A) to script example</a:t>
            </a:r>
          </a:p>
          <a:p>
            <a:pPr defTabSz="918789">
              <a:defRPr/>
            </a:pPr>
            <a:r>
              <a:rPr lang="en-GB" baseline="0" dirty="0" err="1" smtClean="0"/>
              <a:t>Str</a:t>
            </a:r>
            <a:r>
              <a:rPr lang="en-GB" baseline="0" dirty="0" smtClean="0"/>
              <a:t> = [‘The ‘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‘values of A are: ‘ num2str(A)];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smtClean="0"/>
              <a:t>Add </a:t>
            </a:r>
            <a:r>
              <a:rPr lang="en-GB" baseline="0" dirty="0" err="1" smtClean="0"/>
              <a:t>disp</a:t>
            </a:r>
            <a:r>
              <a:rPr lang="en-GB" baseline="0" dirty="0" smtClean="0"/>
              <a:t>(A) to script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r>
              <a:rPr lang="en-GB" baseline="0" dirty="0" smtClean="0"/>
              <a:t> for exercise 4.1</a:t>
            </a:r>
          </a:p>
          <a:p>
            <a:r>
              <a:rPr lang="en-GB" baseline="0" dirty="0" smtClean="0"/>
              <a:t>t = 0 to t=input time</a:t>
            </a:r>
            <a:r>
              <a:rPr lang="en-GB" baseline="0" dirty="0"/>
              <a:t> </a:t>
            </a:r>
            <a:r>
              <a:rPr lang="en-GB" baseline="0" dirty="0" smtClean="0"/>
              <a:t>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 4.1 p21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Matlab</a:t>
            </a:r>
            <a:r>
              <a:rPr lang="en-GB" dirty="0" smtClean="0"/>
              <a:t> really good</a:t>
            </a:r>
            <a:r>
              <a:rPr lang="en-GB" baseline="0" dirty="0" smtClean="0"/>
              <a:t> for plotting data</a:t>
            </a:r>
            <a:endParaRPr lang="en-GB" dirty="0" smtClean="0"/>
          </a:p>
          <a:p>
            <a:r>
              <a:rPr lang="en-GB" dirty="0" smtClean="0"/>
              <a:t> x = </a:t>
            </a:r>
            <a:r>
              <a:rPr lang="en-GB" dirty="0" err="1" smtClean="0"/>
              <a:t>linspace</a:t>
            </a:r>
            <a:r>
              <a:rPr lang="en-GB" dirty="0" smtClean="0"/>
              <a:t>(-pi,pi,20)</a:t>
            </a:r>
          </a:p>
          <a:p>
            <a:r>
              <a:rPr lang="en-GB" dirty="0" smtClean="0"/>
              <a:t>points = sin(x)</a:t>
            </a:r>
          </a:p>
          <a:p>
            <a:r>
              <a:rPr lang="en-GB" dirty="0" smtClean="0"/>
              <a:t> plot(</a:t>
            </a:r>
            <a:r>
              <a:rPr lang="en-GB" dirty="0" err="1" smtClean="0"/>
              <a:t>x,points,'o</a:t>
            </a:r>
            <a:r>
              <a:rPr lang="en-GB" dirty="0" smtClean="0"/>
              <a:t>')  and from workspace  </a:t>
            </a:r>
          </a:p>
          <a:p>
            <a:r>
              <a:rPr lang="en-GB" dirty="0" smtClean="0"/>
              <a:t>Show if only use plot( sin(x) ) just plots against</a:t>
            </a:r>
            <a:r>
              <a:rPr lang="en-GB" baseline="0" dirty="0" smtClean="0"/>
              <a:t> integer range</a:t>
            </a:r>
            <a:endParaRPr lang="en-GB" dirty="0" smtClean="0"/>
          </a:p>
          <a:p>
            <a:r>
              <a:rPr lang="en-GB" dirty="0" smtClean="0"/>
              <a:t>Point out</a:t>
            </a:r>
            <a:r>
              <a:rPr lang="en-GB" baseline="0" dirty="0" smtClean="0"/>
              <a:t> different sorts of plot available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dirty="0" smtClean="0"/>
              <a:t>Exercise 5.1 p23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Xlable</a:t>
            </a:r>
            <a:r>
              <a:rPr lang="en-GB" dirty="0" smtClean="0"/>
              <a:t>(‘Time, s’)</a:t>
            </a:r>
          </a:p>
          <a:p>
            <a:r>
              <a:rPr lang="en-GB" dirty="0" err="1" smtClean="0"/>
              <a:t>Ylable</a:t>
            </a:r>
            <a:r>
              <a:rPr lang="en-GB" dirty="0" smtClean="0"/>
              <a:t>(‘Distance, m’)</a:t>
            </a:r>
          </a:p>
          <a:p>
            <a:r>
              <a:rPr lang="en-GB" dirty="0" smtClean="0"/>
              <a:t>Title(‘Distance/Time graph)</a:t>
            </a:r>
          </a:p>
          <a:p>
            <a:r>
              <a:rPr lang="en-GB" dirty="0" smtClean="0"/>
              <a:t>Show plot tools on</a:t>
            </a:r>
            <a:r>
              <a:rPr lang="en-GB" baseline="0" dirty="0" smtClean="0"/>
              <a:t> figure previously created – basically make aware that it’s there and they can investigate later</a:t>
            </a:r>
          </a:p>
          <a:p>
            <a:r>
              <a:rPr lang="en-GB" baseline="0" dirty="0" smtClean="0"/>
              <a:t>Show file-&gt;generate 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</a:t>
            </a:r>
            <a:r>
              <a:rPr lang="en-GB" baseline="0" dirty="0" smtClean="0"/>
              <a:t> string</a:t>
            </a:r>
          </a:p>
          <a:p>
            <a:endParaRPr lang="en-GB" baseline="0" dirty="0" smtClean="0"/>
          </a:p>
          <a:p>
            <a:r>
              <a:rPr lang="en-GB" dirty="0" smtClean="0"/>
              <a:t>String stored as 2 bytes</a:t>
            </a:r>
          </a:p>
          <a:p>
            <a:r>
              <a:rPr lang="en-GB" dirty="0" smtClean="0"/>
              <a:t>Always</a:t>
            </a:r>
            <a:r>
              <a:rPr lang="en-GB" baseline="0" dirty="0" smtClean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5089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that </a:t>
            </a:r>
            <a:r>
              <a:rPr lang="en-GB" baseline="0" dirty="0" err="1" smtClean="0"/>
              <a:t>subwindows</a:t>
            </a:r>
            <a:r>
              <a:rPr lang="en-GB" baseline="0" dirty="0" smtClean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r>
              <a:rPr lang="en-GB" baseline="0" dirty="0" smtClean="0"/>
              <a:t> 5.2 p26</a:t>
            </a:r>
            <a:endParaRPr lang="en-GB" dirty="0" smtClean="0"/>
          </a:p>
          <a:p>
            <a:r>
              <a:rPr lang="en-GB" dirty="0" smtClean="0"/>
              <a:t>Don’t need user input – just specify values</a:t>
            </a:r>
          </a:p>
          <a:p>
            <a:r>
              <a:rPr lang="en-GB" dirty="0" smtClean="0"/>
              <a:t>Few things</a:t>
            </a:r>
            <a:r>
              <a:rPr lang="en-GB" baseline="0" dirty="0" smtClean="0"/>
              <a:t> in here that you don’t know – make use of help/doc/web search</a:t>
            </a:r>
          </a:p>
          <a:p>
            <a:r>
              <a:rPr lang="en-GB" baseline="0" dirty="0" smtClean="0"/>
              <a:t>Plan before you start</a:t>
            </a:r>
          </a:p>
          <a:p>
            <a:r>
              <a:rPr lang="en-GB" baseline="0" dirty="0" smtClean="0"/>
              <a:t>*Show use of num2str </a:t>
            </a:r>
            <a:r>
              <a:rPr lang="en-GB" baseline="0" dirty="0" smtClean="0"/>
              <a:t>+ </a:t>
            </a:r>
            <a:r>
              <a:rPr lang="en-GB" baseline="0" dirty="0" smtClean="0"/>
              <a:t>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disp</a:t>
            </a:r>
            <a:r>
              <a:rPr lang="en-GB" dirty="0" smtClean="0"/>
              <a:t>('syntax error)</a:t>
            </a:r>
          </a:p>
          <a:p>
            <a:endParaRPr lang="en-GB" dirty="0" smtClean="0"/>
          </a:p>
          <a:p>
            <a:r>
              <a:rPr lang="en-GB" dirty="0" smtClean="0"/>
              <a:t> for k = 1:4</a:t>
            </a:r>
          </a:p>
          <a:p>
            <a:r>
              <a:rPr lang="en-GB" dirty="0" smtClean="0"/>
              <a:t>a(k) = a(k)+1</a:t>
            </a:r>
          </a:p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 debugger</a:t>
            </a:r>
          </a:p>
          <a:p>
            <a:r>
              <a:rPr lang="en-GB" dirty="0" smtClean="0"/>
              <a:t>Exercise 6.1 p.28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 entirely focused on debugging but can see how being</a:t>
            </a:r>
            <a:r>
              <a:rPr lang="en-GB" baseline="0" dirty="0" smtClean="0"/>
              <a:t> able to run individual cells will help to home in on errors</a:t>
            </a:r>
          </a:p>
          <a:p>
            <a:r>
              <a:rPr lang="en-GB" baseline="0" dirty="0" smtClean="0"/>
              <a:t>Exercise 6.2 – add code cells to projectiles 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86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far only used sequential</a:t>
            </a:r>
            <a:r>
              <a:rPr lang="en-GB" baseline="0" dirty="0" smtClean="0"/>
              <a:t> operations.  Normally programs more complex.</a:t>
            </a:r>
          </a:p>
          <a:p>
            <a:r>
              <a:rPr lang="en-GB" baseline="0" dirty="0" smtClean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 =</a:t>
            </a:r>
            <a:r>
              <a:rPr lang="en-GB" baseline="0" dirty="0" smtClean="0"/>
              <a:t> logical(x) – gives true for any value other than 0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Defaults to</a:t>
            </a:r>
            <a:r>
              <a:rPr lang="en-GB" baseline="0" dirty="0" smtClean="0"/>
              <a:t> short</a:t>
            </a:r>
            <a:endParaRPr lang="en-GB" dirty="0" smtClean="0"/>
          </a:p>
          <a:p>
            <a:r>
              <a:rPr lang="en-GB" dirty="0" smtClean="0"/>
              <a:t>Type</a:t>
            </a:r>
            <a:r>
              <a:rPr lang="en-GB" baseline="0" dirty="0" smtClean="0"/>
              <a:t> pi, then change to format long</a:t>
            </a:r>
            <a:endParaRPr lang="en-GB" dirty="0" smtClean="0"/>
          </a:p>
          <a:p>
            <a:r>
              <a:rPr lang="en-GB" dirty="0" smtClean="0"/>
              <a:t>Try typing help</a:t>
            </a:r>
            <a:r>
              <a:rPr lang="en-GB" baseline="0" dirty="0" smtClean="0"/>
              <a:t> format</a:t>
            </a:r>
          </a:p>
          <a:p>
            <a:r>
              <a:rPr lang="en-GB" baseline="0" dirty="0" smtClean="0"/>
              <a:t>Can use classes given in </a:t>
            </a:r>
            <a:r>
              <a:rPr lang="en-GB" baseline="0" dirty="0" err="1" smtClean="0"/>
              <a:t>datatypes</a:t>
            </a:r>
            <a:r>
              <a:rPr lang="en-GB" baseline="0" dirty="0" smtClean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Again no</a:t>
            </a:r>
            <a:r>
              <a:rPr lang="en-GB" baseline="0" dirty="0" smtClean="0"/>
              <a:t> need to use loop to perform operation on elements which satisfy condition</a:t>
            </a:r>
          </a:p>
          <a:p>
            <a:r>
              <a:rPr lang="en-GB" baseline="0" dirty="0" smtClean="0"/>
              <a:t>Break into steps: Create B, A(B), A(B) = 10*</a:t>
            </a:r>
            <a:r>
              <a:rPr lang="en-GB" baseline="0" dirty="0" err="1" smtClean="0"/>
              <a:t>ans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Test a&gt;2</a:t>
            </a:r>
            <a:r>
              <a:rPr lang="en-GB" baseline="0" dirty="0" smtClean="0"/>
              <a:t> &amp; a&lt;6</a:t>
            </a:r>
          </a:p>
          <a:p>
            <a:r>
              <a:rPr lang="en-GB" baseline="0" dirty="0" smtClean="0"/>
              <a:t>Extract the elements which satisfy the condition</a:t>
            </a:r>
          </a:p>
          <a:p>
            <a:r>
              <a:rPr lang="en-GB" baseline="0" dirty="0" smtClean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Find:  Example of temperatures and want to find first that’s above</a:t>
            </a:r>
            <a:r>
              <a:rPr lang="en-GB" baseline="0" dirty="0" smtClean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dirty="0" smtClean="0"/>
              <a:t>Comparison of doubles – </a:t>
            </a:r>
            <a:r>
              <a:rPr lang="en-GB" dirty="0" err="1" smtClean="0"/>
              <a:t>eg</a:t>
            </a:r>
            <a:r>
              <a:rPr lang="en-GB" dirty="0" smtClean="0"/>
              <a:t> 1.0</a:t>
            </a:r>
            <a:r>
              <a:rPr lang="en-GB" baseline="0" dirty="0" smtClean="0"/>
              <a:t> may actually be 0.9999999 so ==1.0 no good</a:t>
            </a:r>
            <a:endParaRPr lang="en-GB" dirty="0" smtClean="0"/>
          </a:p>
          <a:p>
            <a:pPr defTabSz="918789">
              <a:defRPr/>
            </a:pPr>
            <a:r>
              <a:rPr lang="en-GB" baseline="0" dirty="0" smtClean="0"/>
              <a:t>Exercise 8.1 p34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If statements work best with scalars.  On array condition</a:t>
            </a:r>
            <a:r>
              <a:rPr lang="en-GB" baseline="0" dirty="0" smtClean="0"/>
              <a:t> only true if true for every value.  For array better to use find</a:t>
            </a:r>
          </a:p>
          <a:p>
            <a:r>
              <a:rPr lang="en-GB" baseline="0" dirty="0" smtClean="0"/>
              <a:t>NB. No brackets but need end.  Indentation not necessary but better style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pPr defTabSz="918789">
              <a:defRPr/>
            </a:pPr>
            <a:r>
              <a:rPr lang="en-GB" baseline="0" dirty="0" smtClean="0"/>
              <a:t>Exercise 8.2 p35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67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AgeElseIf.m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 – don’t need 2</a:t>
            </a:r>
            <a:r>
              <a:rPr lang="en-GB" baseline="30000" dirty="0" smtClean="0"/>
              <a:t>nd</a:t>
            </a:r>
            <a:r>
              <a:rPr lang="en-GB" dirty="0" smtClean="0"/>
              <a:t> condition age</a:t>
            </a:r>
            <a:r>
              <a:rPr lang="en-GB" baseline="0" dirty="0" smtClean="0"/>
              <a:t> &gt; 5  (would result in incorrect output for 5)</a:t>
            </a:r>
          </a:p>
          <a:p>
            <a:r>
              <a:rPr lang="en-GB" baseline="0" dirty="0" smtClean="0"/>
              <a:t>Exercise 8.3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Relate overwriting</a:t>
            </a:r>
            <a:r>
              <a:rPr lang="en-GB" baseline="0" dirty="0" smtClean="0"/>
              <a:t> </a:t>
            </a:r>
            <a:r>
              <a:rPr lang="en-GB" dirty="0" smtClean="0"/>
              <a:t>built</a:t>
            </a:r>
            <a:r>
              <a:rPr lang="en-GB" baseline="0" dirty="0" smtClean="0"/>
              <a:t> in function names to path</a:t>
            </a:r>
          </a:p>
          <a:p>
            <a:r>
              <a:rPr lang="en-GB" baseline="0" dirty="0" smtClean="0"/>
              <a:t>A = sin(pi)</a:t>
            </a:r>
          </a:p>
          <a:p>
            <a:r>
              <a:rPr lang="en-GB" baseline="0" dirty="0" smtClean="0"/>
              <a:t>Sin = 2</a:t>
            </a:r>
          </a:p>
          <a:p>
            <a:r>
              <a:rPr lang="en-GB" baseline="0" dirty="0" smtClean="0"/>
              <a:t>A = sin(pi)  - gives error because sin now defined as 1x1 array and pi isn’t valid index into it</a:t>
            </a:r>
          </a:p>
          <a:p>
            <a:r>
              <a:rPr lang="en-GB" baseline="0" dirty="0" smtClean="0"/>
              <a:t>Clear sin  - clears sin from workspace so original definition now accessible</a:t>
            </a:r>
          </a:p>
          <a:p>
            <a:r>
              <a:rPr lang="en-GB" baseline="0" dirty="0" smtClean="0"/>
              <a:t>A = sin(pi)  now works</a:t>
            </a:r>
          </a:p>
          <a:p>
            <a:endParaRPr lang="en-GB" baseline="0" dirty="0" smtClean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Variable can be scalar</a:t>
            </a:r>
            <a:r>
              <a:rPr lang="en-GB" baseline="0" dirty="0" smtClean="0"/>
              <a:t> or string (or cell array – come to later)</a:t>
            </a:r>
          </a:p>
          <a:p>
            <a:r>
              <a:rPr lang="en-GB" baseline="0" dirty="0" smtClean="0"/>
              <a:t>Doesn’t fall through so no need for break</a:t>
            </a:r>
            <a:endParaRPr lang="en-GB" dirty="0" smtClean="0"/>
          </a:p>
          <a:p>
            <a:r>
              <a:rPr lang="en-GB" dirty="0" smtClean="0"/>
              <a:t>Demonstrate</a:t>
            </a:r>
            <a:r>
              <a:rPr lang="en-GB" baseline="0" dirty="0" smtClean="0"/>
              <a:t> menu program – </a:t>
            </a:r>
            <a:r>
              <a:rPr lang="en-GB" baseline="0" dirty="0" err="1" smtClean="0"/>
              <a:t>MenuSwitchExample.m</a:t>
            </a:r>
            <a:r>
              <a:rPr lang="en-GB" baseline="0" dirty="0" smtClean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 them to think about when</a:t>
            </a:r>
            <a:r>
              <a:rPr lang="en-GB" baseline="0" dirty="0" smtClean="0"/>
              <a:t> they might use a loop in a program</a:t>
            </a:r>
          </a:p>
          <a:p>
            <a:r>
              <a:rPr lang="en-GB" baseline="0" dirty="0" smtClean="0"/>
              <a:t>Iterating through pre-defined range – for loop</a:t>
            </a:r>
          </a:p>
          <a:p>
            <a:r>
              <a:rPr lang="en-GB" baseline="0" dirty="0" smtClean="0"/>
              <a:t>Until condition is satisfied – while loop 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 with debugger – show vector growing.  Show red squiggly line for code tip</a:t>
            </a:r>
          </a:p>
          <a:p>
            <a:r>
              <a:rPr lang="en-GB" dirty="0" smtClean="0"/>
              <a:t>Clear first!</a:t>
            </a:r>
          </a:p>
          <a:p>
            <a:r>
              <a:rPr lang="en-GB" dirty="0" err="1" smtClean="0"/>
              <a:t>ForLoopGrowingVector.m</a:t>
            </a:r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 smtClean="0"/>
          </a:p>
          <a:p>
            <a:pPr defTabSz="918789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Note if have matrix</a:t>
            </a:r>
            <a:r>
              <a:rPr lang="en-GB" baseline="0" dirty="0" smtClean="0"/>
              <a:t> as index then whole column is used as index each time through loop</a:t>
            </a:r>
          </a:p>
          <a:p>
            <a:r>
              <a:rPr lang="en-GB" baseline="0" dirty="0" smtClean="0"/>
              <a:t>Might use for loop if going through set of filename where manipulating string</a:t>
            </a:r>
          </a:p>
          <a:p>
            <a:r>
              <a:rPr lang="en-GB" baseline="0" dirty="0" smtClean="0"/>
              <a:t>ForLoop2D.m  - note that vectorised version would still work if t is 2D matrix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5463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Exercise 9.1 p37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Average.m</a:t>
            </a:r>
            <a:endParaRPr lang="en-GB" dirty="0" smtClean="0"/>
          </a:p>
          <a:p>
            <a:r>
              <a:rPr lang="en-GB" dirty="0" smtClean="0"/>
              <a:t>Break – to exit loop</a:t>
            </a:r>
          </a:p>
          <a:p>
            <a:r>
              <a:rPr lang="en-GB" dirty="0" smtClean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 you decide between</a:t>
            </a:r>
            <a:r>
              <a:rPr lang="en-GB" baseline="0" dirty="0" smtClean="0"/>
              <a:t> for/while loops?</a:t>
            </a:r>
          </a:p>
          <a:p>
            <a:pPr defTabSz="918789">
              <a:defRPr/>
            </a:pPr>
            <a:r>
              <a:rPr lang="en-GB" dirty="0" smtClean="0"/>
              <a:t>Exercise 9.2 p38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Built up basics to be able</a:t>
            </a:r>
            <a:r>
              <a:rPr lang="en-GB" baseline="0" dirty="0" smtClean="0"/>
              <a:t> to write code </a:t>
            </a:r>
          </a:p>
          <a:p>
            <a:r>
              <a:rPr lang="en-GB" baseline="0" dirty="0" smtClean="0"/>
              <a:t>Need the tools to be able to write well constructed programs</a:t>
            </a:r>
          </a:p>
          <a:p>
            <a:r>
              <a:rPr lang="en-GB" baseline="0" dirty="0" smtClean="0"/>
              <a:t>Good practice to include H1 line to show input/output arguments</a:t>
            </a:r>
          </a:p>
          <a:p>
            <a:r>
              <a:rPr lang="en-GB" baseline="0" dirty="0" smtClean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789">
              <a:defRPr/>
            </a:pPr>
            <a:r>
              <a:rPr lang="en-GB" baseline="0" dirty="0" err="1" smtClean="0"/>
              <a:t>DistBetweenPoints.m</a:t>
            </a:r>
            <a:r>
              <a:rPr lang="en-GB" baseline="0" dirty="0" smtClean="0"/>
              <a:t>  pass p1x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so can see different to x1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in function workspace</a:t>
            </a:r>
            <a:endParaRPr lang="en-GB" dirty="0" smtClean="0"/>
          </a:p>
          <a:p>
            <a:pPr defTabSz="918789"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Call </a:t>
            </a:r>
            <a:r>
              <a:rPr lang="en-GB" dirty="0" err="1" smtClean="0"/>
              <a:t>DistBetweenPoints</a:t>
            </a:r>
            <a:r>
              <a:rPr lang="en-GB" baseline="0" dirty="0" smtClean="0"/>
              <a:t> with arrays – then change to .^</a:t>
            </a:r>
          </a:p>
          <a:p>
            <a:r>
              <a:rPr lang="en-GB" baseline="0" dirty="0" smtClean="0"/>
              <a:t>Exercise 10.1 p39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 save </a:t>
            </a:r>
            <a:r>
              <a:rPr lang="en-GB" dirty="0" err="1" smtClean="0"/>
              <a:t>TestSave</a:t>
            </a:r>
            <a:r>
              <a:rPr lang="en-GB" dirty="0" smtClean="0"/>
              <a:t> to .mat format</a:t>
            </a:r>
          </a:p>
          <a:p>
            <a:r>
              <a:rPr lang="en-GB" dirty="0" smtClean="0"/>
              <a:t>Clear workspace then double</a:t>
            </a:r>
            <a:r>
              <a:rPr lang="en-GB" baseline="0" dirty="0" smtClean="0"/>
              <a:t> click or load</a:t>
            </a:r>
          </a:p>
          <a:p>
            <a:r>
              <a:rPr lang="en-GB" baseline="0" dirty="0" smtClean="0"/>
              <a:t>Advantage that operating system independent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Bit like an</a:t>
            </a:r>
            <a:r>
              <a:rPr lang="en-GB" baseline="0" dirty="0" smtClean="0"/>
              <a:t> inline function</a:t>
            </a:r>
            <a:endParaRPr lang="en-GB" dirty="0" smtClean="0"/>
          </a:p>
          <a:p>
            <a:r>
              <a:rPr lang="en-GB" dirty="0" smtClean="0"/>
              <a:t>Show creating polynomial</a:t>
            </a:r>
            <a:r>
              <a:rPr lang="en-GB" baseline="0" dirty="0" smtClean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Logfunc</a:t>
            </a:r>
            <a:r>
              <a:rPr lang="en-GB" dirty="0" smtClean="0"/>
              <a:t> is anonymous function from previous slide</a:t>
            </a:r>
          </a:p>
          <a:p>
            <a:r>
              <a:rPr lang="en-GB" dirty="0" smtClean="0"/>
              <a:t>[-pi pi] gives vector</a:t>
            </a:r>
            <a:r>
              <a:rPr lang="en-GB" baseline="0" dirty="0" smtClean="0"/>
              <a:t> containing the </a:t>
            </a:r>
            <a:r>
              <a:rPr lang="en-GB" baseline="0" dirty="0" err="1" smtClean="0"/>
              <a:t>xmin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xmax</a:t>
            </a:r>
            <a:r>
              <a:rPr lang="en-GB" baseline="0" dirty="0" smtClean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Similar to static variables in C++</a:t>
            </a:r>
          </a:p>
          <a:p>
            <a:r>
              <a:rPr lang="en-GB" dirty="0" smtClean="0"/>
              <a:t>Might</a:t>
            </a:r>
            <a:r>
              <a:rPr lang="en-GB" baseline="0" dirty="0" smtClean="0"/>
              <a:t> use to check whether performed operation which only needs to be done once</a:t>
            </a:r>
          </a:p>
          <a:p>
            <a:r>
              <a:rPr lang="en-GB" baseline="0" dirty="0" err="1" smtClean="0"/>
              <a:t>Eg</a:t>
            </a:r>
            <a:r>
              <a:rPr lang="en-GB" baseline="0" dirty="0" smtClean="0"/>
              <a:t>. read data from a </a:t>
            </a:r>
            <a:r>
              <a:rPr lang="en-GB" baseline="0" dirty="0" err="1" smtClean="0"/>
              <a:t>spreadsheet</a:t>
            </a:r>
            <a:endParaRPr lang="en-GB" baseline="0" dirty="0" smtClean="0"/>
          </a:p>
          <a:p>
            <a:r>
              <a:rPr lang="en-GB" baseline="0" dirty="0" smtClean="0"/>
              <a:t>Exercise 10.2  p.41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load patients</a:t>
            </a:r>
          </a:p>
          <a:p>
            <a:r>
              <a:rPr lang="en-GB" baseline="0" dirty="0" err="1" smtClean="0"/>
              <a:t>whos</a:t>
            </a:r>
            <a:r>
              <a:rPr lang="en-GB" baseline="0" dirty="0" smtClean="0"/>
              <a:t> to show data</a:t>
            </a:r>
          </a:p>
          <a:p>
            <a:r>
              <a:rPr lang="en-GB" baseline="0" dirty="0" err="1" smtClean="0"/>
              <a:t>PatientData</a:t>
            </a:r>
            <a:r>
              <a:rPr lang="en-GB" baseline="0" dirty="0" smtClean="0"/>
              <a:t> = table( Gender, Age, Height, Weight );</a:t>
            </a:r>
          </a:p>
          <a:p>
            <a:r>
              <a:rPr lang="en-GB" baseline="0" dirty="0" err="1" smtClean="0"/>
              <a:t>AllPatientData</a:t>
            </a:r>
            <a:r>
              <a:rPr lang="en-GB" baseline="0" dirty="0" smtClean="0"/>
              <a:t> = </a:t>
            </a:r>
            <a:r>
              <a:rPr lang="en-GB" baseline="0" dirty="0" err="1" smtClean="0"/>
              <a:t>readtable</a:t>
            </a:r>
            <a:r>
              <a:rPr lang="en-GB" baseline="0" dirty="0" smtClean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summary(</a:t>
            </a:r>
            <a:r>
              <a:rPr lang="en-GB" baseline="0" dirty="0" err="1" smtClean="0"/>
              <a:t>PatientData</a:t>
            </a:r>
            <a:r>
              <a:rPr lang="en-GB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 smtClean="0"/>
              <a:t>PatientData.Properties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Create vectors using square brackets</a:t>
            </a:r>
          </a:p>
          <a:p>
            <a:r>
              <a:rPr lang="en-GB" dirty="0" smtClean="0"/>
              <a:t>Note colon operator step does</a:t>
            </a:r>
            <a:r>
              <a:rPr lang="en-GB" baseline="0" dirty="0" smtClean="0"/>
              <a:t> not have to be integer</a:t>
            </a:r>
          </a:p>
          <a:p>
            <a:r>
              <a:rPr lang="en-GB" baseline="0" dirty="0" smtClean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Set row names &amp; show variable window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Exercise 11.1 page 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</a:t>
            </a:r>
            <a:r>
              <a:rPr lang="en-GB" baseline="0" dirty="0" smtClean="0"/>
              <a:t> import of Section0.txt using wizard</a:t>
            </a:r>
          </a:p>
          <a:p>
            <a:r>
              <a:rPr lang="en-GB" baseline="0" dirty="0" smtClean="0"/>
              <a:t>Show save as matrix, renaming variable names, changing type to text</a:t>
            </a:r>
          </a:p>
          <a:p>
            <a:r>
              <a:rPr lang="en-GB" baseline="0" dirty="0" smtClean="0"/>
              <a:t>Show cell array for text</a:t>
            </a:r>
          </a:p>
          <a:p>
            <a:pPr defTabSz="918789">
              <a:defRPr/>
            </a:pPr>
            <a:endParaRPr lang="en-GB" baseline="0" dirty="0" smtClean="0"/>
          </a:p>
          <a:p>
            <a:pPr defTabSz="918789">
              <a:defRPr/>
            </a:pPr>
            <a:r>
              <a:rPr lang="en-GB" baseline="0" dirty="0" smtClean="0"/>
              <a:t>Import Section0Columns.txt – imports x and y</a:t>
            </a:r>
            <a:endParaRPr lang="en-GB" dirty="0" smtClean="0"/>
          </a:p>
          <a:p>
            <a:endParaRPr lang="en-GB" baseline="0" dirty="0" smtClean="0"/>
          </a:p>
          <a:p>
            <a:r>
              <a:rPr lang="en-GB" baseline="0" dirty="0" smtClean="0"/>
              <a:t>Show import of SimonVega.jpg – show 3D array with RGB  </a:t>
            </a:r>
            <a:r>
              <a:rPr lang="en-GB" baseline="0" dirty="0" err="1" smtClean="0"/>
              <a:t>uiimport</a:t>
            </a:r>
            <a:r>
              <a:rPr lang="en-GB" baseline="0" dirty="0" smtClean="0"/>
              <a:t>(‘SimonVega.jpg’)</a:t>
            </a:r>
          </a:p>
          <a:p>
            <a:r>
              <a:rPr lang="en-GB" baseline="0" dirty="0" smtClean="0"/>
              <a:t>	show changing colours &amp; plot</a:t>
            </a:r>
          </a:p>
          <a:p>
            <a:pPr defTabSz="918789">
              <a:defRPr/>
            </a:pPr>
            <a:r>
              <a:rPr lang="en-GB" baseline="0" dirty="0" smtClean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Use </a:t>
            </a:r>
            <a:r>
              <a:rPr lang="en-GB" baseline="0" dirty="0" err="1" smtClean="0"/>
              <a:t>Age.mat</a:t>
            </a:r>
            <a:r>
              <a:rPr lang="en-GB" baseline="0" dirty="0" smtClean="0"/>
              <a:t> to demonstrate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6863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252" y="3234931"/>
            <a:ext cx="7954010" cy="306466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0557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5187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14/02/2019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14/02/2019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14/02/2019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14/02/2019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14/02/2019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14/02/2019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.uk/support/2011a/matlab/7.12/demos/RapidCodeIterationUsingCells_viewlet_swf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videos/publishing-matlab-code-from-the-editor-69016.html" TargetMode="Externa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products/curvefitting.html" TargetMode="External"/><Relationship Id="rId3" Type="http://schemas.openxmlformats.org/officeDocument/2006/relationships/hyperlink" Target="https://uk.mathworks.com/products/image.html" TargetMode="External"/><Relationship Id="rId7" Type="http://schemas.openxmlformats.org/officeDocument/2006/relationships/hyperlink" Target="https://uk.mathworks.com/help/control/index.html" TargetMode="External"/><Relationship Id="rId2" Type="http://schemas.openxmlformats.org/officeDocument/2006/relationships/hyperlink" Target="https://uk.mathworks.com/products/signal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daq.html" TargetMode="External"/><Relationship Id="rId5" Type="http://schemas.openxmlformats.org/officeDocument/2006/relationships/hyperlink" Target="https://uk.mathworks.com/products/symbolic.html" TargetMode="External"/><Relationship Id="rId4" Type="http://schemas.openxmlformats.org/officeDocument/2006/relationships/hyperlink" Target="https://uk.mathworks.com/products/optimization.html" TargetMode="External"/><Relationship Id="rId9" Type="http://schemas.openxmlformats.org/officeDocument/2006/relationships/hyperlink" Target="https://uk.mathworks.com/products/statistics.html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de-or-matlab-functio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MATLAB for Engineers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Louise Brown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More Vectors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Create a vector with a given number of </a:t>
            </a:r>
            <a:r>
              <a:rPr lang="en-GB" sz="2400" dirty="0" err="1" smtClean="0">
                <a:cs typeface="Courier New" pitchFamily="49" charset="0"/>
              </a:rPr>
              <a:t>equispaced</a:t>
            </a:r>
            <a:r>
              <a:rPr lang="en-GB" sz="2400" dirty="0" smtClean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</a:t>
            </a:r>
            <a:r>
              <a:rPr lang="en-GB" sz="2400" dirty="0" err="1" smtClean="0">
                <a:cs typeface="Courier New" pitchFamily="49" charset="0"/>
              </a:rPr>
              <a:t>inspace</a:t>
            </a:r>
            <a:r>
              <a:rPr lang="en-GB" sz="2400" dirty="0" smtClean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) 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= 1.0000    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2.7500    4.5000    6.2500   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8.0000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</a:t>
            </a:r>
            <a:r>
              <a:rPr lang="en-GB" sz="2400" dirty="0" err="1" smtClean="0"/>
              <a:t>ogspace</a:t>
            </a:r>
            <a:r>
              <a:rPr lang="en-GB" sz="2400" dirty="0" smtClean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</a:t>
            </a:r>
            <a:r>
              <a:rPr lang="en-GB" sz="2400" dirty="0" smtClean="0"/>
              <a:t>10</a:t>
            </a:r>
            <a:r>
              <a:rPr lang="en-GB" sz="2400" baseline="30000" dirty="0" smtClean="0"/>
              <a:t>a</a:t>
            </a:r>
            <a:r>
              <a:rPr lang="en-GB" sz="2400" dirty="0" smtClean="0"/>
              <a:t> and 10</a:t>
            </a:r>
            <a:r>
              <a:rPr lang="en-GB" sz="2400" baseline="30000" dirty="0" smtClean="0"/>
              <a:t>b</a:t>
            </a:r>
          </a:p>
          <a:p>
            <a:endParaRPr lang="en-GB" sz="2400" dirty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Column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Either semicolon operator</a:t>
            </a:r>
          </a:p>
          <a:p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or transpose </a:t>
            </a:r>
            <a:r>
              <a:rPr lang="en-GB" sz="2800" dirty="0">
                <a:cs typeface="Courier New" pitchFamily="49" charset="0"/>
              </a:rPr>
              <a:t>operator</a:t>
            </a:r>
            <a:endParaRPr lang="en-GB" sz="2800" dirty="0" smtClean="0">
              <a:cs typeface="Courier New" pitchFamily="49" charset="0"/>
            </a:endParaRP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[1:4]’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</a:t>
            </a:r>
            <a:r>
              <a:rPr lang="en-GB" sz="2800" dirty="0" smtClean="0"/>
              <a:t>an be used to create a column vector: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 1    3    5    7    9    11    13 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notation:   A(3) gives 5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can be a vector:   A([1 4 6]) gives 1  7  11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Colon notation to extract range:  A(2:5) gives 3  5  7  9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‘end’ either on its own or in range:  A(4:end)  gives 7 9 11 13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Replace element using index on left:  A([1 3 5]) = [10 20 30]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10   3   20   7   30  11   13</a:t>
            </a:r>
            <a:endParaRPr lang="en-GB" sz="3200" dirty="0"/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A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</a:t>
            </a:r>
            <a:r>
              <a:rPr lang="en-GB" dirty="0" smtClean="0">
                <a:solidFill>
                  <a:prstClr val="black"/>
                </a:solidFill>
              </a:rPr>
              <a:t>5     </a:t>
            </a:r>
            <a:r>
              <a:rPr lang="en-GB" dirty="0">
                <a:solidFill>
                  <a:prstClr val="black"/>
                </a:solidFill>
              </a:rPr>
              <a:t>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C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 smtClean="0"/>
              <a:t>			</a:t>
            </a:r>
            <a:r>
              <a:rPr lang="en-GB" sz="2400" dirty="0" err="1" smtClean="0"/>
              <a:t>a</a:t>
            </a:r>
            <a:r>
              <a:rPr lang="en-GB" sz="2400" dirty="0" err="1"/>
              <a:t>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Order of Precedence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Addition and Subtraction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</a:t>
            </a:r>
            <a:r>
              <a:rPr lang="en-GB" sz="2400" dirty="0" smtClean="0"/>
              <a:t>element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this is achieved without using a loop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16  18  20  22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Multiplication ( and /,\,^) operate element by element on scalars in the same way as the addition operator.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10  20  30  40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that just using the * operator here will result in an error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B*A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 x 4   *   4 x 1</a:t>
              </a:r>
              <a:endParaRPr lang="en-GB" sz="2400" dirty="0"/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Inner dimensions must match</a:t>
              </a:r>
              <a:endParaRPr lang="en-GB" sz="2000" dirty="0"/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Outer dimensions give final size</a:t>
              </a:r>
              <a:endParaRPr lang="en-GB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The MATLAB Desktop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Workspace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History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folder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To change path use dialog given by Environment-&gt;</a:t>
            </a:r>
            <a:r>
              <a:rPr lang="en-GB" sz="2000" dirty="0" err="1" smtClean="0"/>
              <a:t>SetPath</a:t>
            </a:r>
            <a:endParaRPr lang="en-GB" sz="2000" dirty="0" smtClean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ath(‘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browser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 as Function 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Vectors can be used as input arguments to functions – both built-in and user defined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0 0.5236  1.0472   1.5708  2.0944  2.6180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0  0.5000  0.8660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1.0000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0.5000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</a:t>
            </a:r>
            <a:r>
              <a:rPr lang="en-GB" dirty="0" smtClean="0"/>
              <a:t>7/8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</a:t>
            </a:r>
            <a:r>
              <a:rPr lang="en-GB" dirty="0" smtClean="0"/>
              <a:t>=</a:t>
            </a:r>
            <a:endParaRPr lang="en-GB" dirty="0"/>
          </a:p>
          <a:p>
            <a:r>
              <a:rPr lang="en-GB" dirty="0"/>
              <a:t>   	</a:t>
            </a:r>
            <a:r>
              <a:rPr lang="en-GB" dirty="0" smtClean="0"/>
              <a:t>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</a:t>
            </a:r>
            <a:r>
              <a:rPr lang="en-GB" dirty="0" smtClean="0"/>
              <a:t>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Division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a\b = a</a:t>
            </a:r>
            <a:r>
              <a:rPr lang="en-GB" sz="2800" baseline="30000" dirty="0" smtClean="0"/>
              <a:t>-1</a:t>
            </a:r>
            <a:r>
              <a:rPr lang="en-GB" sz="2800" dirty="0" smtClean="0"/>
              <a:t>b   for matrix operations </a:t>
            </a:r>
          </a:p>
          <a:p>
            <a:r>
              <a:rPr lang="en-GB" sz="2800" dirty="0" smtClean="0"/>
              <a:t>a</a:t>
            </a:r>
            <a:r>
              <a:rPr lang="en-GB" sz="2800" dirty="0"/>
              <a:t>.\b = </a:t>
            </a:r>
            <a:r>
              <a:rPr lang="en-GB" sz="2800" dirty="0" smtClean="0"/>
              <a:t>b/a   when performed element by element on    		         arrays or when one of the operands is a scalar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Using Left Division to Solve Simultaneous Equations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Solving </a:t>
                </a:r>
                <a:r>
                  <a:rPr lang="en-GB" dirty="0"/>
                  <a:t>using linear algebra gives </a:t>
                </a:r>
                <a:r>
                  <a:rPr lang="en-GB" i="1" dirty="0"/>
                  <a:t>x = </a:t>
                </a:r>
                <a:r>
                  <a:rPr lang="en-GB" i="1" dirty="0" smtClean="0"/>
                  <a:t>A</a:t>
                </a:r>
                <a:r>
                  <a:rPr lang="en-GB" i="1" baseline="30000" dirty="0" smtClean="0"/>
                  <a:t>-1</a:t>
                </a:r>
                <a:r>
                  <a:rPr lang="en-GB" i="1" dirty="0" smtClean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In MATLAB set up the arrays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</a:t>
            </a:r>
            <a:r>
              <a:rPr lang="en-GB" sz="2400" dirty="0" smtClean="0">
                <a:cs typeface="Courier New" pitchFamily="49" charset="0"/>
              </a:rPr>
              <a:t>nd solve using the left division operator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colon operator can be used as for vectors.</a:t>
            </a:r>
          </a:p>
          <a:p>
            <a:r>
              <a:rPr lang="en-GB" sz="2800" dirty="0" smtClean="0"/>
              <a:t>The same result is given by</a:t>
            </a:r>
          </a:p>
          <a:p>
            <a:endParaRPr lang="en-GB" sz="2800" dirty="0" smtClean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2.3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[‘ONE';‘SEVEN';‘FIVE']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Use </a:t>
              </a:r>
              <a:r>
                <a:rPr lang="en-GB" sz="2800" dirty="0" smtClean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 smtClean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 smtClean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Creates 3x5 char array with spaces padding shorter strings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   </a:t>
            </a:r>
            <a:r>
              <a:rPr lang="en-GB" sz="2400" dirty="0"/>
              <a:t>2     3     4     5</a:t>
            </a:r>
          </a:p>
          <a:p>
            <a:r>
              <a:rPr lang="en-GB" sz="2400" dirty="0"/>
              <a:t>     </a:t>
            </a:r>
            <a:r>
              <a:rPr lang="en-GB" sz="2400" dirty="0" smtClean="0"/>
              <a:t>    5     </a:t>
            </a:r>
            <a:r>
              <a:rPr lang="en-GB" sz="2400" dirty="0"/>
              <a:t>6     7     8     9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   9    </a:t>
            </a:r>
            <a:r>
              <a:rPr lang="en-GB" sz="2400" dirty="0"/>
              <a:t>10   </a:t>
            </a:r>
            <a:r>
              <a:rPr lang="en-GB" sz="2400" dirty="0" smtClean="0"/>
              <a:t>11   </a:t>
            </a:r>
            <a:r>
              <a:rPr lang="en-GB" sz="2400" dirty="0"/>
              <a:t>12 </a:t>
            </a:r>
            <a:r>
              <a:rPr lang="en-GB" sz="2400" dirty="0" smtClean="0"/>
              <a:t>  13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Subscript notation:   A(3,2) = 10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range in both rows and columns:  A(2:3, 3:4) =    7      8</a:t>
            </a:r>
          </a:p>
          <a:p>
            <a:r>
              <a:rPr lang="en-GB" dirty="0"/>
              <a:t>	</a:t>
            </a:r>
            <a:r>
              <a:rPr lang="en-GB" dirty="0" smtClean="0"/>
              <a:t>						        11    12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whole row or column:  A(2, : ) =  5   6    7   8   9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several rows or columns:   A( : , [1  3  5])  =   </a:t>
            </a:r>
            <a:r>
              <a:rPr lang="en-GB" dirty="0"/>
              <a:t>1     3     5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5     </a:t>
            </a:r>
            <a:r>
              <a:rPr lang="en-GB" dirty="0"/>
              <a:t>7     9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9    </a:t>
            </a:r>
            <a:r>
              <a:rPr lang="en-GB" dirty="0"/>
              <a:t>11    </a:t>
            </a:r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column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Changing the desktop configuration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ock and undock windows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Slide window to tabbed position at side of window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Restore maximised window to tiled position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Stack windows by dragging the title bars over each other </a:t>
            </a:r>
          </a:p>
          <a:p>
            <a:endParaRPr lang="en-GB" sz="2400" dirty="0" smtClean="0"/>
          </a:p>
          <a:p>
            <a:r>
              <a:rPr lang="en-GB" sz="2400" dirty="0" smtClean="0"/>
              <a:t>Save setup: Desktop </a:t>
            </a:r>
            <a:r>
              <a:rPr lang="en-GB" sz="2400" dirty="0"/>
              <a:t>-&gt; Save Layout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Restore default layout: Desktop-</a:t>
            </a:r>
            <a:r>
              <a:rPr lang="en-GB" sz="2400" dirty="0"/>
              <a:t>&gt;Desktop Layout-&gt;</a:t>
            </a:r>
            <a:r>
              <a:rPr lang="en-GB" sz="2400" dirty="0" smtClean="0"/>
              <a:t>Default</a:t>
            </a:r>
            <a:endParaRPr lang="en-GB" sz="2400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At top right hand corner of window gives drop down menu with options: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index:  A(5)  =  6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71600" y="3402866"/>
            <a:ext cx="76328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indices for elements (1, 3) and (2, 4)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  <a:p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7   11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9568" y="5809802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 extract actual elements using the linear index vector:  A(Index) =  3   8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99893" y="3722962"/>
            <a:ext cx="252028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247964" y="3722962"/>
            <a:ext cx="216024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47964" y="4285754"/>
            <a:ext cx="1220568" cy="56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Combining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5 1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3 5 7 9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5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6 7 8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9 2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dirty="0" smtClean="0"/>
              <a:t>=  1     </a:t>
            </a:r>
            <a:r>
              <a:rPr lang="en-GB" dirty="0"/>
              <a:t>2     3     4     5</a:t>
            </a:r>
          </a:p>
          <a:p>
            <a:r>
              <a:rPr lang="en-GB" dirty="0"/>
              <a:t>      </a:t>
            </a:r>
            <a:r>
              <a:rPr lang="en-GB" dirty="0" smtClean="0"/>
              <a:t>  5     </a:t>
            </a:r>
            <a:r>
              <a:rPr lang="en-GB" dirty="0"/>
              <a:t>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length(X) returns the largest dimension of an array:   length(A) = 5</a:t>
            </a:r>
          </a:p>
          <a:p>
            <a:endParaRPr lang="en-GB" dirty="0" smtClean="0"/>
          </a:p>
          <a:p>
            <a:r>
              <a:rPr lang="en-GB" dirty="0" smtClean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dims 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ones:  ones(m, n, p…)</a:t>
            </a:r>
          </a:p>
          <a:p>
            <a:endParaRPr lang="en-GB" dirty="0" smtClean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one parameter as the identity matrix is square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p… for matrices of more than two dimensions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Memory Management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Extra elements may be added to an array simply by allocating an element at a given position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3 4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new block of memory will be allocated each time extra elements are added to the array – this is slow!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final size of the array is known create an array of the final size (typically using the zeros() function) and then assign elements as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Sparse 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arrays with large numbers of zero elements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 smtClean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 smtClean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</a:t>
            </a:r>
            <a:r>
              <a:rPr lang="en-GB" dirty="0" smtClean="0"/>
              <a:t> &gt;&gt; </a:t>
            </a:r>
            <a:r>
              <a:rPr lang="en-GB" dirty="0"/>
              <a:t>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) &gt;&gt; </a:t>
            </a:r>
            <a:r>
              <a:rPr lang="en-GB" dirty="0"/>
              <a:t>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</a:t>
            </a:r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Scripts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files are created by selecting  New Script or typing ‘edit’ at the command prompt.</a:t>
            </a:r>
          </a:p>
          <a:p>
            <a:endParaRPr lang="en-GB" dirty="0" smtClean="0"/>
          </a:p>
          <a:p>
            <a:r>
              <a:rPr lang="en-GB" dirty="0" smtClean="0"/>
              <a:t>MATLAB script files are saved with a ‘.m’ extension (by default to the current folder)</a:t>
            </a:r>
          </a:p>
          <a:p>
            <a:endParaRPr lang="en-GB" dirty="0" smtClean="0"/>
          </a:p>
          <a:p>
            <a:r>
              <a:rPr lang="en-GB" dirty="0" smtClean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 smtClean="0"/>
              <a:t>Comment lines start with %</a:t>
            </a:r>
          </a:p>
          <a:p>
            <a:endParaRPr lang="en-GB" dirty="0"/>
          </a:p>
          <a:p>
            <a:r>
              <a:rPr lang="en-GB" dirty="0" smtClean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 smtClean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 smtClean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value = input( ‘Enter a value: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‘); 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yes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input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All variables in MATLAB are stored as arrays</a:t>
            </a:r>
          </a:p>
          <a:p>
            <a:r>
              <a:rPr lang="en-GB" sz="2400" dirty="0" smtClean="0"/>
              <a:t>Scalar is 1x1 array</a:t>
            </a:r>
          </a:p>
          <a:p>
            <a:r>
              <a:rPr lang="en-GB" sz="2400" dirty="0" smtClean="0"/>
              <a:t>Vector is 1xn or nx1 array</a:t>
            </a:r>
          </a:p>
          <a:p>
            <a:r>
              <a:rPr lang="en-GB" sz="2400" dirty="0" smtClean="0"/>
              <a:t>Matrix is </a:t>
            </a:r>
            <a:r>
              <a:rPr lang="en-GB" sz="2400" dirty="0" err="1" smtClean="0"/>
              <a:t>mxn</a:t>
            </a:r>
            <a:r>
              <a:rPr lang="en-GB" sz="2400" dirty="0" smtClean="0"/>
              <a:t> array </a:t>
            </a:r>
          </a:p>
          <a:p>
            <a:r>
              <a:rPr lang="en-GB" sz="2400" dirty="0" smtClean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 smtClean="0">
                <a:cs typeface="Courier New" pitchFamily="49" charset="0"/>
              </a:rPr>
              <a:t>creates a scalar variable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ho </a:t>
            </a:r>
            <a:r>
              <a:rPr lang="en-GB" sz="2400" dirty="0" smtClean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hos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 smtClean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the 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)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function for</a:t>
            </a:r>
            <a:r>
              <a:rPr lang="en-GB" sz="2400" dirty="0" smtClean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To display a variable use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Or to output a string:</a:t>
            </a:r>
            <a:endParaRPr lang="en-GB" sz="2400" dirty="0">
              <a:cs typeface="Courier New" pitchFamily="49" charset="0"/>
            </a:endParaRPr>
          </a:p>
          <a:p>
            <a:endParaRPr lang="en-GB" sz="2400" dirty="0" smtClean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8424936" cy="43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'];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 smtClean="0"/>
              <a:t>FreeFallExample.m</a:t>
            </a:r>
            <a:r>
              <a:rPr lang="en-US" sz="2400" dirty="0" smtClean="0"/>
              <a:t> </a:t>
            </a:r>
            <a:r>
              <a:rPr lang="en-US" sz="2400" dirty="0"/>
              <a:t>which calculates the distance travelled by a freely falling object at </a:t>
            </a:r>
            <a:r>
              <a:rPr lang="en-US" sz="2400" dirty="0" smtClean="0"/>
              <a:t>ten time increments  from release to time, t, 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time will </a:t>
            </a:r>
            <a:r>
              <a:rPr lang="en-US" sz="2400" dirty="0"/>
              <a:t>be 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</a:t>
            </a:r>
            <a:r>
              <a:rPr lang="en-US" sz="2400" dirty="0" smtClean="0"/>
              <a:t>each time increment </a:t>
            </a:r>
            <a:r>
              <a:rPr lang="en-US" sz="2400" dirty="0"/>
              <a:t>between two given times </a:t>
            </a:r>
            <a:r>
              <a:rPr lang="en-US" sz="2400" dirty="0" smtClean="0"/>
              <a:t>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start </a:t>
            </a:r>
            <a:r>
              <a:rPr lang="en-US" sz="2400" dirty="0"/>
              <a:t>and end times and time increment will be 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 smtClean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start time, end time, time increment and 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Create vector of times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Calculate distance for each time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times and distances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x-y 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plot(</a:t>
            </a:r>
            <a:r>
              <a:rPr lang="en-GB" sz="2400" dirty="0" err="1" smtClean="0"/>
              <a:t>x,y</a:t>
            </a:r>
            <a:r>
              <a:rPr lang="en-GB" sz="2400" dirty="0" smtClean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distance = [0, 0.2, 0.5, 0.73, 0.74, 1.2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,… 	1.5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1.6, 1.7, 2.0, 2.33]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plot(t, distance, ‘o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0" y="2570713"/>
            <a:ext cx="2376445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Third parameter used to specify line style, marker type and colour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plot command automatically fits axes to the data.  </a:t>
            </a:r>
          </a:p>
          <a:p>
            <a:r>
              <a:rPr lang="en-GB" dirty="0" smtClean="0"/>
              <a:t>To control axis scaling use:  axis( [</a:t>
            </a:r>
            <a:r>
              <a:rPr lang="en-GB" dirty="0" err="1" smtClean="0"/>
              <a:t>xmin</a:t>
            </a:r>
            <a:r>
              <a:rPr lang="en-GB" dirty="0" smtClean="0"/>
              <a:t>, </a:t>
            </a:r>
            <a:r>
              <a:rPr lang="en-GB" dirty="0" err="1" smtClean="0"/>
              <a:t>xmax</a:t>
            </a:r>
            <a:r>
              <a:rPr lang="en-GB" dirty="0" smtClean="0"/>
              <a:t>, </a:t>
            </a:r>
            <a:r>
              <a:rPr lang="en-GB" dirty="0" err="1" smtClean="0"/>
              <a:t>ymin</a:t>
            </a:r>
            <a:r>
              <a:rPr lang="en-GB" dirty="0" smtClean="0"/>
              <a:t>, </a:t>
            </a:r>
            <a:r>
              <a:rPr lang="en-GB" dirty="0" err="1" smtClean="0"/>
              <a:t>ymax</a:t>
            </a: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Plot from Workspace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variables to plot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Annotating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Note – plot command must be executed first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Or type ‘</a:t>
            </a:r>
            <a:r>
              <a:rPr lang="en-GB" dirty="0" err="1" smtClean="0"/>
              <a:t>plottools</a:t>
            </a:r>
            <a:r>
              <a:rPr lang="en-GB" dirty="0" smtClean="0"/>
              <a:t>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for similar plots can be created using File-&gt;Generate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strings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= ‘Here is a string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</a:t>
            </a:r>
          </a:p>
          <a:p>
            <a:pPr marL="0" indent="0"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Stored as 1x16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Type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 smtClean="0">
                <a:cs typeface="Courier New" pitchFamily="49" charset="0"/>
              </a:rPr>
              <a:t>for more information, 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 smtClean="0">
                <a:cs typeface="Courier New" pitchFamily="49" charset="0"/>
              </a:rPr>
              <a:t>for full documentation</a:t>
            </a:r>
            <a:endParaRPr lang="en-GB" sz="24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2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Multiple Data Sets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 smtClean="0">
                <a:cs typeface="Courier New" pitchFamily="49" charset="0"/>
              </a:rPr>
              <a:t>- any plot commands will plot on same figure until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 smtClean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 t, distance, ‘s’, t, distance2,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Creating multiple figures:</a:t>
            </a:r>
          </a:p>
          <a:p>
            <a:r>
              <a:rPr lang="en-GB" dirty="0" smtClean="0"/>
              <a:t>Select the current figure to be plotted to using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 smtClean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Several plots in the same window</a:t>
            </a:r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 smtClean="0">
                <a:cs typeface="Courier New" pitchFamily="49" charset="0"/>
              </a:rPr>
              <a:t>command.  </a:t>
            </a:r>
          </a:p>
          <a:p>
            <a:r>
              <a:rPr lang="en-GB" dirty="0" smtClean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 smtClean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/>
                <a:gridCol w="936104"/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Save figures using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 smtClean="0">
                <a:cs typeface="Courier New" pitchFamily="49" charset="0"/>
              </a:rPr>
              <a:t>saveas</a:t>
            </a:r>
            <a:r>
              <a:rPr lang="en-GB" sz="2400" dirty="0" smtClean="0">
                <a:cs typeface="Courier New" pitchFamily="49" charset="0"/>
              </a:rPr>
              <a:t>(</a:t>
            </a:r>
            <a:r>
              <a:rPr lang="en-GB" sz="2400" dirty="0" err="1" smtClean="0">
                <a:cs typeface="Courier New" pitchFamily="49" charset="0"/>
              </a:rPr>
              <a:t>gcf</a:t>
            </a:r>
            <a:r>
              <a:rPr lang="en-GB" sz="2400" dirty="0" smtClean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 smtClean="0">
                <a:cs typeface="Courier New" pitchFamily="49" charset="0"/>
              </a:rPr>
              <a:t>Saves to Figure.png</a:t>
            </a:r>
            <a:endParaRPr lang="en-GB" sz="2400" dirty="0"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File-&gt;Save    Saves a </a:t>
            </a:r>
            <a:r>
              <a:rPr lang="en-GB" sz="2400" dirty="0" err="1" smtClean="0"/>
              <a:t>Matlab</a:t>
            </a:r>
            <a:r>
              <a:rPr lang="en-GB" sz="2400" dirty="0" smtClean="0"/>
              <a:t> .fig file</a:t>
            </a:r>
          </a:p>
          <a:p>
            <a:r>
              <a:rPr lang="en-GB" sz="2400" dirty="0" smtClean="0"/>
              <a:t>File-&gt;Save As…    Saves to standard image formats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5.2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Suggested initial values:</a:t>
            </a:r>
          </a:p>
          <a:p>
            <a:r>
              <a:rPr lang="en-GB" sz="2000" dirty="0" smtClean="0"/>
              <a:t>Start velocity = 60 m/s</a:t>
            </a:r>
          </a:p>
          <a:p>
            <a:r>
              <a:rPr lang="en-GB" sz="2000" dirty="0" smtClean="0"/>
              <a:t>Launch angle = pi/3</a:t>
            </a:r>
          </a:p>
          <a:p>
            <a:endParaRPr lang="en-GB" sz="2000" dirty="0"/>
          </a:p>
          <a:p>
            <a:r>
              <a:rPr lang="en-GB" sz="2000" dirty="0" smtClean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 smtClean="0"/>
              <a:t>Format the title (to include the </a:t>
            </a:r>
            <a:r>
              <a:rPr lang="en-GB" sz="2000" dirty="0" smtClean="0"/>
              <a:t>velocity and angle) </a:t>
            </a:r>
            <a:r>
              <a:rPr lang="en-GB" sz="2000" dirty="0" smtClean="0"/>
              <a:t>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cs typeface="Courier New" pitchFamily="49" charset="0"/>
              </a:rPr>
              <a:t>Remember to convert the </a:t>
            </a:r>
            <a:r>
              <a:rPr lang="en-GB" sz="2000" dirty="0" smtClean="0">
                <a:cs typeface="Courier New" pitchFamily="49" charset="0"/>
              </a:rPr>
              <a:t>angle </a:t>
            </a:r>
            <a:r>
              <a:rPr lang="en-GB" sz="2000" dirty="0" smtClean="0">
                <a:cs typeface="Courier New" pitchFamily="49" charset="0"/>
              </a:rPr>
              <a:t>back into degrees to display </a:t>
            </a:r>
            <a:r>
              <a:rPr lang="en-GB" sz="2000" dirty="0" smtClean="0">
                <a:cs typeface="Courier New" pitchFamily="49" charset="0"/>
              </a:rPr>
              <a:t>in </a:t>
            </a:r>
            <a:r>
              <a:rPr lang="en-GB" sz="2000" dirty="0" smtClean="0">
                <a:cs typeface="Courier New" pitchFamily="49" charset="0"/>
              </a:rPr>
              <a:t>the </a:t>
            </a:r>
            <a:r>
              <a:rPr lang="en-GB" sz="2000" dirty="0" smtClean="0">
                <a:cs typeface="Courier New" pitchFamily="49" charset="0"/>
              </a:rPr>
              <a:t>title</a:t>
            </a:r>
            <a:endParaRPr lang="en-GB" sz="2000" dirty="0" smtClean="0">
              <a:cs typeface="Courier New" pitchFamily="49" charset="0"/>
            </a:endParaRPr>
          </a:p>
          <a:p>
            <a:endParaRPr lang="en-GB" sz="2000" dirty="0" smtClean="0"/>
          </a:p>
          <a:p>
            <a:r>
              <a:rPr lang="en-GB" sz="2000" dirty="0" smtClean="0">
                <a:cs typeface="Courier New" pitchFamily="49" charset="0"/>
              </a:rPr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 smtClean="0">
                <a:cs typeface="Courier New" pitchFamily="49" charset="0"/>
              </a:rPr>
              <a:t>  </a:t>
            </a:r>
            <a:r>
              <a:rPr lang="en-GB" sz="2000" dirty="0" smtClean="0">
                <a:cs typeface="Courier New" pitchFamily="49" charset="0"/>
              </a:rPr>
              <a:t>to create strings from variables to include in the string, </a:t>
            </a:r>
          </a:p>
          <a:p>
            <a:r>
              <a:rPr lang="en-GB" sz="2000" dirty="0" err="1" smtClean="0">
                <a:cs typeface="Courier New" pitchFamily="49" charset="0"/>
              </a:rPr>
              <a:t>eg</a:t>
            </a:r>
            <a:r>
              <a:rPr lang="en-GB" sz="2000" dirty="0" smtClean="0">
                <a:cs typeface="Courier New" pitchFamily="49" charset="0"/>
              </a:rPr>
              <a:t> ‘30 </a:t>
            </a:r>
            <a:r>
              <a:rPr lang="en-GB" sz="2000" dirty="0" smtClean="0">
                <a:cs typeface="Courier New" pitchFamily="49" charset="0"/>
              </a:rPr>
              <a:t>degrees’</a:t>
            </a:r>
            <a:endParaRPr lang="en-GB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Syntax errors:</a:t>
            </a:r>
          </a:p>
          <a:p>
            <a:r>
              <a:rPr lang="en-GB" dirty="0"/>
              <a:t>	</a:t>
            </a:r>
            <a:r>
              <a:rPr lang="en-GB" dirty="0" smtClean="0"/>
              <a:t>At the command line an error message is displayed</a:t>
            </a:r>
          </a:p>
          <a:p>
            <a:r>
              <a:rPr lang="en-GB" dirty="0"/>
              <a:t>	</a:t>
            </a:r>
            <a:r>
              <a:rPr lang="en-GB" dirty="0" smtClean="0"/>
              <a:t>In the edit window: orange bar – warning</a:t>
            </a:r>
          </a:p>
          <a:p>
            <a:r>
              <a:rPr lang="en-GB" dirty="0"/>
              <a:t>	</a:t>
            </a:r>
            <a:r>
              <a:rPr lang="en-GB" dirty="0" smtClean="0"/>
              <a:t>		 red bar - error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Runtime errors:</a:t>
            </a:r>
          </a:p>
          <a:p>
            <a:r>
              <a:rPr lang="en-GB" dirty="0"/>
              <a:t>	</a:t>
            </a:r>
            <a:r>
              <a:rPr lang="en-GB" dirty="0" smtClean="0"/>
              <a:t>Occur as code executes, </a:t>
            </a:r>
            <a:r>
              <a:rPr lang="en-GB" dirty="0" err="1" smtClean="0"/>
              <a:t>eg</a:t>
            </a:r>
            <a:r>
              <a:rPr lang="en-GB" dirty="0" smtClean="0"/>
              <a:t> out of bounds index</a:t>
            </a:r>
          </a:p>
          <a:p>
            <a:r>
              <a:rPr lang="en-GB" dirty="0"/>
              <a:t>	</a:t>
            </a:r>
            <a:r>
              <a:rPr lang="en-GB" dirty="0" smtClean="0"/>
              <a:t>Within a script an error message is given including the line number</a:t>
            </a:r>
          </a:p>
          <a:p>
            <a:endParaRPr lang="en-GB" dirty="0"/>
          </a:p>
          <a:p>
            <a:r>
              <a:rPr lang="en-GB" dirty="0" smtClean="0"/>
              <a:t>	Note that in MATLAB divide by 0 does not generate an error – a value of 	</a:t>
            </a:r>
            <a:r>
              <a:rPr lang="en-GB" dirty="0" err="1" smtClean="0"/>
              <a:t>Inf</a:t>
            </a:r>
            <a:r>
              <a:rPr lang="en-GB" dirty="0"/>
              <a:t> </a:t>
            </a:r>
            <a:r>
              <a:rPr lang="en-GB" dirty="0" smtClean="0"/>
              <a:t>is assigned and the program continues to run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errors:</a:t>
            </a:r>
          </a:p>
          <a:p>
            <a:r>
              <a:rPr lang="en-GB" dirty="0"/>
              <a:t>	</a:t>
            </a:r>
            <a:r>
              <a:rPr lang="en-GB" dirty="0" smtClean="0"/>
              <a:t>Hardest to find.  Program runs but gives incorrect results</a:t>
            </a:r>
          </a:p>
          <a:p>
            <a:r>
              <a:rPr lang="en-GB" dirty="0"/>
              <a:t>	</a:t>
            </a:r>
            <a:r>
              <a:rPr lang="en-GB" dirty="0" smtClean="0"/>
              <a:t>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the Built-in Debugger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Save and run (F5)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Set/clear breakpoint (F12)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Breakpoint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click on breakpoint to display options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Exit debug mode (Shift + F5)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(F10)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into (F11)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out (Shift + F11)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Continue (F5)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running debug the menu is displayed: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Code Sections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24685" y="13407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Code Cell Demonstration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42383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276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 section break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39752" y="2564904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2276872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section options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08104" y="2646204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96136" y="2646204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5" y="5229200"/>
            <a:ext cx="3094533" cy="993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528" y="443711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increment/decrement variable: Hover over value, right click and select Increment Value and Run Section from menu to give dialog    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896" y="5083443"/>
            <a:ext cx="1800200" cy="5778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Structure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cs typeface="Arial" panose="020B0604020202020204" pitchFamily="34" charset="0"/>
                </a:rPr>
                <a:t>Sequential</a:t>
              </a:r>
              <a:endParaRPr lang="en-GB" sz="2000" dirty="0">
                <a:cs typeface="Arial" panose="020B06040202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Input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Calculation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Output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Selection</a:t>
              </a:r>
              <a:endParaRPr lang="en-GB" sz="2000" dirty="0"/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Repetition</a:t>
              </a:r>
              <a:endParaRPr lang="en-GB" sz="2000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Relational and Logical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data type: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 smtClean="0"/>
              <a:t> </a:t>
            </a:r>
            <a:r>
              <a:rPr lang="en-GB" dirty="0" smtClean="0"/>
              <a:t>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 smtClean="0"/>
              <a:t> </a:t>
            </a:r>
            <a:r>
              <a:rPr lang="en-GB" dirty="0" smtClean="0"/>
              <a:t>– occupies 1 byte</a:t>
            </a:r>
          </a:p>
          <a:p>
            <a:r>
              <a:rPr lang="en-GB" dirty="0"/>
              <a:t>	</a:t>
            </a:r>
            <a:r>
              <a:rPr lang="en-GB" dirty="0" smtClean="0"/>
              <a:t>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</a:t>
            </a:r>
            <a:r>
              <a:rPr lang="en-GB" dirty="0" smtClean="0"/>
              <a:t>to</a:t>
            </a:r>
          </a:p>
          <a:p>
            <a:endParaRPr lang="en-GB" dirty="0"/>
          </a:p>
          <a:p>
            <a:r>
              <a:rPr lang="en-GB" dirty="0"/>
              <a:t>Logical		</a:t>
            </a:r>
            <a:r>
              <a:rPr lang="en-GB" dirty="0" smtClean="0"/>
              <a:t>a &amp; b	and</a:t>
            </a:r>
          </a:p>
          <a:p>
            <a:r>
              <a:rPr lang="en-GB" dirty="0"/>
              <a:t>		</a:t>
            </a:r>
            <a:r>
              <a:rPr lang="en-GB" dirty="0" smtClean="0"/>
              <a:t>a | b	or 		</a:t>
            </a:r>
          </a:p>
          <a:p>
            <a:r>
              <a:rPr lang="en-GB" dirty="0"/>
              <a:t>	</a:t>
            </a:r>
            <a:r>
              <a:rPr lang="en-GB" dirty="0" smtClean="0"/>
              <a:t>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</a:t>
            </a:r>
            <a:r>
              <a:rPr lang="en-GB" dirty="0" smtClean="0"/>
              <a:t>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Comparing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4     0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ans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cs typeface="Courier New" pitchFamily="49" charset="0"/>
              </a:rPr>
              <a:t>Use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 smtClean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</a:t>
            </a:r>
            <a:r>
              <a:rPr lang="en-GB" sz="2800" dirty="0" smtClean="0">
                <a:cs typeface="Courier New" pitchFamily="49" charset="0"/>
              </a:rPr>
              <a:t>memory</a:t>
            </a:r>
          </a:p>
          <a:p>
            <a:r>
              <a:rPr lang="en-GB" sz="2800" dirty="0" smtClean="0">
                <a:cs typeface="Courier New" pitchFamily="49" charset="0"/>
              </a:rPr>
              <a:t>Type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cs typeface="Courier New" panose="02070309020205020404" pitchFamily="49" charset="0"/>
              </a:rPr>
              <a:t>to see other available data types</a:t>
            </a:r>
            <a:endParaRPr lang="en-GB" sz="28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 smtClean="0">
                <a:latin typeface="Courier New" pitchFamily="49" charset="0"/>
                <a:cs typeface="Courier New" pitchFamily="49" charset="0"/>
              </a:rPr>
              <a:t>A =  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4 5 6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1 1 0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A =  1.0000 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1.7321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2.2361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	     1.7321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2.0000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2.2361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6.0000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 smtClean="0"/>
          </a:p>
          <a:p>
            <a:r>
              <a:rPr lang="en-GB" dirty="0" smtClean="0"/>
              <a:t>Extract the elements which satisfy the test: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C = A(B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C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find the indices of the elements which satisfy the test use the find() function</a:t>
            </a:r>
          </a:p>
          <a:p>
            <a:r>
              <a:rPr lang="en-GB" dirty="0" smtClean="0"/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find(A&gt;2 &amp; A&lt;6)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2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4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6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7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9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find()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Index = find(x,1) – returns the linear index of the first nonzero element, or first        	            element which satisfies a specified condition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 Point </a:t>
            </a:r>
            <a:r>
              <a:rPr lang="en-GB" sz="4000" dirty="0" smtClean="0"/>
              <a:t>Comparisons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Comparison of floats or doubles</a:t>
            </a:r>
          </a:p>
          <a:p>
            <a:r>
              <a:rPr lang="en-GB" dirty="0" smtClean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0.5-0.4-0.1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2.775557561562891e-17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abs(a)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 ( A == 1)   % will be false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1e-6;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bs( A – 1.0 ) &lt;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% will return true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8.1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) &gt;&gt;  </a:t>
            </a:r>
            <a:r>
              <a:rPr lang="en-GB" dirty="0"/>
              <a:t>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Conditional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if the condition is applied to an array it will only be true if </a:t>
            </a:r>
            <a:r>
              <a:rPr lang="en-GB" i="1" dirty="0" smtClean="0"/>
              <a:t>all</a:t>
            </a:r>
            <a:r>
              <a:rPr lang="en-GB" dirty="0" smtClean="0"/>
              <a:t> elements of the array satisfy the condition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</a:t>
            </a:r>
            <a:endParaRPr lang="en-GB" sz="2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 message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= 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Code block 1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 smtClean="0"/>
              <a:t>Indentation is not necessary but is good style and makes code more readable</a:t>
            </a:r>
            <a:endParaRPr lang="en-GB" dirty="0"/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f Age &gt;5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10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</a:t>
            </a:r>
            <a:r>
              <a:rPr lang="en-GB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Age &gt; 5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 2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true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Message1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else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Input 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&gt;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&lt; 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else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conditions:</a:t>
            </a:r>
          </a:p>
          <a:p>
            <a:r>
              <a:rPr lang="en-GB" dirty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&gt;5  - would give incorrect result for age =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 smtClean="0"/>
              <a:t>Variable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Must start with a letter but may include _ and numbers</a:t>
            </a:r>
          </a:p>
          <a:p>
            <a:r>
              <a:rPr lang="en-GB" sz="2400" dirty="0" smtClean="0"/>
              <a:t>Case sensitive</a:t>
            </a:r>
          </a:p>
          <a:p>
            <a:r>
              <a:rPr lang="en-GB" sz="2400" dirty="0" smtClean="0"/>
              <a:t>Certain reserved words cannot be used.  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to see these</a:t>
            </a:r>
          </a:p>
          <a:p>
            <a:r>
              <a:rPr lang="en-GB" sz="2400" dirty="0" smtClean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 smtClean="0">
                <a:cs typeface="Courier New" pitchFamily="49" charset="0"/>
              </a:rPr>
              <a:t>Beware of overwriting pi, </a:t>
            </a:r>
            <a:r>
              <a:rPr lang="en-GB" sz="2400" dirty="0" err="1" smtClean="0">
                <a:cs typeface="Courier New" pitchFamily="49" charset="0"/>
              </a:rPr>
              <a:t>i</a:t>
            </a:r>
            <a:r>
              <a:rPr lang="en-GB" sz="2400" dirty="0" smtClean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</a:t>
            </a:r>
            <a:r>
              <a:rPr lang="en-GB" sz="2400" dirty="0" smtClean="0"/>
              <a:t> and j are used as complex numbers by default</a:t>
            </a:r>
          </a:p>
          <a:p>
            <a:pPr marL="457200" lvl="1" indent="0"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 smtClean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Switch Statement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</a:t>
            </a:r>
            <a:r>
              <a:rPr lang="en-GB" dirty="0" smtClean="0"/>
              <a:t>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 smtClean="0"/>
              <a:t>      …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 smtClean="0"/>
              <a:t>      otherwise</a:t>
            </a:r>
            <a:endParaRPr lang="en-GB" dirty="0"/>
          </a:p>
          <a:p>
            <a:r>
              <a:rPr lang="en-GB" i="1" dirty="0"/>
              <a:t>	Code executed if </a:t>
            </a:r>
            <a:r>
              <a:rPr lang="en-GB" i="1" dirty="0" smtClean="0"/>
              <a:t>        	expression </a:t>
            </a:r>
            <a:r>
              <a:rPr lang="en-GB" i="1" dirty="0"/>
              <a:t>none of </a:t>
            </a:r>
            <a:endParaRPr lang="en-GB" dirty="0"/>
          </a:p>
          <a:p>
            <a:r>
              <a:rPr lang="en-GB" i="1" dirty="0" smtClean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Repetition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Repetition</a:t>
            </a:r>
            <a:endParaRPr lang="en-GB" sz="2000" dirty="0"/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Decision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 loop:</a:t>
            </a:r>
          </a:p>
          <a:p>
            <a:r>
              <a:rPr lang="en-GB" sz="2400" dirty="0" smtClean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 smtClean="0"/>
              <a:t>While loop:</a:t>
            </a:r>
          </a:p>
          <a:p>
            <a:r>
              <a:rPr lang="en-GB" sz="2400" dirty="0" smtClean="0"/>
              <a:t>Loop until a specified condition is satisfied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for t = 1:0.1:2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Calculate distance</a:t>
              </a:r>
              <a:endParaRPr lang="en-GB" dirty="0"/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Increment k</a:t>
              </a:r>
              <a:endParaRPr lang="en-GB" dirty="0"/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k = 1</a:t>
              </a:r>
              <a:endParaRPr lang="en-GB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step doesn’t have to be integer</a:t>
            </a:r>
            <a:endParaRPr lang="en-GB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grow the array d by one element on each iteration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</a:t>
            </a:r>
            <a:r>
              <a:rPr lang="en-GB" dirty="0" smtClean="0"/>
              <a:t>or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73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0.5 * 9.81 *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.^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2D matrix the index will contain a column of the matrix for each iteration of the loop – </a:t>
            </a:r>
            <a:r>
              <a:rPr lang="en-GB" dirty="0" err="1" smtClean="0"/>
              <a:t>ie</a:t>
            </a:r>
            <a:r>
              <a:rPr lang="en-GB" dirty="0" smtClean="0"/>
              <a:t> a column vector 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</a:t>
            </a:r>
            <a:r>
              <a:rPr lang="en-GB" sz="4000" dirty="0" smtClean="0"/>
              <a:t>ic/toc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Times the code executed between the tic and toc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</a:t>
            </a:r>
            <a:r>
              <a:rPr lang="en-GB" dirty="0" smtClean="0"/>
              <a:t>hile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 smtClean="0">
                <a:cs typeface="Courier New" pitchFamily="49" charset="0"/>
              </a:rPr>
              <a:t>and calculate an average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 negative number terminates loop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</a:t>
            </a:r>
            <a:r>
              <a:rPr lang="en-GB" sz="1600" dirty="0" err="1" smtClean="0">
                <a:solidFill>
                  <a:schemeClr val="tx1"/>
                </a:solidFill>
              </a:rPr>
              <a:t>um</a:t>
            </a:r>
            <a:r>
              <a:rPr lang="en-GB" sz="1600" dirty="0" smtClean="0">
                <a:solidFill>
                  <a:schemeClr val="tx1"/>
                </a:solidFill>
              </a:rPr>
              <a:t> &gt;= 0 ?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Increment count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add </a:t>
            </a:r>
            <a:r>
              <a:rPr lang="en-GB" dirty="0" err="1" smtClean="0"/>
              <a:t>num</a:t>
            </a:r>
            <a:r>
              <a:rPr lang="en-GB" dirty="0" smtClean="0"/>
              <a:t> to vector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Calculate average</a:t>
            </a:r>
            <a:endParaRPr lang="en-GB" dirty="0"/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Display average</a:t>
            </a:r>
            <a:endParaRPr lang="en-GB" dirty="0"/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ount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 smtClean="0"/>
              <a:t>Exercise 9.2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</a:t>
            </a:r>
            <a:r>
              <a:rPr lang="en-GB" sz="2400" dirty="0" smtClean="0"/>
              <a:t>a valid input has </a:t>
            </a:r>
            <a:r>
              <a:rPr lang="en-GB" sz="2400" dirty="0"/>
              <a:t>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sort of loop will be used?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While loop – continuing until condition is satisfied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Probably need to set angle to an invalid value to start so that the loop is executed at least once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be the same as the filename – </a:t>
              </a:r>
              <a:r>
                <a:rPr lang="en-GB" dirty="0" err="1" smtClean="0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input arguments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have  function declaration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output arguments </a:t>
              </a:r>
              <a:endParaRPr lang="en-GB" dirty="0"/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Optional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from a script or the command window by using the function name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find(4 )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parameters are passed by value.  A copy of the arguments is passed to the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Functions and Arrays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can be passed as parameters to and from functions</a:t>
            </a:r>
          </a:p>
          <a:p>
            <a:endParaRPr lang="en-GB" sz="2800" dirty="0" smtClean="0"/>
          </a:p>
          <a:p>
            <a:r>
              <a:rPr lang="en-GB" sz="2800" dirty="0" smtClean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Workspace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MATLAB format:</a:t>
            </a:r>
          </a:p>
          <a:p>
            <a:r>
              <a:rPr lang="en-GB" dirty="0" smtClean="0"/>
              <a:t>	Variables in the workspace can be saved to a file using the Save Workspace   	button</a:t>
            </a:r>
            <a:r>
              <a:rPr lang="en-GB" dirty="0"/>
              <a:t> </a:t>
            </a:r>
            <a:r>
              <a:rPr lang="en-GB" dirty="0" smtClean="0"/>
              <a:t>or by typing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 smtClean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Using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 smtClean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ascii</a:t>
            </a:r>
            <a:r>
              <a:rPr lang="en-GB" sz="2400" dirty="0" smtClean="0"/>
              <a:t> format:</a:t>
            </a:r>
          </a:p>
          <a:p>
            <a:r>
              <a:rPr lang="en-GB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Use a ‘-</a:t>
            </a:r>
            <a:r>
              <a:rPr lang="en-GB" dirty="0" err="1" smtClean="0"/>
              <a:t>ascii</a:t>
            </a:r>
            <a:r>
              <a:rPr lang="en-GB" dirty="0" smtClean="0"/>
              <a:t>’ parameter to save data in </a:t>
            </a:r>
            <a:r>
              <a:rPr lang="en-GB" dirty="0" err="1" smtClean="0"/>
              <a:t>ascii</a:t>
            </a:r>
            <a:r>
              <a:rPr lang="en-GB" dirty="0" smtClean="0"/>
              <a:t> format.  </a:t>
            </a:r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Conventionally a .</a:t>
            </a:r>
            <a:r>
              <a:rPr lang="en-GB" dirty="0" err="1" smtClean="0"/>
              <a:t>dat</a:t>
            </a:r>
            <a:r>
              <a:rPr lang="en-GB" dirty="0" smtClean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First function is primary function and has same name 	as filename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Subfunctions follow in the same file and are only 	visible to other functions in that file (equivalent to 	private functions in C++)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Anonymous Functions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Shows function handle being created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@(x) log(x) + x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be saved in .mat file using load and save 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 smtClean="0"/>
              <a:t>plot </a:t>
            </a:r>
            <a:r>
              <a:rPr lang="en-GB" sz="2000" dirty="0"/>
              <a:t>sin in range –pi to </a:t>
            </a:r>
            <a:r>
              <a:rPr lang="en-GB" sz="2000" dirty="0" smtClean="0"/>
              <a:t>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Obtains function handle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Already function handle, doesn’t need @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Persistent 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Local variables are cleared when </a:t>
            </a:r>
            <a:r>
              <a:rPr lang="en-GB" sz="2400" smtClean="0"/>
              <a:t>exit from functions</a:t>
            </a:r>
            <a:endParaRPr lang="en-GB" sz="2400" dirty="0" smtClean="0"/>
          </a:p>
          <a:p>
            <a:r>
              <a:rPr lang="en-GB" sz="2400" dirty="0" smtClean="0"/>
              <a:t>Persistent variables remain between function calls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eclare variable, initialized to empty matrix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Clear persistent variables from memory using 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Persistent variable name must not be the same as any other in the workspace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10.2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@(x)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.^2 +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4*x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([-10:10],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(poly1,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[0,20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poly1(1:10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Useful for </a:t>
            </a:r>
            <a:r>
              <a:rPr lang="en-GB" sz="2400" dirty="0" err="1" smtClean="0"/>
              <a:t>heterogenous</a:t>
            </a:r>
            <a:r>
              <a:rPr lang="en-GB" sz="2400" dirty="0" smtClean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Not restricted to column vectors (</a:t>
            </a:r>
            <a:r>
              <a:rPr lang="en-GB" sz="2400" dirty="0" err="1" smtClean="0"/>
              <a:t>eg</a:t>
            </a:r>
            <a:r>
              <a:rPr lang="en-GB" sz="2400" dirty="0" smtClean="0"/>
              <a:t> could have matrix but number of rows condition still applies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Create table from workspace data using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 smtClean="0">
                <a:cs typeface="Courier New" panose="02070309020205020404" pitchFamily="49" charset="0"/>
              </a:rPr>
              <a:t>function</a:t>
            </a:r>
            <a:r>
              <a:rPr lang="en-GB" sz="2400" dirty="0" smtClean="0"/>
              <a:t>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or by using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into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Column data can be addressed using dot notation and then the normal indexing for the data type:</a:t>
            </a:r>
          </a:p>
          <a:p>
            <a:endParaRPr lang="en-GB" sz="2000" dirty="0" smtClean="0"/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Access particular rows and columns using subscript notation:</a:t>
            </a:r>
          </a:p>
          <a:p>
            <a:endParaRPr lang="en-GB" sz="2000" dirty="0" smtClean="0"/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Add, Remove and </a:t>
            </a:r>
            <a:r>
              <a:rPr lang="en-GB" dirty="0" err="1" smtClean="0"/>
              <a:t>SaveTable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Extra data can be added by using a new column name and assigning it a data item with the correct number of rows:</a:t>
            </a:r>
          </a:p>
          <a:p>
            <a:endParaRPr lang="en-GB" sz="2400" dirty="0" smtClean="0"/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data can be written to a file using the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function:</a:t>
            </a:r>
            <a:endParaRPr lang="en-GB" sz="2400" dirty="0" smtClean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 Metadata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Table metadata is contained in </a:t>
            </a:r>
            <a:r>
              <a:rPr lang="en-GB" sz="2000" dirty="0" err="1" smtClean="0"/>
              <a:t>table.Properties</a:t>
            </a:r>
            <a:r>
              <a:rPr lang="en-GB" sz="2000" dirty="0" smtClean="0"/>
              <a:t>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'inches‘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Cell Arrays of String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'Age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 smtClean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Increment can be decimal as well as integer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 smtClean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1.2000 1.4000 1.6000 1.8000 2.0000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 Table Using Row Names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If the </a:t>
            </a:r>
            <a:r>
              <a:rPr lang="en-GB" sz="2000" dirty="0" err="1" smtClean="0"/>
              <a:t>RowNames</a:t>
            </a:r>
            <a:r>
              <a:rPr lang="en-GB" sz="2000" dirty="0" smtClean="0"/>
              <a:t> property has been set this can then be used as an index into the table: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  <a:endParaRPr lang="en-GB" sz="2000" dirty="0" smtClean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Data from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dot notation to plot data for a whole column:</a:t>
            </a:r>
          </a:p>
          <a:p>
            <a:endParaRPr lang="en-GB" sz="2000" dirty="0" smtClean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Importing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Import Wizard</a:t>
            </a:r>
          </a:p>
          <a:p>
            <a:r>
              <a:rPr lang="en-GB" sz="2000" dirty="0" smtClean="0"/>
              <a:t>Use the Import Data button </a:t>
            </a:r>
          </a:p>
          <a:p>
            <a:r>
              <a:rPr lang="en-GB" sz="2000" dirty="0" smtClean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Data can be imported as row or column vectors where headers are present</a:t>
            </a:r>
          </a:p>
          <a:p>
            <a:r>
              <a:rPr lang="en-GB" sz="2000" dirty="0" smtClean="0"/>
              <a:t>Otherwise imported as matrix</a:t>
            </a:r>
          </a:p>
          <a:p>
            <a:endParaRPr lang="en-GB" sz="2000" dirty="0" smtClean="0"/>
          </a:p>
          <a:p>
            <a:r>
              <a:rPr lang="en-GB" sz="2000" dirty="0" smtClean="0"/>
              <a:t>Use Import Selection-&gt; Generate Script or Generate Function to create code to reproduce import of the selected data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Cleaning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Bad or missing data will be imported as </a:t>
            </a:r>
            <a:r>
              <a:rPr lang="en-GB" sz="2400" dirty="0" err="1" smtClean="0"/>
              <a:t>NaN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This can be removed using logical indexing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Gives logical vector with value of 1 where data is </a:t>
            </a:r>
            <a:r>
              <a:rPr lang="en-GB" sz="2000" dirty="0" err="1" smtClean="0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~ (not) so that good data has value of 1 in logical vector</a:t>
            </a:r>
            <a:endParaRPr lang="en-GB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 smtClean="0">
                <a:solidFill>
                  <a:srgbClr val="FF0000"/>
                </a:solidFill>
              </a:rPr>
              <a:t>04/02/2019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Publishing Code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24208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Publishing 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Toolboxes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uk.mathworks.com/products/signal.html</a:t>
            </a:r>
            <a:endParaRPr lang="en-GB" dirty="0" smtClean="0"/>
          </a:p>
          <a:p>
            <a:r>
              <a:rPr lang="en-GB" dirty="0"/>
              <a:t>Image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uk.mathworks.com/products/image.html</a:t>
            </a:r>
            <a:endParaRPr lang="en-GB" dirty="0" smtClean="0"/>
          </a:p>
          <a:p>
            <a:r>
              <a:rPr lang="en-GB" dirty="0" smtClean="0"/>
              <a:t>Optimisation 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uk.mathworks.com/products/optimization.html</a:t>
            </a:r>
            <a:endParaRPr lang="en-GB" dirty="0" smtClean="0"/>
          </a:p>
          <a:p>
            <a:r>
              <a:rPr lang="en-GB" dirty="0"/>
              <a:t>Symbolic Maths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uk.mathworks.com/products/symbolic.html</a:t>
            </a:r>
            <a:endParaRPr lang="en-GB" dirty="0" smtClean="0"/>
          </a:p>
          <a:p>
            <a:r>
              <a:rPr lang="en-GB" dirty="0" smtClean="0"/>
              <a:t>Data Acquisition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uk.mathworks.com/products/daq.html</a:t>
            </a:r>
            <a:endParaRPr lang="en-GB" dirty="0" smtClean="0"/>
          </a:p>
          <a:p>
            <a:r>
              <a:rPr lang="en-GB" dirty="0"/>
              <a:t>Control System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7"/>
              </a:rPr>
              <a:t>https</a:t>
            </a:r>
            <a:r>
              <a:rPr lang="en-GB" dirty="0">
                <a:hlinkClick r:id="rId7"/>
              </a:rPr>
              <a:t>://</a:t>
            </a:r>
            <a:r>
              <a:rPr lang="en-GB" dirty="0" smtClean="0">
                <a:hlinkClick r:id="rId7"/>
              </a:rPr>
              <a:t>uk.mathworks.com/help/control/index.html</a:t>
            </a:r>
            <a:endParaRPr lang="en-GB" dirty="0" smtClean="0"/>
          </a:p>
          <a:p>
            <a:r>
              <a:rPr lang="en-GB" dirty="0"/>
              <a:t>Curve Fitting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8"/>
              </a:rPr>
              <a:t>https</a:t>
            </a:r>
            <a:r>
              <a:rPr lang="en-GB" dirty="0">
                <a:hlinkClick r:id="rId8"/>
              </a:rPr>
              <a:t>://</a:t>
            </a:r>
            <a:r>
              <a:rPr lang="en-GB" dirty="0" smtClean="0">
                <a:hlinkClick r:id="rId8"/>
              </a:rPr>
              <a:t>uk.mathworks.com/products/curvefitting.html</a:t>
            </a:r>
            <a:endParaRPr lang="en-GB" dirty="0" smtClean="0"/>
          </a:p>
          <a:p>
            <a:r>
              <a:rPr lang="en-GB" dirty="0" smtClean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9"/>
              </a:rPr>
              <a:t>https</a:t>
            </a:r>
            <a:r>
              <a:rPr lang="en-GB" dirty="0">
                <a:hlinkClick r:id="rId9"/>
              </a:rPr>
              <a:t>://</a:t>
            </a:r>
            <a:r>
              <a:rPr lang="en-GB" dirty="0" smtClean="0">
                <a:hlinkClick r:id="rId9"/>
              </a:rPr>
              <a:t>uk.mathworks.com/products/statistics.html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More to Explore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uk.mathworks.com/help/matlab/matlab_prog/set-up-git-source-control.html</a:t>
            </a:r>
            <a:endParaRPr lang="en-GB" sz="2000" dirty="0"/>
          </a:p>
          <a:p>
            <a:endParaRPr lang="en-GB" sz="2400" dirty="0" smtClean="0"/>
          </a:p>
          <a:p>
            <a:r>
              <a:rPr lang="en-GB" sz="2400" dirty="0" smtClean="0"/>
              <a:t>GUIDE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</a:t>
            </a:r>
            <a:r>
              <a:rPr lang="en-GB" sz="2000" dirty="0" smtClean="0">
                <a:hlinkClick r:id="rId4"/>
              </a:rPr>
              <a:t>uk.mathworks.com/help/matlab/guide-or-matlab-functions.html</a:t>
            </a:r>
            <a:endParaRPr lang="en-GB" sz="2000" dirty="0" smtClean="0"/>
          </a:p>
          <a:p>
            <a:pPr lvl="1"/>
            <a:endParaRPr lang="en-GB" sz="2000" dirty="0"/>
          </a:p>
          <a:p>
            <a:r>
              <a:rPr lang="en-GB" sz="2400" dirty="0" smtClean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</a:t>
            </a:r>
            <a:r>
              <a:rPr lang="en-GB" sz="2000" dirty="0" smtClean="0">
                <a:hlinkClick r:id="rId5"/>
              </a:rPr>
              <a:t>uk.mathworks.com/help/matlab/matlab_prog/profiling-for-improving-performance.html</a:t>
            </a:r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 smtClean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</a:t>
            </a:r>
            <a:r>
              <a:rPr lang="en-GB" sz="2000" dirty="0" smtClean="0">
                <a:hlinkClick r:id="rId6"/>
              </a:rPr>
              <a:t>uk.mathworks.com/help/matlab/matlab-unit-test-framework.html</a:t>
            </a:r>
            <a:endParaRPr lang="en-GB" sz="2000" dirty="0" smtClean="0"/>
          </a:p>
          <a:p>
            <a:pPr lvl="1"/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7459</TotalTime>
  <Words>7150</Words>
  <Application>Microsoft Office PowerPoint</Application>
  <PresentationFormat>On-screen Show (4:3)</PresentationFormat>
  <Paragraphs>1744</Paragraphs>
  <Slides>97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97</vt:i4>
      </vt:variant>
    </vt:vector>
  </HeadingPairs>
  <TitlesOfParts>
    <vt:vector size="104" baseType="lpstr">
      <vt:lpstr>Arial</vt:lpstr>
      <vt:lpstr>Calibri</vt:lpstr>
      <vt:lpstr>Cambria Math</vt:lpstr>
      <vt:lpstr>Courier New</vt:lpstr>
      <vt:lpstr>Times New Roman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Variables</vt:lpstr>
      <vt:lpstr>String variables</vt:lpstr>
      <vt:lpstr>Variable display format </vt:lpstr>
      <vt:lpstr>Variable Names</vt:lpstr>
      <vt:lpstr>Saving Workspace Data</vt:lpstr>
      <vt:lpstr>Vectors</vt:lpstr>
      <vt:lpstr>More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Matrix Indexing</vt:lpstr>
      <vt:lpstr>Linear Indexing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Code Sections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Publishing Code</vt:lpstr>
      <vt:lpstr>Toolboxes</vt:lpstr>
      <vt:lpstr>More to Explore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Brown Louise</cp:lastModifiedBy>
  <cp:revision>440</cp:revision>
  <cp:lastPrinted>2018-11-28T12:36:41Z</cp:lastPrinted>
  <dcterms:created xsi:type="dcterms:W3CDTF">2013-01-18T17:10:53Z</dcterms:created>
  <dcterms:modified xsi:type="dcterms:W3CDTF">2019-02-14T14:01:51Z</dcterms:modified>
</cp:coreProperties>
</file>