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  <p:sldMasterId id="2147483708" r:id="rId2"/>
  </p:sldMasterIdLst>
  <p:notesMasterIdLst>
    <p:notesMasterId r:id="rId104"/>
  </p:notesMasterIdLst>
  <p:handoutMasterIdLst>
    <p:handoutMasterId r:id="rId105"/>
  </p:handoutMasterIdLst>
  <p:sldIdLst>
    <p:sldId id="256" r:id="rId3"/>
    <p:sldId id="257" r:id="rId4"/>
    <p:sldId id="258" r:id="rId5"/>
    <p:sldId id="259" r:id="rId6"/>
    <p:sldId id="261" r:id="rId7"/>
    <p:sldId id="263" r:id="rId8"/>
    <p:sldId id="398" r:id="rId9"/>
    <p:sldId id="264" r:id="rId10"/>
    <p:sldId id="366" r:id="rId11"/>
    <p:sldId id="417" r:id="rId12"/>
    <p:sldId id="265" r:id="rId13"/>
    <p:sldId id="266" r:id="rId14"/>
    <p:sldId id="373" r:id="rId15"/>
    <p:sldId id="267" r:id="rId16"/>
    <p:sldId id="399" r:id="rId17"/>
    <p:sldId id="268" r:id="rId18"/>
    <p:sldId id="269" r:id="rId19"/>
    <p:sldId id="400" r:id="rId20"/>
    <p:sldId id="270" r:id="rId21"/>
    <p:sldId id="386" r:id="rId22"/>
    <p:sldId id="374" r:id="rId23"/>
    <p:sldId id="401" r:id="rId24"/>
    <p:sldId id="271" r:id="rId25"/>
    <p:sldId id="272" r:id="rId26"/>
    <p:sldId id="273" r:id="rId27"/>
    <p:sldId id="375" r:id="rId28"/>
    <p:sldId id="336" r:id="rId29"/>
    <p:sldId id="356" r:id="rId30"/>
    <p:sldId id="418" r:id="rId31"/>
    <p:sldId id="419" r:id="rId32"/>
    <p:sldId id="274" r:id="rId33"/>
    <p:sldId id="275" r:id="rId34"/>
    <p:sldId id="420" r:id="rId35"/>
    <p:sldId id="276" r:id="rId36"/>
    <p:sldId id="277" r:id="rId37"/>
    <p:sldId id="326" r:id="rId38"/>
    <p:sldId id="278" r:id="rId39"/>
    <p:sldId id="357" r:id="rId40"/>
    <p:sldId id="376" r:id="rId41"/>
    <p:sldId id="377" r:id="rId42"/>
    <p:sldId id="279" r:id="rId43"/>
    <p:sldId id="280" r:id="rId44"/>
    <p:sldId id="327" r:id="rId45"/>
    <p:sldId id="403" r:id="rId46"/>
    <p:sldId id="367" r:id="rId47"/>
    <p:sldId id="368" r:id="rId48"/>
    <p:sldId id="328" r:id="rId49"/>
    <p:sldId id="338" r:id="rId50"/>
    <p:sldId id="337" r:id="rId51"/>
    <p:sldId id="283" r:id="rId52"/>
    <p:sldId id="387" r:id="rId53"/>
    <p:sldId id="284" r:id="rId54"/>
    <p:sldId id="285" r:id="rId55"/>
    <p:sldId id="286" r:id="rId56"/>
    <p:sldId id="329" r:id="rId57"/>
    <p:sldId id="330" r:id="rId58"/>
    <p:sldId id="287" r:id="rId59"/>
    <p:sldId id="289" r:id="rId60"/>
    <p:sldId id="288" r:id="rId61"/>
    <p:sldId id="369" r:id="rId62"/>
    <p:sldId id="290" r:id="rId63"/>
    <p:sldId id="404" r:id="rId64"/>
    <p:sldId id="292" r:id="rId65"/>
    <p:sldId id="293" r:id="rId66"/>
    <p:sldId id="294" r:id="rId67"/>
    <p:sldId id="358" r:id="rId68"/>
    <p:sldId id="378" r:id="rId69"/>
    <p:sldId id="421" r:id="rId70"/>
    <p:sldId id="295" r:id="rId71"/>
    <p:sldId id="370" r:id="rId72"/>
    <p:sldId id="388" r:id="rId73"/>
    <p:sldId id="296" r:id="rId74"/>
    <p:sldId id="371" r:id="rId75"/>
    <p:sldId id="297" r:id="rId76"/>
    <p:sldId id="372" r:id="rId77"/>
    <p:sldId id="405" r:id="rId78"/>
    <p:sldId id="298" r:id="rId79"/>
    <p:sldId id="406" r:id="rId80"/>
    <p:sldId id="299" r:id="rId81"/>
    <p:sldId id="352" r:id="rId82"/>
    <p:sldId id="339" r:id="rId83"/>
    <p:sldId id="359" r:id="rId84"/>
    <p:sldId id="340" r:id="rId85"/>
    <p:sldId id="343" r:id="rId86"/>
    <p:sldId id="344" r:id="rId87"/>
    <p:sldId id="353" r:id="rId88"/>
    <p:sldId id="345" r:id="rId89"/>
    <p:sldId id="379" r:id="rId90"/>
    <p:sldId id="409" r:id="rId91"/>
    <p:sldId id="410" r:id="rId92"/>
    <p:sldId id="411" r:id="rId93"/>
    <p:sldId id="412" r:id="rId94"/>
    <p:sldId id="415" r:id="rId95"/>
    <p:sldId id="413" r:id="rId96"/>
    <p:sldId id="414" r:id="rId97"/>
    <p:sldId id="407" r:id="rId98"/>
    <p:sldId id="300" r:id="rId99"/>
    <p:sldId id="393" r:id="rId100"/>
    <p:sldId id="360" r:id="rId101"/>
    <p:sldId id="416" r:id="rId102"/>
    <p:sldId id="335" r:id="rId103"/>
  </p:sldIdLst>
  <p:sldSz cx="9144000" cy="6858000" type="screen4x3"/>
  <p:notesSz cx="6808788" cy="9940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 userDrawn="1">
          <p15:clr>
            <a:srgbClr val="A4A3A4"/>
          </p15:clr>
        </p15:guide>
        <p15:guide id="2" pos="21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4" autoAdjust="0"/>
    <p:restoredTop sz="73632" autoAdjust="0"/>
  </p:normalViewPr>
  <p:slideViewPr>
    <p:cSldViewPr>
      <p:cViewPr varScale="1">
        <p:scale>
          <a:sx n="79" d="100"/>
          <a:sy n="79" d="100"/>
        </p:scale>
        <p:origin x="39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22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9" d="100"/>
          <a:sy n="109" d="100"/>
        </p:scale>
        <p:origin x="396" y="102"/>
      </p:cViewPr>
      <p:guideLst>
        <p:guide orient="horz" pos="3132"/>
        <p:guide pos="21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07" Type="http://schemas.openxmlformats.org/officeDocument/2006/relationships/viewProps" Target="viewProps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tableStyles" Target="tableStyles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739" y="3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/>
          <a:lstStyle>
            <a:lvl1pPr algn="r">
              <a:defRPr sz="1200"/>
            </a:lvl1pPr>
          </a:lstStyle>
          <a:p>
            <a:fld id="{B43FFB86-DD08-4743-A602-EE757610D05F}" type="datetimeFigureOut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739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25CC66C2-81FB-4E9B-9668-E8BC0214B2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66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739" y="9442157"/>
            <a:ext cx="2950474" cy="497047"/>
          </a:xfrm>
          <a:prstGeom prst="rect">
            <a:avLst/>
          </a:prstGeom>
        </p:spPr>
        <p:txBody>
          <a:bodyPr vert="horz" lIns="91861" tIns="45930" rIns="91861" bIns="45930" rtlCol="0" anchor="b"/>
          <a:lstStyle>
            <a:lvl1pPr algn="r">
              <a:defRPr sz="1200"/>
            </a:lvl1pPr>
          </a:lstStyle>
          <a:p>
            <a:fld id="{0561F5E7-E9A3-428D-802F-730F07CBE60A}" type="slidenum">
              <a:rPr lang="en-GB" smtClean="0"/>
              <a:t>‹#›</a:t>
            </a:fld>
            <a:endParaRPr lang="en-GB"/>
          </a:p>
        </p:txBody>
      </p:sp>
      <p:sp>
        <p:nvSpPr>
          <p:cNvPr id="9" name="Notes Placeholder 8"/>
          <p:cNvSpPr>
            <a:spLocks noGrp="1"/>
          </p:cNvSpPr>
          <p:nvPr>
            <p:ph type="body" sz="quarter" idx="3"/>
          </p:nvPr>
        </p:nvSpPr>
        <p:spPr>
          <a:xfrm>
            <a:off x="680879" y="4721944"/>
            <a:ext cx="5447030" cy="4473415"/>
          </a:xfrm>
          <a:prstGeom prst="rect">
            <a:avLst/>
          </a:prstGeom>
        </p:spPr>
        <p:txBody>
          <a:bodyPr vert="horz" lIns="91861" tIns="45930" rIns="91861" bIns="4593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67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066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</a:t>
            </a:r>
            <a:r>
              <a:rPr lang="en-GB" baseline="0" dirty="0" smtClean="0"/>
              <a:t> character vector</a:t>
            </a:r>
          </a:p>
          <a:p>
            <a:endParaRPr lang="en-GB" baseline="0" dirty="0" smtClean="0"/>
          </a:p>
          <a:p>
            <a:r>
              <a:rPr lang="en-GB" dirty="0" smtClean="0"/>
              <a:t>Char stored as 2 bytes</a:t>
            </a:r>
          </a:p>
          <a:p>
            <a:r>
              <a:rPr lang="en-GB" dirty="0" smtClean="0"/>
              <a:t>Always</a:t>
            </a:r>
            <a:r>
              <a:rPr lang="en-GB" baseline="0" dirty="0" smtClean="0"/>
              <a:t> use ‘help’ for quick documentation and ‘doc’ for full documentation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10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825579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0571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4537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Semicolon</a:t>
            </a:r>
            <a:r>
              <a:rPr lang="en-GB" baseline="0" dirty="0" smtClean="0"/>
              <a:t> operator moves to a new row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853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Various ways of indexing into</a:t>
            </a:r>
            <a:r>
              <a:rPr lang="en-GB" baseline="0" dirty="0" smtClean="0"/>
              <a:t> array..</a:t>
            </a:r>
            <a:endParaRPr lang="en-GB" dirty="0" smtClean="0"/>
          </a:p>
          <a:p>
            <a:r>
              <a:rPr lang="en-GB" dirty="0" smtClean="0"/>
              <a:t>Note index</a:t>
            </a:r>
            <a:r>
              <a:rPr lang="en-GB" baseline="0" dirty="0" smtClean="0"/>
              <a:t> starts from 1</a:t>
            </a:r>
          </a:p>
          <a:p>
            <a:r>
              <a:rPr lang="en-GB" baseline="0" dirty="0" smtClean="0"/>
              <a:t>Vector subscript – result is a vector</a:t>
            </a:r>
          </a:p>
          <a:p>
            <a:pPr defTabSz="918605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Explanation/demonstration of assignment – show that the number of elements being replaced on the left must be the same as those supplied on the right</a:t>
            </a:r>
          </a:p>
          <a:p>
            <a:endParaRPr lang="en-GB" baseline="0" dirty="0" smtClean="0"/>
          </a:p>
          <a:p>
            <a:r>
              <a:rPr lang="en-GB" baseline="0" dirty="0" smtClean="0"/>
              <a:t>Lot of rules apply to matrices as well so if can grasp on vectors will make those easier</a:t>
            </a:r>
          </a:p>
          <a:p>
            <a:r>
              <a:rPr lang="en-GB" b="1" baseline="0" dirty="0" smtClean="0"/>
              <a:t>Exercise 2.1 p.10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98793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13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5737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Click</a:t>
            </a:r>
            <a:r>
              <a:rPr lang="en-GB" baseline="0" dirty="0" smtClean="0"/>
              <a:t> 1: matrix and scalar multiplication  </a:t>
            </a:r>
          </a:p>
          <a:p>
            <a:r>
              <a:rPr lang="en-GB" baseline="0" dirty="0" smtClean="0"/>
              <a:t>Click 2: element by element </a:t>
            </a:r>
          </a:p>
          <a:p>
            <a:r>
              <a:rPr lang="en-GB" baseline="0" dirty="0" smtClean="0"/>
              <a:t>Click 3: left division</a:t>
            </a:r>
          </a:p>
          <a:p>
            <a:r>
              <a:rPr lang="en-GB" baseline="0" dirty="0" smtClean="0"/>
              <a:t>Explain in more detail in next slides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479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2^2+3*4+5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Start to emphasise advantage of not having to use loops</a:t>
            </a:r>
          </a:p>
          <a:p>
            <a:r>
              <a:rPr lang="en-GB" dirty="0" err="1" smtClean="0"/>
              <a:t>Matlab</a:t>
            </a:r>
            <a:r>
              <a:rPr lang="en-GB" dirty="0" smtClean="0"/>
              <a:t> interpreted language</a:t>
            </a:r>
          </a:p>
          <a:p>
            <a:r>
              <a:rPr lang="en-GB" dirty="0" smtClean="0"/>
              <a:t>Array operations optimised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6718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584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Scalars – multiply, divide each element by number same as +-</a:t>
            </a:r>
          </a:p>
          <a:p>
            <a:r>
              <a:rPr lang="en-GB" dirty="0" smtClean="0"/>
              <a:t>  Normal matrix</a:t>
            </a:r>
            <a:r>
              <a:rPr lang="en-GB" baseline="0" dirty="0" smtClean="0"/>
              <a:t> multiplication won’t work on these vectors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7799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 that matrix multiplication is order dependent</a:t>
            </a:r>
            <a:r>
              <a:rPr lang="en-GB" baseline="0" dirty="0" smtClean="0"/>
              <a:t> </a:t>
            </a:r>
          </a:p>
          <a:p>
            <a:r>
              <a:rPr lang="en-GB" baseline="0" dirty="0" smtClean="0"/>
              <a:t>Error – Inner matrix dimensions must agree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16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Run up </a:t>
            </a:r>
            <a:r>
              <a:rPr lang="en-GB" dirty="0" err="1" smtClean="0"/>
              <a:t>matlab</a:t>
            </a:r>
            <a:endParaRPr lang="en-GB" dirty="0" smtClean="0"/>
          </a:p>
          <a:p>
            <a:r>
              <a:rPr lang="en-GB" dirty="0" smtClean="0"/>
              <a:t>Command window – interactive</a:t>
            </a:r>
            <a:r>
              <a:rPr lang="en-GB" baseline="0" dirty="0" smtClean="0"/>
              <a:t> scratchpad</a:t>
            </a:r>
          </a:p>
          <a:p>
            <a:r>
              <a:rPr lang="en-GB" baseline="0" dirty="0" smtClean="0"/>
              <a:t>Maths &amp; other expressions  </a:t>
            </a:r>
            <a:r>
              <a:rPr lang="en-GB" baseline="0" dirty="0" err="1" smtClean="0"/>
              <a:t>fx</a:t>
            </a:r>
            <a:endParaRPr lang="en-GB" baseline="0" dirty="0" smtClean="0"/>
          </a:p>
          <a:p>
            <a:endParaRPr lang="en-GB" baseline="0" dirty="0" smtClean="0"/>
          </a:p>
          <a:p>
            <a:r>
              <a:rPr lang="en-GB" baseline="0" dirty="0" smtClean="0"/>
              <a:t>Current folder – drop down menu above allow it to be changed – probably want to set to Z drive – show setting to Z drive</a:t>
            </a:r>
          </a:p>
          <a:p>
            <a:r>
              <a:rPr lang="en-GB" baseline="0" dirty="0" smtClean="0"/>
              <a:t>Load &amp; save by default to/from this folder</a:t>
            </a:r>
          </a:p>
          <a:p>
            <a:r>
              <a:rPr lang="en-GB" baseline="0" dirty="0" smtClean="0"/>
              <a:t>Type path</a:t>
            </a:r>
          </a:p>
          <a:p>
            <a:r>
              <a:rPr lang="en-GB" baseline="0" dirty="0" smtClean="0"/>
              <a:t>path( ‘Folder’, path) or path(</a:t>
            </a:r>
            <a:r>
              <a:rPr lang="en-GB" baseline="0" dirty="0" err="1" smtClean="0"/>
              <a:t>path,’Folder</a:t>
            </a:r>
            <a:r>
              <a:rPr lang="en-GB" baseline="0" dirty="0" smtClean="0"/>
              <a:t>’) to add to path –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if created library of functions in a given folder</a:t>
            </a:r>
          </a:p>
          <a:p>
            <a:endParaRPr lang="en-GB" baseline="0" dirty="0" smtClean="0"/>
          </a:p>
          <a:p>
            <a:r>
              <a:rPr lang="en-GB" baseline="0" dirty="0" smtClean="0"/>
              <a:t>Workspace window – shows all variables currently in memory for the </a:t>
            </a:r>
            <a:r>
              <a:rPr lang="en-GB" baseline="0" dirty="0" err="1" smtClean="0"/>
              <a:t>matlab</a:t>
            </a:r>
            <a:r>
              <a:rPr lang="en-GB" baseline="0" dirty="0" smtClean="0"/>
              <a:t> session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Command history – commands executed in both current and previous sessions</a:t>
            </a:r>
          </a:p>
          <a:p>
            <a:endParaRPr lang="en-GB" baseline="0" dirty="0" smtClean="0"/>
          </a:p>
          <a:p>
            <a:r>
              <a:rPr lang="en-GB" baseline="0" dirty="0" smtClean="0"/>
              <a:t>Start button – quick access to tools and toolboxes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File-&gt;Preferences..  - change font size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25783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baseline="0" dirty="0" smtClean="0"/>
              <a:t>Exercise 2.2 p.13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438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7613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2162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Left division has two definitions:</a:t>
            </a:r>
          </a:p>
          <a:p>
            <a:r>
              <a:rPr lang="en-GB" dirty="0" smtClean="0"/>
              <a:t>When would you use a.\b?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6517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Next slide</a:t>
            </a:r>
            <a:r>
              <a:rPr lang="en-GB" baseline="0" dirty="0" smtClean="0"/>
              <a:t> will cover setting up matrices </a:t>
            </a:r>
          </a:p>
          <a:p>
            <a:r>
              <a:rPr lang="en-GB" baseline="0" dirty="0" smtClean="0"/>
              <a:t>Going to do an example but will just cover creating matrix first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4440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Think of matrix as a stack of row vectors</a:t>
            </a:r>
          </a:p>
          <a:p>
            <a:r>
              <a:rPr lang="en-GB" dirty="0" smtClean="0"/>
              <a:t>Must have same number of</a:t>
            </a:r>
            <a:r>
              <a:rPr lang="en-GB" baseline="0" dirty="0" smtClean="0"/>
              <a:t> elements in each row</a:t>
            </a:r>
          </a:p>
          <a:p>
            <a:r>
              <a:rPr lang="en-GB" baseline="0" dirty="0" smtClean="0"/>
              <a:t>Now have a go at solving simultaneous equations with </a:t>
            </a:r>
            <a:r>
              <a:rPr lang="en-GB" b="1" baseline="0" dirty="0" smtClean="0"/>
              <a:t>Exercise 2.3 p.14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669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9410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Note can create arrays of strings if all same length</a:t>
            </a:r>
          </a:p>
          <a:p>
            <a:r>
              <a:rPr lang="en-GB" dirty="0" smtClean="0"/>
              <a:t>Will come back to more straightforward</a:t>
            </a:r>
            <a:r>
              <a:rPr lang="en-GB" baseline="0" dirty="0" smtClean="0"/>
              <a:t> way of storing different length strings later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47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1103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022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Try</a:t>
            </a:r>
          </a:p>
          <a:p>
            <a:r>
              <a:rPr lang="en-GB" dirty="0" smtClean="0"/>
              <a:t>Might want different configurations for different</a:t>
            </a:r>
            <a:r>
              <a:rPr lang="en-GB" baseline="0" dirty="0" smtClean="0"/>
              <a:t> computers, no of screens </a:t>
            </a:r>
            <a:r>
              <a:rPr lang="en-GB" baseline="0" dirty="0" err="1" smtClean="0"/>
              <a:t>etc</a:t>
            </a:r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336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89380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Use subscript notation as for</a:t>
            </a:r>
            <a:r>
              <a:rPr lang="en-GB" baseline="0" dirty="0" smtClean="0"/>
              <a:t> vectors with row, column specification</a:t>
            </a:r>
          </a:p>
          <a:p>
            <a:r>
              <a:rPr lang="en-GB" baseline="0" dirty="0" smtClean="0"/>
              <a:t>Think of : on its own as ‘all rows’ or ‘all columns</a:t>
            </a:r>
          </a:p>
          <a:p>
            <a:r>
              <a:rPr lang="en-GB" baseline="0" dirty="0" smtClean="0"/>
              <a:t>Ask how would extract some examples?</a:t>
            </a:r>
          </a:p>
          <a:p>
            <a:r>
              <a:rPr lang="en-GB" baseline="0" dirty="0" smtClean="0"/>
              <a:t>How would you extract scattered elements? -&gt; linear indexing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7187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4591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Needed if</a:t>
            </a:r>
            <a:r>
              <a:rPr lang="en-GB" baseline="0" dirty="0" smtClean="0"/>
              <a:t> want to extract scattered elements of matrix</a:t>
            </a:r>
          </a:p>
          <a:p>
            <a:r>
              <a:rPr lang="en-GB" baseline="0" dirty="0" smtClean="0"/>
              <a:t>Size(A) returns the number of rows and columns</a:t>
            </a:r>
          </a:p>
          <a:p>
            <a:r>
              <a:rPr lang="en-GB" baseline="0" dirty="0" smtClean="0"/>
              <a:t>index = sub2ind(</a:t>
            </a:r>
            <a:r>
              <a:rPr lang="en-GB" baseline="0" dirty="0" err="1" smtClean="0"/>
              <a:t>sizeA</a:t>
            </a:r>
            <a:r>
              <a:rPr lang="en-GB" baseline="0" dirty="0" smtClean="0"/>
              <a:t>, [1 2], [3,4])</a:t>
            </a:r>
          </a:p>
          <a:p>
            <a:r>
              <a:rPr lang="en-GB" baseline="0" dirty="0" smtClean="0"/>
              <a:t>Show A(index) = A(index)+0.1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72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Effectively same as the way that vectors are stacked to make matrices</a:t>
            </a:r>
          </a:p>
          <a:p>
            <a:r>
              <a:rPr lang="en-GB" dirty="0" smtClean="0"/>
              <a:t>Could also have put side by side: [A B]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2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Take a look at some useful matrix functions:</a:t>
            </a:r>
          </a:p>
          <a:p>
            <a:r>
              <a:rPr lang="en-GB" dirty="0" smtClean="0"/>
              <a:t>If use [</a:t>
            </a:r>
            <a:r>
              <a:rPr lang="en-GB" dirty="0" err="1" smtClean="0"/>
              <a:t>row,column</a:t>
            </a:r>
            <a:r>
              <a:rPr lang="en-GB" dirty="0" smtClean="0"/>
              <a:t>] = size(A) can get separate variable</a:t>
            </a:r>
            <a:r>
              <a:rPr lang="en-GB" baseline="0" dirty="0" smtClean="0"/>
              <a:t>s for row &amp; column – demonstrate?</a:t>
            </a:r>
          </a:p>
          <a:p>
            <a:r>
              <a:rPr lang="en-GB" baseline="0" dirty="0" smtClean="0"/>
              <a:t>Same result for vector if returning single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69834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 smtClean="0"/>
              <a:t>Note identity matrix only one parameter as must be square</a:t>
            </a:r>
          </a:p>
          <a:p>
            <a:r>
              <a:rPr lang="en-GB" baseline="0" dirty="0" smtClean="0"/>
              <a:t>Note the p dimension as can have more than 2D matrices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17076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Need to be careful how matrices</a:t>
            </a:r>
            <a:r>
              <a:rPr lang="en-GB" baseline="0" dirty="0" smtClean="0"/>
              <a:t> are specified</a:t>
            </a:r>
          </a:p>
          <a:p>
            <a:r>
              <a:rPr lang="en-GB" baseline="0" dirty="0" smtClean="0"/>
              <a:t>If have array A…and add element (5,5) will grow array and reallocate memory</a:t>
            </a:r>
          </a:p>
          <a:p>
            <a:r>
              <a:rPr lang="en-GB" baseline="0" dirty="0" smtClean="0"/>
              <a:t>If have loop which adds one element each time will do the same</a:t>
            </a:r>
          </a:p>
          <a:p>
            <a:r>
              <a:rPr lang="en-GB" baseline="0" dirty="0" smtClean="0"/>
              <a:t>Copy is made of data in order to move.  If have v large data set may have problems -&gt; 2 copies in memory during copy operation</a:t>
            </a:r>
            <a:endParaRPr lang="en-GB" dirty="0" smtClean="0"/>
          </a:p>
          <a:p>
            <a:r>
              <a:rPr lang="en-GB" dirty="0" smtClean="0"/>
              <a:t>Can then use sparse array in functions as normal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183753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</a:t>
            </a:r>
          </a:p>
          <a:p>
            <a:pPr defTabSz="918605">
              <a:defRPr/>
            </a:pPr>
            <a:r>
              <a:rPr lang="en-GB" b="1" dirty="0" smtClean="0"/>
              <a:t>Exercise 2.4	p.19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56578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127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MATrix</a:t>
            </a:r>
            <a:r>
              <a:rPr lang="en-GB" dirty="0" smtClean="0"/>
              <a:t> </a:t>
            </a:r>
            <a:r>
              <a:rPr lang="en-GB" dirty="0" err="1" smtClean="0"/>
              <a:t>LABoratory</a:t>
            </a:r>
            <a:endParaRPr lang="en-GB" dirty="0" smtClean="0"/>
          </a:p>
          <a:p>
            <a:r>
              <a:rPr lang="en-GB" dirty="0" smtClean="0"/>
              <a:t>NB Don’t need to declare</a:t>
            </a:r>
            <a:r>
              <a:rPr lang="en-GB" baseline="0" dirty="0" smtClean="0"/>
              <a:t> variable</a:t>
            </a:r>
          </a:p>
          <a:p>
            <a:endParaRPr lang="en-GB" dirty="0" smtClean="0"/>
          </a:p>
          <a:p>
            <a:r>
              <a:rPr lang="en-GB" dirty="0" smtClean="0"/>
              <a:t>Move to </a:t>
            </a:r>
            <a:r>
              <a:rPr lang="en-GB" dirty="0" err="1" smtClean="0"/>
              <a:t>Matlab</a:t>
            </a:r>
            <a:r>
              <a:rPr lang="en-GB" dirty="0" smtClean="0"/>
              <a:t> and show creating variable</a:t>
            </a:r>
          </a:p>
          <a:p>
            <a:r>
              <a:rPr lang="en-GB" dirty="0" smtClean="0"/>
              <a:t>Double click in workspace window to open variable editor</a:t>
            </a:r>
          </a:p>
          <a:p>
            <a:r>
              <a:rPr lang="en-GB" dirty="0" smtClean="0"/>
              <a:t>Show who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whos</a:t>
            </a:r>
            <a:endParaRPr lang="en-GB" baseline="0" dirty="0" smtClean="0"/>
          </a:p>
          <a:p>
            <a:r>
              <a:rPr lang="en-GB" baseline="0" dirty="0" smtClean="0"/>
              <a:t>Be aware all variables stay in workspace until cleared – clear</a:t>
            </a:r>
          </a:p>
          <a:p>
            <a:r>
              <a:rPr lang="en-GB" baseline="0" dirty="0" smtClean="0"/>
              <a:t>Clear </a:t>
            </a:r>
            <a:r>
              <a:rPr lang="en-GB" baseline="0" dirty="0" err="1" smtClean="0"/>
              <a:t>var</a:t>
            </a:r>
            <a:endParaRPr lang="en-GB" baseline="0" dirty="0" smtClean="0"/>
          </a:p>
          <a:p>
            <a:r>
              <a:rPr lang="en-GB" baseline="0" dirty="0" err="1" smtClean="0"/>
              <a:t>Clc</a:t>
            </a:r>
            <a:r>
              <a:rPr lang="en-GB" baseline="0" dirty="0" smtClean="0"/>
              <a:t> to clear command window</a:t>
            </a:r>
          </a:p>
          <a:p>
            <a:endParaRPr lang="en-GB" baseline="0" dirty="0" smtClean="0"/>
          </a:p>
          <a:p>
            <a:r>
              <a:rPr lang="en-GB" baseline="0" dirty="0" smtClean="0"/>
              <a:t>Variables default to double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2892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5339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Emphasise everything done so far been</a:t>
            </a:r>
            <a:r>
              <a:rPr lang="en-GB" baseline="0" dirty="0" smtClean="0"/>
              <a:t> in workspace - transient</a:t>
            </a:r>
            <a:endParaRPr lang="en-GB" dirty="0" smtClean="0"/>
          </a:p>
          <a:p>
            <a:r>
              <a:rPr lang="en-GB" dirty="0" smtClean="0"/>
              <a:t>Show creating</a:t>
            </a:r>
            <a:r>
              <a:rPr lang="en-GB" baseline="0" dirty="0" smtClean="0"/>
              <a:t> script ( </a:t>
            </a:r>
            <a:r>
              <a:rPr lang="en-GB" baseline="0" dirty="0" err="1" smtClean="0"/>
              <a:t>ScriptExample.m</a:t>
            </a:r>
            <a:r>
              <a:rPr lang="en-GB" baseline="0" dirty="0" smtClean="0"/>
              <a:t>)</a:t>
            </a:r>
          </a:p>
          <a:p>
            <a:r>
              <a:rPr lang="en-GB" baseline="0" dirty="0" smtClean="0"/>
              <a:t>% Test script to calculate square roots</a:t>
            </a:r>
          </a:p>
          <a:p>
            <a:r>
              <a:rPr lang="en-GB" baseline="0" dirty="0" smtClean="0"/>
              <a:t>% Second H1 line</a:t>
            </a:r>
          </a:p>
          <a:p>
            <a:endParaRPr lang="en-GB" baseline="0" dirty="0" smtClean="0"/>
          </a:p>
          <a:p>
            <a:r>
              <a:rPr lang="en-GB" baseline="0" dirty="0" smtClean="0"/>
              <a:t>% Script body</a:t>
            </a:r>
          </a:p>
          <a:p>
            <a:r>
              <a:rPr lang="en-GB" baseline="0" dirty="0" smtClean="0"/>
              <a:t>A = [1:10];</a:t>
            </a:r>
          </a:p>
          <a:p>
            <a:r>
              <a:rPr lang="en-GB" baseline="0" dirty="0" smtClean="0"/>
              <a:t>A = </a:t>
            </a:r>
            <a:r>
              <a:rPr lang="en-GB" baseline="0" dirty="0" err="1" smtClean="0"/>
              <a:t>sqrt</a:t>
            </a:r>
            <a:r>
              <a:rPr lang="en-GB" baseline="0" dirty="0" smtClean="0"/>
              <a:t>(A);    %Type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[A] – gives error for bracket but not </a:t>
            </a:r>
            <a:r>
              <a:rPr lang="en-GB" baseline="0" dirty="0" err="1" smtClean="0"/>
              <a:t>squr</a:t>
            </a:r>
            <a:r>
              <a:rPr lang="en-GB" baseline="0" dirty="0" smtClean="0"/>
              <a:t> until run</a:t>
            </a:r>
          </a:p>
          <a:p>
            <a:endParaRPr lang="en-GB" dirty="0" smtClean="0"/>
          </a:p>
          <a:p>
            <a:r>
              <a:rPr lang="en-GB" dirty="0" smtClean="0"/>
              <a:t>Show help</a:t>
            </a:r>
          </a:p>
          <a:p>
            <a:r>
              <a:rPr lang="en-GB" dirty="0" smtClean="0"/>
              <a:t>Show running from command prompt </a:t>
            </a:r>
          </a:p>
          <a:p>
            <a:r>
              <a:rPr lang="en-GB" dirty="0" smtClean="0"/>
              <a:t>NB</a:t>
            </a:r>
            <a:r>
              <a:rPr lang="en-GB" baseline="0" dirty="0" smtClean="0"/>
              <a:t> no output as used semicolons</a:t>
            </a:r>
          </a:p>
          <a:p>
            <a:r>
              <a:rPr lang="en-GB" baseline="0" dirty="0" smtClean="0"/>
              <a:t>*Recap what actually done:</a:t>
            </a:r>
          </a:p>
          <a:p>
            <a:r>
              <a:rPr lang="en-GB" baseline="0" dirty="0" smtClean="0"/>
              <a:t>Created script in file </a:t>
            </a:r>
            <a:r>
              <a:rPr lang="en-GB" baseline="0" dirty="0" err="1" smtClean="0"/>
              <a:t>ScriptExample.m</a:t>
            </a:r>
            <a:endParaRPr lang="en-GB" baseline="0" dirty="0" smtClean="0"/>
          </a:p>
          <a:p>
            <a:r>
              <a:rPr lang="en-GB" baseline="0" dirty="0" smtClean="0"/>
              <a:t>Run, correcting errors</a:t>
            </a:r>
          </a:p>
          <a:p>
            <a:r>
              <a:rPr lang="en-GB" baseline="0" dirty="0" smtClean="0"/>
              <a:t>Show, saved in current folder</a:t>
            </a:r>
          </a:p>
          <a:p>
            <a:r>
              <a:rPr lang="en-GB" baseline="0" dirty="0" smtClean="0"/>
              <a:t>Emphasise if asked to create script that need to create in editor and save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285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Change</a:t>
            </a:r>
            <a:r>
              <a:rPr lang="en-GB" baseline="0" dirty="0" smtClean="0"/>
              <a:t> square root script to input max value</a:t>
            </a:r>
          </a:p>
          <a:p>
            <a:pPr defTabSz="918605">
              <a:defRPr/>
            </a:pPr>
            <a:r>
              <a:rPr lang="en-GB" dirty="0" err="1"/>
              <a:t>maxVal</a:t>
            </a:r>
            <a:r>
              <a:rPr lang="en-GB" dirty="0"/>
              <a:t> = input('Input max value ');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4304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7676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 smtClean="0"/>
              <a:t>Str</a:t>
            </a:r>
            <a:r>
              <a:rPr lang="en-GB" baseline="0" dirty="0" smtClean="0"/>
              <a:t> = [‘The ‘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‘values of root A are: ‘ num2str(A)]; </a:t>
            </a:r>
          </a:p>
          <a:p>
            <a:pPr defTabSz="918605">
              <a:defRPr/>
            </a:pPr>
            <a:r>
              <a:rPr lang="en-GB" baseline="0" dirty="0" smtClean="0"/>
              <a:t>Or 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 = “The “ + num2str(</a:t>
            </a:r>
            <a:r>
              <a:rPr lang="en-GB" baseline="0" dirty="0" err="1" smtClean="0"/>
              <a:t>maxVal</a:t>
            </a:r>
            <a:r>
              <a:rPr lang="en-GB" baseline="0" dirty="0" smtClean="0"/>
              <a:t>) + “values of root A are: “ + num2str(A);</a:t>
            </a:r>
          </a:p>
          <a:p>
            <a:pPr defTabSz="918605">
              <a:defRPr/>
            </a:pPr>
            <a:r>
              <a:rPr lang="en-GB" baseline="0" dirty="0" smtClean="0"/>
              <a:t>Add </a:t>
            </a:r>
            <a:r>
              <a:rPr lang="en-GB" baseline="0" dirty="0" err="1" smtClean="0"/>
              <a:t>disp</a:t>
            </a:r>
            <a:r>
              <a:rPr lang="en-GB" baseline="0" dirty="0" smtClean="0"/>
              <a:t>(</a:t>
            </a:r>
            <a:r>
              <a:rPr lang="en-GB" baseline="0" dirty="0" err="1" smtClean="0"/>
              <a:t>str</a:t>
            </a:r>
            <a:r>
              <a:rPr lang="en-GB" baseline="0" dirty="0" smtClean="0"/>
              <a:t>) to script example</a:t>
            </a:r>
          </a:p>
          <a:p>
            <a:pPr defTabSz="918605">
              <a:defRPr/>
            </a:pP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3765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Preparation</a:t>
            </a:r>
            <a:r>
              <a:rPr lang="en-GB" baseline="0" dirty="0" smtClean="0"/>
              <a:t> for Exercise 4.1</a:t>
            </a:r>
          </a:p>
          <a:p>
            <a:r>
              <a:rPr lang="en-GB" baseline="0" dirty="0" smtClean="0"/>
              <a:t>t = 0 to t=input time</a:t>
            </a:r>
            <a:r>
              <a:rPr lang="en-GB" baseline="0" dirty="0"/>
              <a:t> </a:t>
            </a:r>
            <a:r>
              <a:rPr lang="en-GB" baseline="0" dirty="0" smtClean="0"/>
              <a:t>at time increment t/10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Introduce idea of code planning/design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them to write down the steps involved in the example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Get into pairs to plan pseudocode?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Flowcharts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Pseudocode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 4.1 p22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8192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2044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261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Defaults to</a:t>
            </a:r>
            <a:r>
              <a:rPr lang="en-GB" baseline="0" dirty="0" smtClean="0"/>
              <a:t> short</a:t>
            </a:r>
            <a:endParaRPr lang="en-GB" dirty="0" smtClean="0"/>
          </a:p>
          <a:p>
            <a:r>
              <a:rPr lang="en-GB" dirty="0" smtClean="0"/>
              <a:t>Type</a:t>
            </a:r>
            <a:r>
              <a:rPr lang="en-GB" baseline="0" dirty="0" smtClean="0"/>
              <a:t> pi, then change to format long</a:t>
            </a:r>
            <a:endParaRPr lang="en-GB" dirty="0" smtClean="0"/>
          </a:p>
          <a:p>
            <a:r>
              <a:rPr lang="en-GB" dirty="0" smtClean="0"/>
              <a:t>Try typing help</a:t>
            </a:r>
            <a:r>
              <a:rPr lang="en-GB" baseline="0" dirty="0" smtClean="0"/>
              <a:t> format</a:t>
            </a:r>
          </a:p>
          <a:p>
            <a:r>
              <a:rPr lang="en-GB" baseline="0" dirty="0" smtClean="0"/>
              <a:t>Can use classes given in </a:t>
            </a:r>
            <a:r>
              <a:rPr lang="en-GB" baseline="0" dirty="0" err="1" smtClean="0"/>
              <a:t>datatypes</a:t>
            </a:r>
            <a:r>
              <a:rPr lang="en-GB" baseline="0" dirty="0" smtClean="0"/>
              <a:t> to specify type or can use cast function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99315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Matlab</a:t>
            </a:r>
            <a:r>
              <a:rPr lang="en-GB" dirty="0" smtClean="0"/>
              <a:t> really good</a:t>
            </a:r>
            <a:r>
              <a:rPr lang="en-GB" baseline="0" dirty="0" smtClean="0"/>
              <a:t> for plotting data</a:t>
            </a:r>
            <a:endParaRPr lang="en-GB" dirty="0" smtClean="0"/>
          </a:p>
          <a:p>
            <a:r>
              <a:rPr lang="en-GB" dirty="0" smtClean="0"/>
              <a:t> x = </a:t>
            </a:r>
            <a:r>
              <a:rPr lang="en-GB" dirty="0" err="1" smtClean="0"/>
              <a:t>linspace</a:t>
            </a:r>
            <a:r>
              <a:rPr lang="en-GB" dirty="0" smtClean="0"/>
              <a:t>(-pi,pi,20)</a:t>
            </a:r>
          </a:p>
          <a:p>
            <a:r>
              <a:rPr lang="en-GB" dirty="0" smtClean="0"/>
              <a:t>points = sin(x)</a:t>
            </a:r>
          </a:p>
          <a:p>
            <a:r>
              <a:rPr lang="en-GB" dirty="0" smtClean="0"/>
              <a:t> plot(</a:t>
            </a:r>
            <a:r>
              <a:rPr lang="en-GB" dirty="0" err="1" smtClean="0"/>
              <a:t>x,points,'o</a:t>
            </a:r>
            <a:r>
              <a:rPr lang="en-GB" dirty="0" smtClean="0"/>
              <a:t>')  and from workspace  </a:t>
            </a:r>
          </a:p>
          <a:p>
            <a:r>
              <a:rPr lang="en-GB" dirty="0" smtClean="0"/>
              <a:t>Show if only use plot( sin(x) ) just plots against</a:t>
            </a:r>
            <a:r>
              <a:rPr lang="en-GB" baseline="0" dirty="0" smtClean="0"/>
              <a:t> integer range</a:t>
            </a:r>
            <a:endParaRPr lang="en-GB" dirty="0" smtClean="0"/>
          </a:p>
          <a:p>
            <a:r>
              <a:rPr lang="en-GB" dirty="0" smtClean="0"/>
              <a:t>Point out</a:t>
            </a:r>
            <a:r>
              <a:rPr lang="en-GB" baseline="0" dirty="0" smtClean="0"/>
              <a:t> different sorts of plot available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1828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="1" dirty="0" smtClean="0"/>
              <a:t>Exercise 5.1 p24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502799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Xlable</a:t>
            </a:r>
            <a:r>
              <a:rPr lang="en-GB" dirty="0" smtClean="0"/>
              <a:t>(‘Time, s’)</a:t>
            </a:r>
          </a:p>
          <a:p>
            <a:r>
              <a:rPr lang="en-GB" dirty="0" err="1" smtClean="0"/>
              <a:t>Ylable</a:t>
            </a:r>
            <a:r>
              <a:rPr lang="en-GB" dirty="0" smtClean="0"/>
              <a:t>(‘Distance, m’)</a:t>
            </a:r>
          </a:p>
          <a:p>
            <a:r>
              <a:rPr lang="en-GB" dirty="0" smtClean="0"/>
              <a:t>Title(‘Distance/Time graph)</a:t>
            </a:r>
          </a:p>
          <a:p>
            <a:r>
              <a:rPr lang="en-GB" dirty="0" smtClean="0"/>
              <a:t>Show plot tools on</a:t>
            </a:r>
            <a:r>
              <a:rPr lang="en-GB" baseline="0" dirty="0" smtClean="0"/>
              <a:t> figure previously created – basically make aware that it’s there and they can investigate later</a:t>
            </a:r>
          </a:p>
          <a:p>
            <a:r>
              <a:rPr lang="en-GB" baseline="0" dirty="0" smtClean="0"/>
              <a:t>Show file-&gt;generate code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72042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67171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Note</a:t>
            </a:r>
            <a:r>
              <a:rPr lang="en-GB" baseline="0" dirty="0" smtClean="0"/>
              <a:t> that </a:t>
            </a:r>
            <a:r>
              <a:rPr lang="en-GB" baseline="0" dirty="0" err="1" smtClean="0"/>
              <a:t>subwindows</a:t>
            </a:r>
            <a:r>
              <a:rPr lang="en-GB" baseline="0" dirty="0" smtClean="0"/>
              <a:t> are numbered row by row rather than down columns like arrays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7907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81141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</a:t>
            </a:r>
            <a:r>
              <a:rPr lang="en-GB" b="1" baseline="0" dirty="0" smtClean="0"/>
              <a:t> 5.2 p27</a:t>
            </a:r>
            <a:endParaRPr lang="en-GB" b="1" dirty="0" smtClean="0"/>
          </a:p>
          <a:p>
            <a:r>
              <a:rPr lang="en-GB" dirty="0" smtClean="0"/>
              <a:t>Don’t need user input – just specify values</a:t>
            </a:r>
          </a:p>
          <a:p>
            <a:r>
              <a:rPr lang="en-GB" dirty="0" smtClean="0"/>
              <a:t>Few things</a:t>
            </a:r>
            <a:r>
              <a:rPr lang="en-GB" baseline="0" dirty="0" smtClean="0"/>
              <a:t> in here that you don’t know – make use of help/doc/web search</a:t>
            </a:r>
          </a:p>
          <a:p>
            <a:r>
              <a:rPr lang="en-GB" baseline="0" dirty="0" smtClean="0"/>
              <a:t>Plan before you start</a:t>
            </a:r>
          </a:p>
          <a:p>
            <a:r>
              <a:rPr lang="en-GB" baseline="0" dirty="0" smtClean="0"/>
              <a:t>*Show use of num2str + using help/function browser to find functions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2892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/>
              <a:t>disp</a:t>
            </a:r>
            <a:r>
              <a:rPr lang="en-GB" dirty="0" smtClean="0"/>
              <a:t>('syntax error)</a:t>
            </a:r>
          </a:p>
          <a:p>
            <a:endParaRPr lang="en-GB" dirty="0" smtClean="0"/>
          </a:p>
          <a:p>
            <a:r>
              <a:rPr lang="en-GB" dirty="0" smtClean="0"/>
              <a:t> for k = 1:4</a:t>
            </a:r>
          </a:p>
          <a:p>
            <a:r>
              <a:rPr lang="en-GB" dirty="0" smtClean="0"/>
              <a:t>a(k) = a(k)+1</a:t>
            </a:r>
          </a:p>
          <a:p>
            <a:r>
              <a:rPr lang="en-GB" dirty="0" smtClean="0"/>
              <a:t>end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13289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Demonstrate debugger</a:t>
            </a:r>
          </a:p>
          <a:p>
            <a:r>
              <a:rPr lang="en-GB" b="1" dirty="0" smtClean="0"/>
              <a:t>Exercise 6.1 p.30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268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Not entirely focused on debugging but can see how being</a:t>
            </a:r>
            <a:r>
              <a:rPr lang="en-GB" baseline="0" dirty="0" smtClean="0"/>
              <a:t> able to run individual cells will help to home in on errors</a:t>
            </a:r>
          </a:p>
          <a:p>
            <a:r>
              <a:rPr lang="en-GB" b="1" baseline="0" dirty="0" smtClean="0"/>
              <a:t>Exercise 6.2, p30 </a:t>
            </a:r>
            <a:r>
              <a:rPr lang="en-GB" baseline="0" dirty="0" smtClean="0"/>
              <a:t>– add code cells to projectiles script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518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Relate overwriting</a:t>
            </a:r>
            <a:r>
              <a:rPr lang="en-GB" baseline="0" dirty="0" smtClean="0"/>
              <a:t> </a:t>
            </a:r>
            <a:r>
              <a:rPr lang="en-GB" dirty="0" smtClean="0"/>
              <a:t>built</a:t>
            </a:r>
            <a:r>
              <a:rPr lang="en-GB" baseline="0" dirty="0" smtClean="0"/>
              <a:t> in function names to path</a:t>
            </a:r>
          </a:p>
          <a:p>
            <a:r>
              <a:rPr lang="en-GB" baseline="0" dirty="0" smtClean="0"/>
              <a:t>A = sin(pi)</a:t>
            </a:r>
          </a:p>
          <a:p>
            <a:r>
              <a:rPr lang="en-GB" baseline="0" dirty="0" smtClean="0"/>
              <a:t>Sin = 2</a:t>
            </a:r>
          </a:p>
          <a:p>
            <a:r>
              <a:rPr lang="en-GB" baseline="0" dirty="0" smtClean="0"/>
              <a:t>A = sin(pi)  - gives error because sin now defined as 1x1 array and pi isn’t valid index into it</a:t>
            </a:r>
          </a:p>
          <a:p>
            <a:r>
              <a:rPr lang="en-GB" baseline="0" dirty="0" smtClean="0"/>
              <a:t>Clear sin  - clears sin from workspace so original definition now accessible</a:t>
            </a:r>
          </a:p>
          <a:p>
            <a:r>
              <a:rPr lang="en-GB" baseline="0" dirty="0" smtClean="0"/>
              <a:t>A = sin(pi)  now works</a:t>
            </a:r>
          </a:p>
          <a:p>
            <a:endParaRPr lang="en-GB" baseline="0" dirty="0" smtClean="0"/>
          </a:p>
          <a:p>
            <a:r>
              <a:rPr lang="en-GB" sz="1400" dirty="0"/>
              <a:t>If unsure of name use exist name to check not already in use</a:t>
            </a:r>
          </a:p>
          <a:p>
            <a:r>
              <a:rPr lang="en-GB" sz="1400" dirty="0"/>
              <a:t>Use indices other than </a:t>
            </a:r>
            <a:r>
              <a:rPr lang="en-GB" sz="1400" dirty="0" err="1"/>
              <a:t>i</a:t>
            </a:r>
            <a:r>
              <a:rPr lang="en-GB" sz="1400" dirty="0"/>
              <a:t> or j if using complex numbers</a:t>
            </a:r>
          </a:p>
          <a:p>
            <a:r>
              <a:rPr lang="en-GB" sz="1400" dirty="0"/>
              <a:t>Try creating string &amp;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749744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 far only used sequential</a:t>
            </a:r>
            <a:r>
              <a:rPr lang="en-GB" baseline="0" dirty="0" smtClean="0"/>
              <a:t> operations.  Normally programs more complex.</a:t>
            </a:r>
          </a:p>
          <a:p>
            <a:r>
              <a:rPr lang="en-GB" baseline="0" dirty="0" smtClean="0"/>
              <a:t>Look first at Selection.  Need some means of making decisions.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35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 =</a:t>
            </a:r>
            <a:r>
              <a:rPr lang="en-GB" baseline="0" dirty="0" smtClean="0"/>
              <a:t> logical(x) – gives true for any value other than 0</a:t>
            </a:r>
          </a:p>
          <a:p>
            <a:r>
              <a:rPr lang="en-GB" baseline="0" dirty="0" smtClean="0"/>
              <a:t>&amp; on arrays</a:t>
            </a:r>
          </a:p>
          <a:p>
            <a:r>
              <a:rPr lang="en-GB" baseline="0" dirty="0" smtClean="0"/>
              <a:t>&amp;&amp; only on scalars and short circuits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6964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578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Again no</a:t>
            </a:r>
            <a:r>
              <a:rPr lang="en-GB" baseline="0" dirty="0" smtClean="0"/>
              <a:t> need to use loop to perform operation on elements which satisfy condition</a:t>
            </a:r>
          </a:p>
          <a:p>
            <a:r>
              <a:rPr lang="en-GB" baseline="0" dirty="0" smtClean="0"/>
              <a:t>Break into steps: Create B, A(B), A(B) = 10*</a:t>
            </a:r>
            <a:r>
              <a:rPr lang="en-GB" baseline="0" dirty="0" err="1" smtClean="0"/>
              <a:t>ans</a:t>
            </a:r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19850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Test a&gt;2</a:t>
            </a:r>
            <a:r>
              <a:rPr lang="en-GB" baseline="0" dirty="0" smtClean="0"/>
              <a:t> &amp; a&lt;6</a:t>
            </a:r>
          </a:p>
          <a:p>
            <a:r>
              <a:rPr lang="en-GB" baseline="0" dirty="0" smtClean="0"/>
              <a:t>Extract the elements which satisfy the condition</a:t>
            </a:r>
          </a:p>
          <a:p>
            <a:r>
              <a:rPr lang="en-GB" baseline="0" dirty="0" smtClean="0"/>
              <a:t>Find() function returns the indices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49894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Find:  Example of temperatures and want to find first that’s above</a:t>
            </a:r>
            <a:r>
              <a:rPr lang="en-GB" baseline="0" dirty="0" smtClean="0"/>
              <a:t> certain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62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dirty="0" smtClean="0"/>
              <a:t>Comparison of doubles – </a:t>
            </a:r>
            <a:r>
              <a:rPr lang="en-GB" dirty="0" err="1" smtClean="0"/>
              <a:t>eg</a:t>
            </a:r>
            <a:r>
              <a:rPr lang="en-GB" dirty="0" smtClean="0"/>
              <a:t> 1.0</a:t>
            </a:r>
            <a:r>
              <a:rPr lang="en-GB" baseline="0" dirty="0" smtClean="0"/>
              <a:t> may actually be 0.9999999 so ==1.0 no good</a:t>
            </a:r>
            <a:endParaRPr lang="en-GB" dirty="0" smtClean="0"/>
          </a:p>
          <a:p>
            <a:pPr defTabSz="918605">
              <a:defRPr/>
            </a:pPr>
            <a:r>
              <a:rPr lang="en-GB" b="1" baseline="0" dirty="0" smtClean="0"/>
              <a:t>Exercise 8.1 p35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33641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0392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52525"/>
            <a:ext cx="4138613" cy="3105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68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805389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If statements work best with scalars.  On array condition</a:t>
            </a:r>
            <a:r>
              <a:rPr lang="en-GB" baseline="0" dirty="0" smtClean="0"/>
              <a:t> only true if true for every value.  For array better to use find</a:t>
            </a:r>
          </a:p>
          <a:p>
            <a:r>
              <a:rPr lang="en-GB" baseline="0" dirty="0" smtClean="0"/>
              <a:t>NB. No brackets but need end.  Indentation not necessary but better style</a:t>
            </a:r>
          </a:p>
          <a:p>
            <a:r>
              <a:rPr lang="en-GB" baseline="0" dirty="0" err="1" smtClean="0"/>
              <a:t>AgeIf.m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7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 save </a:t>
            </a:r>
            <a:r>
              <a:rPr lang="en-GB" dirty="0" err="1" smtClean="0"/>
              <a:t>TestSave</a:t>
            </a:r>
            <a:r>
              <a:rPr lang="en-GB" dirty="0" smtClean="0"/>
              <a:t> to .mat format</a:t>
            </a:r>
          </a:p>
          <a:p>
            <a:r>
              <a:rPr lang="en-GB" dirty="0" smtClean="0"/>
              <a:t>Clear workspace then double</a:t>
            </a:r>
            <a:r>
              <a:rPr lang="en-GB" baseline="0" dirty="0" smtClean="0"/>
              <a:t> click or load</a:t>
            </a:r>
          </a:p>
          <a:p>
            <a:r>
              <a:rPr lang="en-GB" baseline="0" dirty="0" smtClean="0"/>
              <a:t>Advantage that operating system independent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48394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% Nested if</a:t>
            </a:r>
          </a:p>
          <a:p>
            <a:r>
              <a:rPr lang="en-GB" dirty="0"/>
              <a:t>Age = input('Input age: ');</a:t>
            </a:r>
          </a:p>
          <a:p>
            <a:r>
              <a:rPr lang="en-GB" dirty="0"/>
              <a:t>if Age &gt; 5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'Age is greater than 5'); % Code block 1</a:t>
            </a:r>
          </a:p>
          <a:p>
            <a:r>
              <a:rPr lang="en-GB" dirty="0"/>
              <a:t>    if ( Age &lt; 10 )</a:t>
            </a:r>
          </a:p>
          <a:p>
            <a:r>
              <a:rPr lang="en-GB" dirty="0"/>
              <a:t>        </a:t>
            </a:r>
            <a:r>
              <a:rPr lang="en-GB" dirty="0" err="1"/>
              <a:t>disp</a:t>
            </a:r>
            <a:r>
              <a:rPr lang="en-GB" dirty="0"/>
              <a:t>( 'Age is between 5 and 10');  % Code block 2</a:t>
            </a:r>
          </a:p>
          <a:p>
            <a:r>
              <a:rPr lang="en-GB" dirty="0"/>
              <a:t>    end</a:t>
            </a:r>
          </a:p>
          <a:p>
            <a:r>
              <a:rPr lang="en-GB" dirty="0"/>
              <a:t>    </a:t>
            </a:r>
            <a:r>
              <a:rPr lang="en-GB" dirty="0" err="1"/>
              <a:t>disp</a:t>
            </a:r>
            <a:r>
              <a:rPr lang="en-GB" dirty="0"/>
              <a:t>( 'Code block 3');</a:t>
            </a:r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3010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baseline="0" dirty="0" err="1" smtClean="0"/>
              <a:t>AgeIfElse.m</a:t>
            </a:r>
            <a:endParaRPr lang="en-GB" baseline="0" dirty="0" smtClean="0"/>
          </a:p>
          <a:p>
            <a:pPr defTabSz="918605">
              <a:defRPr/>
            </a:pPr>
            <a:r>
              <a:rPr lang="en-GB" b="1" baseline="0" dirty="0" smtClean="0"/>
              <a:t>Exercise 8.2 p36</a:t>
            </a:r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>
                <a:solidFill>
                  <a:prstClr val="black"/>
                </a:solidFill>
              </a:rPr>
              <a:pPr/>
              <a:t>71</a:t>
            </a:fld>
            <a:endParaRPr lang="en-GB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AgeElseIfElse.m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62341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 – don’t need 2</a:t>
            </a:r>
            <a:r>
              <a:rPr lang="en-GB" baseline="30000" dirty="0" smtClean="0"/>
              <a:t>nd</a:t>
            </a:r>
            <a:r>
              <a:rPr lang="en-GB" dirty="0" smtClean="0"/>
              <a:t> condition age</a:t>
            </a:r>
            <a:r>
              <a:rPr lang="en-GB" baseline="0" dirty="0" smtClean="0"/>
              <a:t> &gt; 5  (would result in incorrect output for 5)</a:t>
            </a:r>
          </a:p>
          <a:p>
            <a:r>
              <a:rPr lang="en-GB" b="1" baseline="0" dirty="0" smtClean="0"/>
              <a:t>Exercise 8.3, p36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8394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Variable can be scalar</a:t>
            </a:r>
            <a:r>
              <a:rPr lang="en-GB" baseline="0" dirty="0" smtClean="0"/>
              <a:t> or string (or cell array – come to later)</a:t>
            </a:r>
          </a:p>
          <a:p>
            <a:r>
              <a:rPr lang="en-GB" baseline="0" dirty="0" smtClean="0"/>
              <a:t>Doesn’t fall through so no need for break</a:t>
            </a:r>
            <a:endParaRPr lang="en-GB" dirty="0" smtClean="0"/>
          </a:p>
          <a:p>
            <a:r>
              <a:rPr lang="en-GB" dirty="0" smtClean="0"/>
              <a:t>Demonstrate</a:t>
            </a:r>
            <a:r>
              <a:rPr lang="en-GB" baseline="0" dirty="0" smtClean="0"/>
              <a:t> menu program – </a:t>
            </a:r>
            <a:r>
              <a:rPr lang="en-GB" baseline="0" dirty="0" err="1" smtClean="0"/>
              <a:t>MenuSwitchExample.m</a:t>
            </a:r>
            <a:r>
              <a:rPr lang="en-GB" baseline="0" dirty="0" smtClean="0"/>
              <a:t> – run in debugger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68362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Get them to think about when</a:t>
            </a:r>
            <a:r>
              <a:rPr lang="en-GB" baseline="0" dirty="0" smtClean="0"/>
              <a:t> they might use a loop in a program</a:t>
            </a:r>
          </a:p>
          <a:p>
            <a:r>
              <a:rPr lang="en-GB" baseline="0" dirty="0" smtClean="0"/>
              <a:t>Iterating through pre-defined range – for loop</a:t>
            </a:r>
          </a:p>
          <a:p>
            <a:r>
              <a:rPr lang="en-GB" baseline="0" dirty="0" smtClean="0"/>
              <a:t>Until condition is satisfied – while loop  </a:t>
            </a:r>
            <a:r>
              <a:rPr lang="en-GB" baseline="0" dirty="0" err="1" smtClean="0"/>
              <a:t>eg</a:t>
            </a:r>
            <a:r>
              <a:rPr lang="en-GB" baseline="0" dirty="0" smtClean="0"/>
              <a:t> until tolerance satisfied in iterative method or until valid input is entered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419323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Demonstrate with debugger – show vector growing.  Show red squiggly line for code tip</a:t>
            </a:r>
          </a:p>
          <a:p>
            <a:r>
              <a:rPr lang="en-GB" dirty="0" smtClean="0"/>
              <a:t>Clear first!</a:t>
            </a:r>
          </a:p>
          <a:p>
            <a:r>
              <a:rPr lang="en-GB" dirty="0" err="1" smtClean="0"/>
              <a:t>ForLoopGrowingVector.m</a:t>
            </a:r>
            <a:endParaRPr lang="en-GB" dirty="0" smtClean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for t = [1 1.25 1.5 1.75 2]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% Calculate distance in freefall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 smtClean="0"/>
          </a:p>
          <a:p>
            <a:pPr defTabSz="918605">
              <a:defRPr/>
            </a:pPr>
            <a:r>
              <a:rPr lang="en-GB" dirty="0"/>
              <a:t>Using vector for </a:t>
            </a:r>
            <a:r>
              <a:rPr lang="en-GB" dirty="0" err="1"/>
              <a:t>i</a:t>
            </a:r>
            <a:r>
              <a:rPr lang="en-GB" dirty="0"/>
              <a:t> = [1 3.4 7]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602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 smtClean="0"/>
          </a:p>
          <a:p>
            <a:r>
              <a:rPr lang="en-GB" dirty="0" smtClean="0"/>
              <a:t>Note if have matrix</a:t>
            </a:r>
            <a:r>
              <a:rPr lang="en-GB" baseline="0" dirty="0" smtClean="0"/>
              <a:t> as index then whole column is used as index each time through loop</a:t>
            </a:r>
          </a:p>
          <a:p>
            <a:r>
              <a:rPr lang="en-GB" baseline="0" dirty="0" smtClean="0"/>
              <a:t>Might use for loop if going through set of filename where manipulating string</a:t>
            </a:r>
          </a:p>
          <a:p>
            <a:r>
              <a:rPr lang="en-GB" baseline="0" dirty="0" smtClean="0"/>
              <a:t>ForLoop2D.m  - note that vectorised version would still work if t is 2D matrix</a:t>
            </a:r>
          </a:p>
          <a:p>
            <a:endParaRPr lang="en-GB" baseline="0" dirty="0" smtClean="0"/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31731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8400" y="1243013"/>
            <a:ext cx="447198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 smtClean="0"/>
              <a:t>Exercise 9.1 p38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12888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err="1" smtClean="0"/>
              <a:t>Average.m</a:t>
            </a:r>
            <a:endParaRPr lang="en-GB" dirty="0" smtClean="0"/>
          </a:p>
          <a:p>
            <a:r>
              <a:rPr lang="en-GB" dirty="0" smtClean="0"/>
              <a:t>Break – to exit loop</a:t>
            </a:r>
          </a:p>
          <a:p>
            <a:r>
              <a:rPr lang="en-GB" dirty="0" smtClean="0"/>
              <a:t>Continue – to proceed to next iteration of loop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3966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Create vectors using square brackets</a:t>
            </a:r>
          </a:p>
          <a:p>
            <a:r>
              <a:rPr lang="en-GB" dirty="0" smtClean="0"/>
              <a:t>Note colon operator step does</a:t>
            </a:r>
            <a:r>
              <a:rPr lang="en-GB" baseline="0" dirty="0" smtClean="0"/>
              <a:t> not have to be integer</a:t>
            </a:r>
          </a:p>
          <a:p>
            <a:r>
              <a:rPr lang="en-GB" baseline="0" dirty="0" smtClean="0"/>
              <a:t>Show creating vectors and show in workspace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How do you decide between</a:t>
            </a:r>
            <a:r>
              <a:rPr lang="en-GB" baseline="0" dirty="0" smtClean="0"/>
              <a:t> for/while loops?</a:t>
            </a:r>
          </a:p>
          <a:p>
            <a:pPr defTabSz="918605">
              <a:defRPr/>
            </a:pPr>
            <a:r>
              <a:rPr lang="en-GB" b="1" dirty="0" smtClean="0"/>
              <a:t>Exercise 9.2 p39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91826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Built up basics to be able</a:t>
            </a:r>
            <a:r>
              <a:rPr lang="en-GB" baseline="0" dirty="0" smtClean="0"/>
              <a:t> to write code </a:t>
            </a:r>
          </a:p>
          <a:p>
            <a:r>
              <a:rPr lang="en-GB" baseline="0" dirty="0" smtClean="0"/>
              <a:t>Need the tools to be able to write well constructed programs</a:t>
            </a:r>
          </a:p>
          <a:p>
            <a:r>
              <a:rPr lang="en-GB" baseline="0" dirty="0" smtClean="0"/>
              <a:t>Good practice to include H1 line to show input/output arguments</a:t>
            </a:r>
          </a:p>
          <a:p>
            <a:r>
              <a:rPr lang="en-GB" baseline="0" dirty="0" smtClean="0"/>
              <a:t>Dummy arguments are basically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66335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8605">
              <a:defRPr/>
            </a:pPr>
            <a:r>
              <a:rPr lang="en-GB" baseline="0" dirty="0" err="1" smtClean="0"/>
              <a:t>DistBetweenPoints.m</a:t>
            </a:r>
            <a:r>
              <a:rPr lang="en-GB" baseline="0" dirty="0" smtClean="0"/>
              <a:t>  pass p1x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so can see different to x1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 in function workspace</a:t>
            </a:r>
            <a:endParaRPr lang="en-GB" dirty="0" smtClean="0"/>
          </a:p>
          <a:p>
            <a:pPr defTabSz="918605">
              <a:defRPr/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defTabSz="914217">
              <a:defRPr/>
            </a:pPr>
            <a:r>
              <a:rPr lang="es-ES" dirty="0" err="1"/>
              <a:t>distance</a:t>
            </a:r>
            <a:r>
              <a:rPr lang="es-ES" dirty="0"/>
              <a:t> = </a:t>
            </a:r>
            <a:r>
              <a:rPr lang="es-ES" dirty="0" err="1"/>
              <a:t>sqrt</a:t>
            </a:r>
            <a:r>
              <a:rPr lang="es-ES" dirty="0"/>
              <a:t>( (x2 - x1)^2 + (y2 - y1)^2 );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96155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Call </a:t>
            </a:r>
            <a:r>
              <a:rPr lang="en-GB" dirty="0" err="1" smtClean="0"/>
              <a:t>DistBetweenPoints</a:t>
            </a:r>
            <a:r>
              <a:rPr lang="en-GB" baseline="0" dirty="0" smtClean="0"/>
              <a:t> with arrays – then change to .^</a:t>
            </a:r>
          </a:p>
          <a:p>
            <a:r>
              <a:rPr lang="en-GB" b="1" baseline="0" dirty="0" smtClean="0"/>
              <a:t>Exercise 10.1 p40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8391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160177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Bit like an</a:t>
            </a:r>
            <a:r>
              <a:rPr lang="en-GB" baseline="0" dirty="0" smtClean="0"/>
              <a:t> inline function</a:t>
            </a:r>
            <a:endParaRPr lang="en-GB" dirty="0" smtClean="0"/>
          </a:p>
          <a:p>
            <a:r>
              <a:rPr lang="en-GB" dirty="0" smtClean="0"/>
              <a:t>Show creating polynomial</a:t>
            </a:r>
            <a:r>
              <a:rPr lang="en-GB" baseline="0" dirty="0" smtClean="0"/>
              <a:t>  poly = @(x) 4*x.^2 + 3.*x + 7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51818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 smtClean="0"/>
              <a:t>Logfunc</a:t>
            </a:r>
            <a:r>
              <a:rPr lang="en-GB" dirty="0" smtClean="0"/>
              <a:t> is anonymous function from previous slide</a:t>
            </a:r>
          </a:p>
          <a:p>
            <a:r>
              <a:rPr lang="en-GB" dirty="0" smtClean="0"/>
              <a:t>[-pi pi] gives vector</a:t>
            </a:r>
            <a:r>
              <a:rPr lang="en-GB" baseline="0" dirty="0" smtClean="0"/>
              <a:t> containing the </a:t>
            </a:r>
            <a:r>
              <a:rPr lang="en-GB" baseline="0" dirty="0" err="1" smtClean="0"/>
              <a:t>xmin</a:t>
            </a:r>
            <a:r>
              <a:rPr lang="en-GB" baseline="0" dirty="0" smtClean="0"/>
              <a:t> and </a:t>
            </a:r>
            <a:r>
              <a:rPr lang="en-GB" baseline="0" dirty="0" err="1" smtClean="0"/>
              <a:t>xmax</a:t>
            </a:r>
            <a:r>
              <a:rPr lang="en-GB" baseline="0" dirty="0" smtClean="0"/>
              <a:t> values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46979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Similar to static variables in C++</a:t>
            </a:r>
          </a:p>
          <a:p>
            <a:r>
              <a:rPr lang="en-GB" dirty="0" smtClean="0"/>
              <a:t>Might</a:t>
            </a:r>
            <a:r>
              <a:rPr lang="en-GB" baseline="0" dirty="0" smtClean="0"/>
              <a:t> use to check whether performed operation which only needs to be done once</a:t>
            </a:r>
          </a:p>
          <a:p>
            <a:r>
              <a:rPr lang="en-GB" baseline="0" dirty="0" err="1" smtClean="0"/>
              <a:t>Eg</a:t>
            </a:r>
            <a:r>
              <a:rPr lang="en-GB" baseline="0" dirty="0" smtClean="0"/>
              <a:t>. read data from a </a:t>
            </a:r>
            <a:r>
              <a:rPr lang="en-GB" baseline="0" dirty="0" err="1" smtClean="0"/>
              <a:t>spreadsheet</a:t>
            </a:r>
            <a:endParaRPr lang="en-GB" baseline="0" dirty="0" smtClean="0"/>
          </a:p>
          <a:p>
            <a:r>
              <a:rPr lang="en-GB" b="1" baseline="0" dirty="0" smtClean="0"/>
              <a:t>Exercise 10.2  p.42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043637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13374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load patients</a:t>
            </a:r>
          </a:p>
          <a:p>
            <a:r>
              <a:rPr lang="en-GB" baseline="0" dirty="0" err="1" smtClean="0"/>
              <a:t>whos</a:t>
            </a:r>
            <a:r>
              <a:rPr lang="en-GB" baseline="0" dirty="0" smtClean="0"/>
              <a:t> to show data</a:t>
            </a:r>
          </a:p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 = table( Gender, Age, Height, Weight );</a:t>
            </a:r>
          </a:p>
          <a:p>
            <a:r>
              <a:rPr lang="en-GB" baseline="0" dirty="0" err="1" smtClean="0"/>
              <a:t>AllPatientData</a:t>
            </a:r>
            <a:r>
              <a:rPr lang="en-GB" baseline="0" dirty="0" smtClean="0"/>
              <a:t> = </a:t>
            </a:r>
            <a:r>
              <a:rPr lang="en-GB" baseline="0" dirty="0" err="1" smtClean="0"/>
              <a:t>readtable</a:t>
            </a:r>
            <a:r>
              <a:rPr lang="en-GB" baseline="0" dirty="0" smtClean="0"/>
              <a:t>(‘patients.dat’);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0005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pPr defTabSz="918605">
              <a:defRPr/>
            </a:pPr>
            <a:r>
              <a:rPr lang="en-GB" dirty="0" smtClean="0">
                <a:solidFill>
                  <a:srgbClr val="FF0000"/>
                </a:solidFill>
              </a:rPr>
              <a:t>Explanation that this is a function – difference between function parameters and separators in array</a:t>
            </a:r>
          </a:p>
          <a:p>
            <a:endParaRPr lang="en-GB" baseline="0" dirty="0" smtClean="0"/>
          </a:p>
          <a:p>
            <a:r>
              <a:rPr lang="en-GB" baseline="0" dirty="0" smtClean="0"/>
              <a:t>Also </a:t>
            </a:r>
            <a:r>
              <a:rPr lang="en-GB" baseline="0" dirty="0" err="1" smtClean="0"/>
              <a:t>logspace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28579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</a:t>
            </a:r>
            <a:r>
              <a:rPr lang="en-GB" baseline="0" dirty="0" smtClean="0"/>
              <a:t>(1:3, : 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19732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summary(</a:t>
            </a:r>
            <a:r>
              <a:rPr lang="en-GB" baseline="0" dirty="0" err="1" smtClean="0"/>
              <a:t>PatientData</a:t>
            </a:r>
            <a:r>
              <a:rPr lang="en-GB" baseline="0" dirty="0" smtClean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4073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err="1" smtClean="0"/>
              <a:t>PatientData.Properties</a:t>
            </a:r>
            <a:endParaRPr lang="en-GB" baseline="0" dirty="0" smtClean="0"/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260099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6385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Set row names &amp; show variable window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23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="1" baseline="0" dirty="0" smtClean="0"/>
              <a:t>Exercise 11.1 page 45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234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Show</a:t>
            </a:r>
            <a:r>
              <a:rPr lang="en-GB" baseline="0" dirty="0" smtClean="0"/>
              <a:t> import of Section0.txt using wizard</a:t>
            </a:r>
          </a:p>
          <a:p>
            <a:r>
              <a:rPr lang="en-GB" baseline="0" dirty="0" smtClean="0"/>
              <a:t>Show save as matrix, renaming variable names, changing type to text</a:t>
            </a:r>
          </a:p>
          <a:p>
            <a:r>
              <a:rPr lang="en-GB" baseline="0" dirty="0" smtClean="0"/>
              <a:t>Show cell array for text</a:t>
            </a:r>
          </a:p>
          <a:p>
            <a:pPr defTabSz="918605">
              <a:defRPr/>
            </a:pPr>
            <a:endParaRPr lang="en-GB" baseline="0" dirty="0" smtClean="0"/>
          </a:p>
          <a:p>
            <a:pPr defTabSz="918605">
              <a:defRPr/>
            </a:pPr>
            <a:r>
              <a:rPr lang="en-GB" baseline="0" dirty="0" smtClean="0"/>
              <a:t>Import Section0Columns.txt – imports x and y</a:t>
            </a:r>
            <a:endParaRPr lang="en-GB" dirty="0" smtClean="0"/>
          </a:p>
          <a:p>
            <a:endParaRPr lang="en-GB" baseline="0" dirty="0" smtClean="0"/>
          </a:p>
          <a:p>
            <a:r>
              <a:rPr lang="en-GB" baseline="0" dirty="0" smtClean="0"/>
              <a:t>Show import of SimonVega.jpg – show 3D array with RGB  </a:t>
            </a:r>
            <a:r>
              <a:rPr lang="en-GB" baseline="0" dirty="0" err="1" smtClean="0"/>
              <a:t>uiimport</a:t>
            </a:r>
            <a:r>
              <a:rPr lang="en-GB" baseline="0" dirty="0" smtClean="0"/>
              <a:t>(‘SimonVega.jpg’)</a:t>
            </a:r>
          </a:p>
          <a:p>
            <a:r>
              <a:rPr lang="en-GB" baseline="0" dirty="0" smtClean="0"/>
              <a:t>	show changing colours &amp; plot</a:t>
            </a:r>
          </a:p>
          <a:p>
            <a:pPr defTabSz="918605">
              <a:defRPr/>
            </a:pPr>
            <a:r>
              <a:rPr lang="en-GB" baseline="0" dirty="0" smtClean="0"/>
              <a:t>	</a:t>
            </a:r>
            <a:r>
              <a:rPr lang="en-GB" dirty="0"/>
              <a:t>&gt;&gt; </a:t>
            </a:r>
            <a:r>
              <a:rPr lang="en-GB" dirty="0" err="1"/>
              <a:t>SimonVega</a:t>
            </a:r>
            <a:r>
              <a:rPr lang="en-GB" dirty="0"/>
              <a:t>(100:200, 100:200, 1) = 255; 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769903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r>
              <a:rPr lang="en-GB" baseline="0" dirty="0" smtClean="0"/>
              <a:t>Use </a:t>
            </a:r>
            <a:r>
              <a:rPr lang="en-GB" baseline="0" dirty="0" err="1" smtClean="0"/>
              <a:t>Age.mat</a:t>
            </a:r>
            <a:r>
              <a:rPr lang="en-GB" baseline="0" dirty="0" smtClean="0"/>
              <a:t> to demonstrate</a:t>
            </a:r>
          </a:p>
          <a:p>
            <a:r>
              <a:rPr lang="en-GB" b="1" baseline="0" dirty="0" smtClean="0"/>
              <a:t>Exercise 12.1, p48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42666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0" y="1152525"/>
            <a:ext cx="4138613" cy="31051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D86E3A5-1DA4-4991-954C-0322A256F95C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98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63474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0750" y="746125"/>
            <a:ext cx="4967288" cy="372745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0879" y="4721945"/>
            <a:ext cx="5447030" cy="447341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61F5E7-E9A3-428D-802F-730F07CBE60A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205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8C5B3-2B48-4D88-A77E-1A23696F9C99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9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9E1F6-83EC-4B7F-8163-91CC9C35176C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4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DBEC-9C8F-41F2-B567-7B18E0AC3645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54057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83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nly-Two-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10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 numCol="2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661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4001949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sz="quarter" idx="12"/>
          </p:nvPr>
        </p:nvSpPr>
        <p:spPr>
          <a:xfrm>
            <a:off x="4584700" y="1701802"/>
            <a:ext cx="41100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97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-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9" y="1701802"/>
            <a:ext cx="2762475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3429000" y="1701802"/>
            <a:ext cx="5265738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965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3" name="Media Placeholder 4"/>
          <p:cNvSpPr>
            <a:spLocks noGrp="1"/>
          </p:cNvSpPr>
          <p:nvPr>
            <p:ph type="media" sz="quarter" idx="13"/>
          </p:nvPr>
        </p:nvSpPr>
        <p:spPr>
          <a:xfrm>
            <a:off x="439738" y="1701801"/>
            <a:ext cx="8255000" cy="4792663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67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Option-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sz="quarter" idx="15"/>
          </p:nvPr>
        </p:nvSpPr>
        <p:spPr>
          <a:xfrm>
            <a:off x="439738" y="1701802"/>
            <a:ext cx="8255000" cy="4792663"/>
          </a:xfrm>
          <a:prstGeom prst="rect">
            <a:avLst/>
          </a:prstGeom>
        </p:spPr>
        <p:txBody>
          <a:bodyPr vert="horz"/>
          <a:lstStyle>
            <a:lvl2pPr>
              <a:defRPr sz="2100"/>
            </a:lvl2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46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0"/>
          </p:nvPr>
        </p:nvSpPr>
        <p:spPr>
          <a:xfrm>
            <a:off x="5089070" y="1701802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2"/>
          </p:nvPr>
        </p:nvSpPr>
        <p:spPr>
          <a:xfrm>
            <a:off x="5089070" y="4204836"/>
            <a:ext cx="3605667" cy="2289629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8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Image-Image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084208" cy="2289629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4"/>
          </p:nvPr>
        </p:nvSpPr>
        <p:spPr>
          <a:xfrm>
            <a:off x="4660900" y="1701802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15"/>
          </p:nvPr>
        </p:nvSpPr>
        <p:spPr>
          <a:xfrm>
            <a:off x="4660900" y="4211468"/>
            <a:ext cx="403383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16"/>
          </p:nvPr>
        </p:nvSpPr>
        <p:spPr>
          <a:xfrm>
            <a:off x="439738" y="4211468"/>
            <a:ext cx="4084208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8DE8C-8957-4187-982A-F4F277C51911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5221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39738" y="1701802"/>
            <a:ext cx="4413476" cy="4792663"/>
          </a:xfrm>
          <a:prstGeom prst="rect">
            <a:avLst/>
          </a:prstGeom>
        </p:spPr>
        <p:txBody>
          <a:bodyPr vert="horz"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sz="quarter" idx="14"/>
          </p:nvPr>
        </p:nvSpPr>
        <p:spPr>
          <a:xfrm>
            <a:off x="5089526" y="1701802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5"/>
          </p:nvPr>
        </p:nvSpPr>
        <p:spPr>
          <a:xfrm>
            <a:off x="5089526" y="4205290"/>
            <a:ext cx="3605213" cy="2289175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2377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tion-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9"/>
          <p:cNvSpPr>
            <a:spLocks noGrp="1"/>
          </p:cNvSpPr>
          <p:nvPr>
            <p:ph type="title"/>
          </p:nvPr>
        </p:nvSpPr>
        <p:spPr>
          <a:xfrm>
            <a:off x="457200" y="421090"/>
            <a:ext cx="4127110" cy="996548"/>
          </a:xfrm>
          <a:prstGeom prst="rect">
            <a:avLst/>
          </a:prstGeom>
        </p:spPr>
        <p:txBody>
          <a:bodyPr vert="horz" lIns="0" tIns="0" rIns="0" bIns="0"/>
          <a:lstStyle>
            <a:lvl1pPr algn="l">
              <a:defRPr sz="180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14"/>
          </p:nvPr>
        </p:nvSpPr>
        <p:spPr>
          <a:xfrm>
            <a:off x="439739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5"/>
          </p:nvPr>
        </p:nvSpPr>
        <p:spPr>
          <a:xfrm>
            <a:off x="4702820" y="1701802"/>
            <a:ext cx="4002087" cy="47926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GB" dirty="0" smtClean="0"/>
              <a:t>Click to edit Master text styles</a:t>
            </a:r>
          </a:p>
          <a:p>
            <a:pPr lvl="1"/>
            <a:r>
              <a:rPr lang="en-GB" dirty="0" smtClean="0"/>
              <a:t>Second level</a:t>
            </a:r>
          </a:p>
          <a:p>
            <a:pPr lvl="2"/>
            <a:r>
              <a:rPr lang="en-GB" dirty="0" smtClean="0"/>
              <a:t>Third level</a:t>
            </a:r>
          </a:p>
          <a:p>
            <a:pPr lvl="3"/>
            <a:r>
              <a:rPr lang="en-GB" dirty="0" smtClean="0"/>
              <a:t>Fourth level</a:t>
            </a:r>
          </a:p>
          <a:p>
            <a:pPr lvl="4"/>
            <a:r>
              <a:rPr lang="en-GB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65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116" y="131763"/>
            <a:ext cx="6084277" cy="6540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304" y="981078"/>
            <a:ext cx="8509488" cy="50657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3209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3375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78B9098D-0904-442D-BED8-55981DFA2A59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17/02/2020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pPr defTabSz="3429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pPr defTabSz="342900"/>
            <a:fld id="{19BC7565-1DC2-458C-B040-9D2639F701D1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3429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148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DB417-DE9A-485D-8DDA-13D131838055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641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4E4D-0C81-451C-AD13-8324B3BF0A6D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D992-9C97-44E5-B792-7AF6C14AA9A3}" type="datetime1">
              <a:rPr lang="en-GB" smtClean="0"/>
              <a:t>17/02/2020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37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D1BF-39D6-40A9-8696-4C50AAC70658}" type="datetime1">
              <a:rPr lang="en-GB" smtClean="0"/>
              <a:t>17/02/2020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5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7D956-64B0-4223-B458-6C92967630B7}" type="datetime1">
              <a:rPr lang="en-GB" smtClean="0"/>
              <a:t>17/02/2020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59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BA9E6-2729-4ED9-A2CC-80045F7683B4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711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D259A-C0FF-49B5-829C-C699E87EB471}" type="datetime1">
              <a:rPr lang="en-GB" smtClean="0"/>
              <a:t>17/02/2020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1480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emf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BF29F-DBA4-47DD-9880-91975FE29A34}" type="datetime1">
              <a:rPr lang="en-GB" smtClean="0"/>
              <a:t>17/02/2020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30267-60C2-4514-997F-6A8804439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30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0" y="0"/>
            <a:ext cx="9144000" cy="147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4286" y="432004"/>
            <a:ext cx="1415580" cy="57318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439739" y="6576787"/>
            <a:ext cx="2082119" cy="69250"/>
          </a:xfrm>
          <a:prstGeom prst="rect">
            <a:avLst/>
          </a:prstGeom>
          <a:noFill/>
        </p:spPr>
        <p:txBody>
          <a:bodyPr wrap="square" lIns="0" tIns="0" bIns="0" rtlCol="0">
            <a:spAutoFit/>
          </a:bodyPr>
          <a:lstStyle/>
          <a:p>
            <a:pPr defTabSz="342900"/>
            <a:r>
              <a:rPr lang="en-US" sz="450" dirty="0">
                <a:solidFill>
                  <a:srgbClr val="000100"/>
                </a:solidFill>
                <a:latin typeface="Arial"/>
                <a:cs typeface="Arial"/>
              </a:rPr>
              <a:t>© The University of Nottingham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210379" y="6530621"/>
            <a:ext cx="484360" cy="115416"/>
          </a:xfrm>
          <a:prstGeom prst="rect">
            <a:avLst/>
          </a:prstGeom>
          <a:noFill/>
        </p:spPr>
        <p:txBody>
          <a:bodyPr wrap="square" lIns="0" bIns="0" rtlCol="0">
            <a:spAutoFit/>
          </a:bodyPr>
          <a:lstStyle/>
          <a:p>
            <a:pPr algn="r" defTabSz="342900"/>
            <a:fld id="{23181E77-2A3C-9A46-B34E-7D328C4F0B2F}" type="slidenum">
              <a:rPr lang="en-US" sz="450">
                <a:solidFill>
                  <a:srgbClr val="000100"/>
                </a:solidFill>
                <a:latin typeface="Arial"/>
                <a:cs typeface="Arial"/>
              </a:rPr>
              <a:pPr algn="r" defTabSz="342900"/>
              <a:t>‹#›</a:t>
            </a:fld>
            <a:endParaRPr lang="en-US" sz="450" dirty="0">
              <a:solidFill>
                <a:srgbClr val="000100"/>
              </a:solidFill>
              <a:latin typeface="Arial"/>
              <a:cs typeface="Arial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339" y="432001"/>
            <a:ext cx="1439997" cy="5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48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moodle.nottingham.ac.uk/course/view.php?id=12439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hyperlink" Target="https://uk.mathworks.com/help/control/index.html" TargetMode="External"/><Relationship Id="rId3" Type="http://schemas.openxmlformats.org/officeDocument/2006/relationships/hyperlink" Target="https://uk.mathworks.com/products/signal.html" TargetMode="External"/><Relationship Id="rId7" Type="http://schemas.openxmlformats.org/officeDocument/2006/relationships/hyperlink" Target="https://uk.mathworks.com/products/daq.html" TargetMode="Externa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products/symbolic.html" TargetMode="External"/><Relationship Id="rId5" Type="http://schemas.openxmlformats.org/officeDocument/2006/relationships/hyperlink" Target="https://uk.mathworks.com/products/optimization.html" TargetMode="External"/><Relationship Id="rId10" Type="http://schemas.openxmlformats.org/officeDocument/2006/relationships/hyperlink" Target="https://uk.mathworks.com/products/statistics.html" TargetMode="External"/><Relationship Id="rId4" Type="http://schemas.openxmlformats.org/officeDocument/2006/relationships/hyperlink" Target="https://uk.mathworks.com/products/image.html" TargetMode="External"/><Relationship Id="rId9" Type="http://schemas.openxmlformats.org/officeDocument/2006/relationships/hyperlink" Target="https://uk.mathworks.com/products/curvefitting.html" TargetMode="Externa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help/matlab/matlab_prog/set-up-git-source-control.html" TargetMode="Externa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uk.mathworks.com/help/matlab/matlab-unit-test-framework.html" TargetMode="External"/><Relationship Id="rId5" Type="http://schemas.openxmlformats.org/officeDocument/2006/relationships/hyperlink" Target="https://uk.mathworks.com/help/matlab/matlab_prog/profiling-for-improving-performance.html" TargetMode="External"/><Relationship Id="rId4" Type="http://schemas.openxmlformats.org/officeDocument/2006/relationships/hyperlink" Target="https://uk.mathworks.com/help/matlab/guide-or-matlab-functions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works.co.uk/support/2011a/matlab/7.12/demos/RapidCodeIterationUsingCells_viewlet_swf.html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ottingham.onlinesurveys.ac.uk/graduate-school-course-evaluation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3.xml"/><Relationship Id="rId5" Type="http://schemas.openxmlformats.org/officeDocument/2006/relationships/hyperlink" Target="http://tiny.cc/gradschooleval" TargetMode="External"/><Relationship Id="rId4" Type="http://schemas.openxmlformats.org/officeDocument/2006/relationships/hyperlink" Target="https://nottingham.onlinesurveys.ac.uk/graduate-school-course-evaluation-survey" TargetMode="Externa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hyperlink" Target="https://uk.mathworks.com/videos/publishing-matlab-code-from-the-editor-69016.html" TargetMode="External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Introduction to MATLAB for Engineers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Louise Brown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55676" y="5448436"/>
            <a:ext cx="5832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3"/>
              </a:rPr>
              <a:t>http://moodle.nottingham.ac.uk/course/view.php?id=12439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51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Create character </a:t>
            </a:r>
            <a:r>
              <a:rPr lang="en-GB" sz="2400" dirty="0" smtClean="0"/>
              <a:t>vectors </a:t>
            </a:r>
            <a:r>
              <a:rPr lang="en-GB" sz="2400" dirty="0"/>
              <a:t>using single quotes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charVec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‘Here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are some characters’</a:t>
            </a:r>
          </a:p>
          <a:p>
            <a:pPr marL="0" indent="0">
              <a:buNone/>
            </a:pPr>
            <a:endParaRPr lang="en-GB" sz="24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Stored as 1x24 char array</a:t>
            </a:r>
          </a:p>
          <a:p>
            <a:pPr marL="0" indent="0">
              <a:buNone/>
            </a:pPr>
            <a:endParaRPr lang="en-GB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GB" sz="2400" dirty="0" smtClean="0">
                <a:cs typeface="Courier New" pitchFamily="49" charset="0"/>
              </a:rPr>
              <a:t>Type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help strings </a:t>
            </a:r>
            <a:r>
              <a:rPr lang="en-GB" sz="2400" dirty="0" smtClean="0">
                <a:cs typeface="Courier New" pitchFamily="49" charset="0"/>
              </a:rPr>
              <a:t>for more information, 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doc strings </a:t>
            </a:r>
            <a:r>
              <a:rPr lang="en-GB" sz="2400" dirty="0" smtClean="0">
                <a:cs typeface="Courier New" pitchFamily="49" charset="0"/>
              </a:rPr>
              <a:t>for full documentation</a:t>
            </a:r>
            <a:endParaRPr lang="en-GB" sz="24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92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Toolboxes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5038" y="1460601"/>
            <a:ext cx="67739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Signal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3"/>
              </a:rPr>
              <a:t>https</a:t>
            </a:r>
            <a:r>
              <a:rPr lang="en-GB" dirty="0">
                <a:hlinkClick r:id="rId3"/>
              </a:rPr>
              <a:t>://</a:t>
            </a:r>
            <a:r>
              <a:rPr lang="en-GB" dirty="0" smtClean="0">
                <a:hlinkClick r:id="rId3"/>
              </a:rPr>
              <a:t>uk.mathworks.com/products/signal.html</a:t>
            </a:r>
            <a:endParaRPr lang="en-GB" dirty="0" smtClean="0"/>
          </a:p>
          <a:p>
            <a:r>
              <a:rPr lang="en-GB" dirty="0"/>
              <a:t>Image Processing </a:t>
            </a:r>
            <a:r>
              <a:rPr lang="en-GB" dirty="0" smtClean="0"/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4"/>
              </a:rPr>
              <a:t>https</a:t>
            </a:r>
            <a:r>
              <a:rPr lang="en-GB" dirty="0">
                <a:hlinkClick r:id="rId4"/>
              </a:rPr>
              <a:t>://</a:t>
            </a:r>
            <a:r>
              <a:rPr lang="en-GB" dirty="0" smtClean="0">
                <a:hlinkClick r:id="rId4"/>
              </a:rPr>
              <a:t>uk.mathworks.com/products/image.html</a:t>
            </a:r>
            <a:endParaRPr lang="en-GB" dirty="0" smtClean="0"/>
          </a:p>
          <a:p>
            <a:r>
              <a:rPr lang="en-GB" dirty="0" smtClean="0"/>
              <a:t>Optimisation 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5"/>
              </a:rPr>
              <a:t>https</a:t>
            </a:r>
            <a:r>
              <a:rPr lang="en-GB" dirty="0">
                <a:hlinkClick r:id="rId5"/>
              </a:rPr>
              <a:t>://</a:t>
            </a:r>
            <a:r>
              <a:rPr lang="en-GB" dirty="0" smtClean="0">
                <a:hlinkClick r:id="rId5"/>
              </a:rPr>
              <a:t>uk.mathworks.com/products/optimization.html</a:t>
            </a:r>
            <a:endParaRPr lang="en-GB" dirty="0" smtClean="0"/>
          </a:p>
          <a:p>
            <a:r>
              <a:rPr lang="en-GB" dirty="0"/>
              <a:t>Symbolic Maths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6"/>
              </a:rPr>
              <a:t>https</a:t>
            </a:r>
            <a:r>
              <a:rPr lang="en-GB" dirty="0">
                <a:hlinkClick r:id="rId6"/>
              </a:rPr>
              <a:t>://</a:t>
            </a:r>
            <a:r>
              <a:rPr lang="en-GB" dirty="0" smtClean="0">
                <a:hlinkClick r:id="rId6"/>
              </a:rPr>
              <a:t>uk.mathworks.com/products/symbolic.html</a:t>
            </a:r>
            <a:endParaRPr lang="en-GB" dirty="0" smtClean="0"/>
          </a:p>
          <a:p>
            <a:r>
              <a:rPr lang="en-GB" dirty="0" smtClean="0"/>
              <a:t>Data Acquisition</a:t>
            </a:r>
            <a:r>
              <a:rPr lang="en-GB" dirty="0"/>
              <a:t>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7"/>
              </a:rPr>
              <a:t>https</a:t>
            </a:r>
            <a:r>
              <a:rPr lang="en-GB" dirty="0">
                <a:hlinkClick r:id="rId7"/>
              </a:rPr>
              <a:t>://</a:t>
            </a:r>
            <a:r>
              <a:rPr lang="en-GB" dirty="0" smtClean="0">
                <a:hlinkClick r:id="rId7"/>
              </a:rPr>
              <a:t>uk.mathworks.com/products/daq.html</a:t>
            </a:r>
            <a:endParaRPr lang="en-GB" dirty="0" smtClean="0"/>
          </a:p>
          <a:p>
            <a:r>
              <a:rPr lang="en-GB" dirty="0"/>
              <a:t>Control System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8"/>
              </a:rPr>
              <a:t>https</a:t>
            </a:r>
            <a:r>
              <a:rPr lang="en-GB" dirty="0">
                <a:hlinkClick r:id="rId8"/>
              </a:rPr>
              <a:t>://</a:t>
            </a:r>
            <a:r>
              <a:rPr lang="en-GB" dirty="0" smtClean="0">
                <a:hlinkClick r:id="rId8"/>
              </a:rPr>
              <a:t>uk.mathworks.com/help/control/index.html</a:t>
            </a:r>
            <a:endParaRPr lang="en-GB" dirty="0" smtClean="0"/>
          </a:p>
          <a:p>
            <a:r>
              <a:rPr lang="en-GB" dirty="0"/>
              <a:t>Curve Fitting	</a:t>
            </a:r>
            <a:endParaRPr lang="en-GB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9"/>
              </a:rPr>
              <a:t>https</a:t>
            </a:r>
            <a:r>
              <a:rPr lang="en-GB" dirty="0">
                <a:hlinkClick r:id="rId9"/>
              </a:rPr>
              <a:t>://</a:t>
            </a:r>
            <a:r>
              <a:rPr lang="en-GB" dirty="0" smtClean="0">
                <a:hlinkClick r:id="rId9"/>
              </a:rPr>
              <a:t>uk.mathworks.com/products/curvefitting.html</a:t>
            </a:r>
            <a:endParaRPr lang="en-GB" dirty="0" smtClean="0"/>
          </a:p>
          <a:p>
            <a:r>
              <a:rPr lang="en-GB" dirty="0" smtClean="0"/>
              <a:t>Statistics and Machine Learning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 smtClean="0">
                <a:hlinkClick r:id="rId10"/>
              </a:rPr>
              <a:t>https</a:t>
            </a:r>
            <a:r>
              <a:rPr lang="en-GB" dirty="0">
                <a:hlinkClick r:id="rId10"/>
              </a:rPr>
              <a:t>://</a:t>
            </a:r>
            <a:r>
              <a:rPr lang="en-GB" dirty="0" smtClean="0">
                <a:hlinkClick r:id="rId10"/>
              </a:rPr>
              <a:t>uk.mathworks.com/products/statistics.html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232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More to Explore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101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179512" y="1556792"/>
            <a:ext cx="885698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Version Control using GIT – keep track of changes to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3"/>
              </a:rPr>
              <a:t>https://</a:t>
            </a:r>
            <a:r>
              <a:rPr lang="en-GB" sz="2000" dirty="0" smtClean="0">
                <a:hlinkClick r:id="rId3"/>
              </a:rPr>
              <a:t>uk.mathworks.com/help/matlab/matlab_prog/set-up-git-source-control.html</a:t>
            </a:r>
            <a:endParaRPr lang="en-GB" sz="2000" dirty="0"/>
          </a:p>
          <a:p>
            <a:endParaRPr lang="en-GB" sz="2400" dirty="0" smtClean="0"/>
          </a:p>
          <a:p>
            <a:r>
              <a:rPr lang="en-GB" sz="2400" dirty="0" smtClean="0"/>
              <a:t>GUIDE – for generating user interfaces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4"/>
              </a:rPr>
              <a:t>https://</a:t>
            </a:r>
            <a:r>
              <a:rPr lang="en-GB" sz="2000" dirty="0" smtClean="0">
                <a:hlinkClick r:id="rId4"/>
              </a:rPr>
              <a:t>uk.mathworks.com/help/matlab/guide-or-matlab-functions.html</a:t>
            </a:r>
            <a:endParaRPr lang="en-GB" sz="2000" dirty="0" smtClean="0"/>
          </a:p>
          <a:p>
            <a:pPr lvl="1"/>
            <a:endParaRPr lang="en-GB" sz="2000" dirty="0"/>
          </a:p>
          <a:p>
            <a:r>
              <a:rPr lang="en-GB" sz="2400" dirty="0" smtClean="0"/>
              <a:t>Profiler – use to find bottlenecks in programs and speed up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5"/>
              </a:rPr>
              <a:t>https://</a:t>
            </a:r>
            <a:r>
              <a:rPr lang="en-GB" sz="2000" dirty="0" smtClean="0">
                <a:hlinkClick r:id="rId5"/>
              </a:rPr>
              <a:t>uk.mathworks.com/help/matlab/matlab_prog/profiling-for-improving-performance.html</a:t>
            </a:r>
            <a:endParaRPr lang="en-GB" sz="2000" dirty="0" smtClean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/>
          </a:p>
          <a:p>
            <a:r>
              <a:rPr lang="en-GB" sz="2400" dirty="0" smtClean="0"/>
              <a:t>Testing Frameworks – use to set up automated tests for your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6"/>
              </a:rPr>
              <a:t>https://</a:t>
            </a:r>
            <a:r>
              <a:rPr lang="en-GB" sz="2000" dirty="0" smtClean="0">
                <a:hlinkClick r:id="rId6"/>
              </a:rPr>
              <a:t>uk.mathworks.com/help/matlab/matlab-unit-test-framework.html</a:t>
            </a:r>
            <a:endParaRPr lang="en-GB" sz="2000" dirty="0" smtClean="0"/>
          </a:p>
          <a:p>
            <a:pPr lvl="1"/>
            <a:endParaRPr lang="en-GB" sz="2000" dirty="0" smtClean="0"/>
          </a:p>
        </p:txBody>
      </p:sp>
    </p:spTree>
    <p:extLst>
      <p:ext uri="{BB962C8B-B14F-4D97-AF65-F5344CB8AC3E}">
        <p14:creationId xmlns:p14="http://schemas.microsoft.com/office/powerpoint/2010/main" val="3636020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Column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88568" y="1268760"/>
            <a:ext cx="41044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Either semicolon operator</a:t>
            </a:r>
          </a:p>
          <a:p>
            <a:endParaRPr lang="en-GB" sz="28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[1;2;3;4]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40461" y="1261028"/>
            <a:ext cx="38233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>
                <a:cs typeface="Courier New" pitchFamily="49" charset="0"/>
              </a:rPr>
              <a:t>or transpose </a:t>
            </a:r>
            <a:r>
              <a:rPr lang="en-GB" sz="2800" dirty="0">
                <a:cs typeface="Courier New" pitchFamily="49" charset="0"/>
              </a:rPr>
              <a:t>operator</a:t>
            </a:r>
            <a:endParaRPr lang="en-GB" sz="2800" dirty="0" smtClean="0">
              <a:cs typeface="Courier New" pitchFamily="49" charset="0"/>
            </a:endParaRP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&gt;&gt; A = [1:4]’</a:t>
            </a: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7663" y="3058597"/>
            <a:ext cx="1476164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1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2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3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	4</a:t>
            </a:r>
          </a:p>
          <a:p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979713" y="3531296"/>
            <a:ext cx="32107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c</a:t>
            </a:r>
            <a:r>
              <a:rPr lang="en-GB" sz="2800" dirty="0" smtClean="0"/>
              <a:t>an be used to create a column vector: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52406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Vectors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 1    3    5    7    9    11    13 </a:t>
            </a:r>
            <a:endParaRPr lang="en-GB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755575" y="2334073"/>
            <a:ext cx="5544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notation:   A(3) gives 5</a:t>
            </a:r>
            <a:endParaRPr lang="en-GB" sz="2400" dirty="0"/>
          </a:p>
        </p:txBody>
      </p:sp>
      <p:sp>
        <p:nvSpPr>
          <p:cNvPr id="6" name="Rectangle 5"/>
          <p:cNvSpPr/>
          <p:nvPr/>
        </p:nvSpPr>
        <p:spPr>
          <a:xfrm>
            <a:off x="3851921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767412" y="2924944"/>
            <a:ext cx="72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Subscript can be a vector:   A([1 4 6]) gives 1  7  11</a:t>
            </a:r>
            <a:endParaRPr lang="en-GB" sz="2400" dirty="0"/>
          </a:p>
        </p:txBody>
      </p:sp>
      <p:sp>
        <p:nvSpPr>
          <p:cNvPr id="8" name="Rectangle 7"/>
          <p:cNvSpPr/>
          <p:nvPr/>
        </p:nvSpPr>
        <p:spPr>
          <a:xfrm>
            <a:off x="2760948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4427985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5724129" y="1323793"/>
            <a:ext cx="576064" cy="584775"/>
          </a:xfrm>
          <a:prstGeom prst="rect">
            <a:avLst/>
          </a:prstGeom>
          <a:solidFill>
            <a:schemeClr val="accent3">
              <a:alpha val="48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755577" y="3501007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Colon notation to extract range:  A(2:5) gives 3  5  7  9</a:t>
            </a:r>
            <a:endParaRPr lang="en-GB" sz="2400" dirty="0"/>
          </a:p>
        </p:txBody>
      </p:sp>
      <p:sp>
        <p:nvSpPr>
          <p:cNvPr id="12" name="Rectangle 11"/>
          <p:cNvSpPr/>
          <p:nvPr/>
        </p:nvSpPr>
        <p:spPr>
          <a:xfrm>
            <a:off x="3337012" y="1323793"/>
            <a:ext cx="2243100" cy="584775"/>
          </a:xfrm>
          <a:prstGeom prst="rect">
            <a:avLst/>
          </a:prstGeom>
          <a:solidFill>
            <a:schemeClr val="accent3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755576" y="4005064"/>
            <a:ext cx="82809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‘end’ either on its own or in range:  A(4:end)  gives 7 9 11 13</a:t>
            </a:r>
            <a:endParaRPr lang="en-GB" sz="2400" dirty="0"/>
          </a:p>
        </p:txBody>
      </p:sp>
      <p:sp>
        <p:nvSpPr>
          <p:cNvPr id="14" name="Rectangle 13"/>
          <p:cNvSpPr/>
          <p:nvPr/>
        </p:nvSpPr>
        <p:spPr>
          <a:xfrm>
            <a:off x="4427984" y="1323793"/>
            <a:ext cx="2628292" cy="584775"/>
          </a:xfrm>
          <a:prstGeom prst="rect">
            <a:avLst/>
          </a:prstGeom>
          <a:solidFill>
            <a:schemeClr val="accent3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755576" y="5157192"/>
            <a:ext cx="7704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Replace element using index on left:  A([1 3 5]) = [10 20 30]</a:t>
            </a:r>
            <a:endParaRPr lang="en-GB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2087724" y="1323793"/>
            <a:ext cx="4968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 = 10   3   20   7   30  11   13</a:t>
            </a:r>
            <a:endParaRPr lang="en-GB" sz="3200" dirty="0"/>
          </a:p>
        </p:txBody>
      </p:sp>
      <p:sp>
        <p:nvSpPr>
          <p:cNvPr id="18" name="Rectangle 17"/>
          <p:cNvSpPr/>
          <p:nvPr/>
        </p:nvSpPr>
        <p:spPr>
          <a:xfrm>
            <a:off x="3851921" y="1323792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/>
          <p:cNvSpPr/>
          <p:nvPr/>
        </p:nvSpPr>
        <p:spPr>
          <a:xfrm>
            <a:off x="5004048" y="1323793"/>
            <a:ext cx="576064" cy="584775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192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6" grpId="1" animBg="1"/>
      <p:bldP spid="7" grpId="0"/>
      <p:bldP spid="8" grpId="0" animBg="1"/>
      <p:bldP spid="8" grpId="1" animBg="1"/>
      <p:bldP spid="8" grpId="2" animBg="1"/>
      <p:bldP spid="9" grpId="0" animBg="1"/>
      <p:bldP spid="9" grpId="1" animBg="1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4" grpId="1" animBg="1"/>
      <p:bldP spid="16" grpId="0"/>
      <p:bldP spid="17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196752"/>
            <a:ext cx="39604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1)	&gt;&gt; A = [5:2:17]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A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</a:t>
            </a:r>
            <a:r>
              <a:rPr lang="en-GB" dirty="0" smtClean="0">
                <a:solidFill>
                  <a:prstClr val="black"/>
                </a:solidFill>
              </a:rPr>
              <a:t>5     </a:t>
            </a:r>
            <a:r>
              <a:rPr lang="en-GB" dirty="0">
                <a:solidFill>
                  <a:prstClr val="black"/>
                </a:solidFill>
              </a:rPr>
              <a:t>7     9    11    13    15    17	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2)	&gt;&gt; B = [3:-1:-3]'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	 	3</a:t>
            </a:r>
          </a:p>
          <a:p>
            <a:r>
              <a:rPr lang="en-GB" dirty="0">
                <a:solidFill>
                  <a:prstClr val="black"/>
                </a:solidFill>
              </a:rPr>
              <a:t>    	 	2</a:t>
            </a:r>
          </a:p>
          <a:p>
            <a:r>
              <a:rPr lang="en-GB" dirty="0">
                <a:solidFill>
                  <a:prstClr val="black"/>
                </a:solidFill>
              </a:rPr>
              <a:t>    		1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	 	-1</a:t>
            </a:r>
          </a:p>
          <a:p>
            <a:r>
              <a:rPr lang="en-GB" dirty="0">
                <a:solidFill>
                  <a:prstClr val="black"/>
                </a:solidFill>
              </a:rPr>
              <a:t>   	 	-2</a:t>
            </a:r>
          </a:p>
          <a:p>
            <a:r>
              <a:rPr lang="en-GB" dirty="0">
                <a:solidFill>
                  <a:prstClr val="black"/>
                </a:solidFill>
              </a:rPr>
              <a:t>   	 	-3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4049" y="1196752"/>
            <a:ext cx="37444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prstClr val="black"/>
                </a:solidFill>
              </a:rPr>
              <a:t>3)	&gt;&gt; C = A([1 4 6])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C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5    11    15</a:t>
            </a:r>
          </a:p>
          <a:p>
            <a:r>
              <a:rPr lang="en-GB" dirty="0">
                <a:solidFill>
                  <a:prstClr val="black"/>
                </a:solidFill>
              </a:rPr>
              <a:t> </a:t>
            </a:r>
          </a:p>
          <a:p>
            <a:r>
              <a:rPr lang="en-GB" dirty="0">
                <a:solidFill>
                  <a:prstClr val="black"/>
                </a:solidFill>
              </a:rPr>
              <a:t>4)	&gt;&gt; B([3 5 7]) = C</a:t>
            </a:r>
          </a:p>
          <a:p>
            <a:r>
              <a:rPr lang="en-GB" dirty="0" smtClean="0">
                <a:solidFill>
                  <a:prstClr val="black"/>
                </a:solidFill>
              </a:rPr>
              <a:t>	B </a:t>
            </a:r>
            <a:r>
              <a:rPr lang="en-GB" dirty="0">
                <a:solidFill>
                  <a:prstClr val="black"/>
                </a:solidFill>
              </a:rPr>
              <a:t>=</a:t>
            </a:r>
          </a:p>
          <a:p>
            <a:r>
              <a:rPr lang="en-GB" dirty="0">
                <a:solidFill>
                  <a:prstClr val="black"/>
                </a:solidFill>
              </a:rPr>
              <a:t>     		3</a:t>
            </a:r>
          </a:p>
          <a:p>
            <a:r>
              <a:rPr lang="en-GB" dirty="0">
                <a:solidFill>
                  <a:prstClr val="black"/>
                </a:solidFill>
              </a:rPr>
              <a:t>     		2</a:t>
            </a:r>
          </a:p>
          <a:p>
            <a:r>
              <a:rPr lang="en-GB" dirty="0">
                <a:solidFill>
                  <a:prstClr val="black"/>
                </a:solidFill>
              </a:rPr>
              <a:t>     		5</a:t>
            </a:r>
          </a:p>
          <a:p>
            <a:r>
              <a:rPr lang="en-GB" dirty="0">
                <a:solidFill>
                  <a:prstClr val="black"/>
                </a:solidFill>
              </a:rPr>
              <a:t>     		0</a:t>
            </a:r>
          </a:p>
          <a:p>
            <a:r>
              <a:rPr lang="en-GB" dirty="0">
                <a:solidFill>
                  <a:prstClr val="black"/>
                </a:solidFill>
              </a:rPr>
              <a:t>    		11</a:t>
            </a:r>
          </a:p>
          <a:p>
            <a:r>
              <a:rPr lang="en-GB" dirty="0">
                <a:solidFill>
                  <a:prstClr val="black"/>
                </a:solidFill>
              </a:rPr>
              <a:t>    		-2</a:t>
            </a:r>
          </a:p>
          <a:p>
            <a:r>
              <a:rPr lang="en-GB" dirty="0">
                <a:solidFill>
                  <a:prstClr val="black"/>
                </a:solidFill>
              </a:rPr>
              <a:t>    		15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81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Arithmetic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556792"/>
            <a:ext cx="856895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Addition		a + b</a:t>
            </a:r>
          </a:p>
          <a:p>
            <a:r>
              <a:rPr lang="en-GB" sz="2400" dirty="0"/>
              <a:t>Subtraction		a – b</a:t>
            </a:r>
          </a:p>
          <a:p>
            <a:r>
              <a:rPr lang="en-GB" sz="2400" dirty="0"/>
              <a:t>Multiplication		a * b for matrix or scalar multiplication</a:t>
            </a:r>
          </a:p>
          <a:p>
            <a:r>
              <a:rPr lang="en-GB" sz="2400" dirty="0"/>
              <a:t>			a.*b for element by element multiplication</a:t>
            </a:r>
          </a:p>
          <a:p>
            <a:r>
              <a:rPr lang="en-GB" sz="2400" dirty="0"/>
              <a:t>Division		a / b  for matrix or scalar division</a:t>
            </a:r>
          </a:p>
          <a:p>
            <a:r>
              <a:rPr lang="en-GB" sz="2400" dirty="0"/>
              <a:t>			a./b for element by element division </a:t>
            </a:r>
          </a:p>
          <a:p>
            <a:r>
              <a:rPr lang="en-GB" sz="2400" dirty="0"/>
              <a:t>Left division		a \ b for matrix or scalar left division</a:t>
            </a:r>
          </a:p>
          <a:p>
            <a:r>
              <a:rPr lang="en-GB" sz="2400" dirty="0"/>
              <a:t>			a.\b for element by element left division</a:t>
            </a:r>
          </a:p>
          <a:p>
            <a:r>
              <a:rPr lang="en-GB" sz="2400" dirty="0"/>
              <a:t>Exponentiation	a ^ b for matrix or scalar exponentiation</a:t>
            </a:r>
          </a:p>
          <a:p>
            <a:r>
              <a:rPr lang="en-GB" sz="2400" dirty="0" smtClean="0"/>
              <a:t>			</a:t>
            </a:r>
            <a:r>
              <a:rPr lang="en-GB" sz="2400" dirty="0" err="1" smtClean="0"/>
              <a:t>a</a:t>
            </a:r>
            <a:r>
              <a:rPr lang="en-GB" sz="2400" dirty="0" err="1"/>
              <a:t>.^b</a:t>
            </a:r>
            <a:r>
              <a:rPr lang="en-GB" sz="2400" dirty="0"/>
              <a:t> for element by element exponentiation</a:t>
            </a:r>
          </a:p>
          <a:p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3275856" y="2348880"/>
            <a:ext cx="4968552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3275856" y="3140968"/>
            <a:ext cx="424847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3275857" y="3861048"/>
            <a:ext cx="4608512" cy="288032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3275856" y="4581128"/>
            <a:ext cx="511256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3275856" y="2708920"/>
            <a:ext cx="5400600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/>
        </p:nvSpPr>
        <p:spPr>
          <a:xfrm>
            <a:off x="3275857" y="3429000"/>
            <a:ext cx="4608512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3275856" y="4149080"/>
            <a:ext cx="5112568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3275856" y="4941168"/>
            <a:ext cx="5544616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3263846" y="3817671"/>
            <a:ext cx="5112568" cy="72008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06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15</a:t>
            </a:fld>
            <a:endParaRPr lang="en-GB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Order of Precedence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48880"/>
            <a:ext cx="77048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Arithmetic operations will be carried out in the order:</a:t>
            </a:r>
          </a:p>
          <a:p>
            <a:endParaRPr lang="en-GB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Evaluate parentheses working from inside to outside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Exponential operations (^)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Multiplication (*) and division (/)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Addition (+) and subtraction (-) from left to right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 smtClean="0"/>
          </a:p>
          <a:p>
            <a:endParaRPr lang="en-GB" sz="2400" dirty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23357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Addition and Subtraction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2074" y="1196752"/>
            <a:ext cx="8280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Scalar addition and subtraction  performs the operation on each member of the vector or array:</a:t>
            </a:r>
          </a:p>
          <a:p>
            <a:endParaRPr lang="en-GB" sz="2400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1  2  3  4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A = A + 10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11  12  13  14</a:t>
            </a:r>
            <a:r>
              <a:rPr lang="en-GB" dirty="0" smtClean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2074" y="4062731"/>
            <a:ext cx="6768752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Array addition and subtraction is performed element by </a:t>
            </a:r>
            <a:r>
              <a:rPr lang="en-GB" sz="2400" dirty="0" smtClean="0"/>
              <a:t>element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B = [5:8]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B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5  6  7  8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55976" y="3068962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this is achieved without using a loop</a:t>
            </a:r>
            <a:endParaRPr lang="en-GB" dirty="0"/>
          </a:p>
        </p:txBody>
      </p:sp>
      <p:cxnSp>
        <p:nvCxnSpPr>
          <p:cNvPr id="8" name="Straight Arrow Connector 7"/>
          <p:cNvCxnSpPr>
            <a:stCxn id="6" idx="1"/>
          </p:cNvCxnSpPr>
          <p:nvPr/>
        </p:nvCxnSpPr>
        <p:spPr>
          <a:xfrm flipH="1">
            <a:off x="3419872" y="3392126"/>
            <a:ext cx="936104" cy="39691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355976" y="4653136"/>
            <a:ext cx="3168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+ 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16  18  20  22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1403648" y="3715293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403648" y="5413124"/>
            <a:ext cx="360040" cy="275012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>
            <a:off x="5297550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1941499" y="3718877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/>
        </p:nvSpPr>
        <p:spPr>
          <a:xfrm>
            <a:off x="1748420" y="5413124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5873614" y="5221731"/>
            <a:ext cx="360040" cy="289771"/>
          </a:xfrm>
          <a:prstGeom prst="rect">
            <a:avLst/>
          </a:prstGeom>
          <a:solidFill>
            <a:schemeClr val="accent3">
              <a:lumMod val="75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04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213302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Multiplication ( and /,\,^) operate element by element on scalars in the same way as the addition operator.</a:t>
            </a:r>
            <a:endParaRPr lang="en-GB" sz="2400" dirty="0"/>
          </a:p>
        </p:txBody>
      </p:sp>
      <p:sp>
        <p:nvSpPr>
          <p:cNvPr id="9" name="Rectangle 8"/>
          <p:cNvSpPr/>
          <p:nvPr/>
        </p:nvSpPr>
        <p:spPr>
          <a:xfrm>
            <a:off x="899592" y="2564904"/>
            <a:ext cx="4572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1  2  3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A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10  20  30  40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315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18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827584" y="1556792"/>
            <a:ext cx="7704856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To multiply vectors or arrays element by element the ‘dot’ operators  must be used.  Note that vectors must be the same size.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1 2 3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4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[2:5]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2 3 4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 = A.*B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2 6 12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3968" y="4149082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Note that just using the * operator here will result in an error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129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850106"/>
          </a:xfrm>
        </p:spPr>
        <p:txBody>
          <a:bodyPr/>
          <a:lstStyle/>
          <a:p>
            <a:r>
              <a:rPr lang="en-GB" dirty="0" smtClean="0"/>
              <a:t>Multiplication Based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980728"/>
            <a:ext cx="7704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Using multiplication based operators without a dot operator will result in standard matrix operations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27585" y="2060848"/>
            <a:ext cx="302433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[1:4]'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4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872087" y="1811725"/>
            <a:ext cx="4392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So that</a:t>
            </a:r>
          </a:p>
          <a:p>
            <a:endParaRPr lang="en-GB" sz="2400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A*B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but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B*A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2     4     6     8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3     6     9    12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4     8    12   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16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454352" y="1957239"/>
            <a:ext cx="3545632" cy="1815262"/>
            <a:chOff x="5454352" y="1957239"/>
            <a:chExt cx="3545632" cy="1815262"/>
          </a:xfrm>
        </p:grpSpPr>
        <p:sp>
          <p:nvSpPr>
            <p:cNvPr id="7" name="TextBox 6"/>
            <p:cNvSpPr txBox="1"/>
            <p:nvPr/>
          </p:nvSpPr>
          <p:spPr>
            <a:xfrm>
              <a:off x="6068678" y="2564903"/>
              <a:ext cx="19442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smtClean="0"/>
                <a:t>1 x 4   *   4 x 1</a:t>
              </a:r>
              <a:endParaRPr lang="en-GB" sz="2400" dirty="0"/>
            </a:p>
          </p:txBody>
        </p:sp>
        <p:sp>
          <p:nvSpPr>
            <p:cNvPr id="21" name="Left Bracket 20"/>
            <p:cNvSpPr/>
            <p:nvPr/>
          </p:nvSpPr>
          <p:spPr>
            <a:xfrm rot="5400000">
              <a:off x="6980000" y="2197460"/>
              <a:ext cx="72008" cy="734887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508104" y="1957239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Inner dimensions must match</a:t>
              </a:r>
              <a:endParaRPr lang="en-GB" sz="2000" dirty="0"/>
            </a:p>
          </p:txBody>
        </p:sp>
        <p:sp>
          <p:nvSpPr>
            <p:cNvPr id="23" name="Left Bracket 22"/>
            <p:cNvSpPr/>
            <p:nvPr/>
          </p:nvSpPr>
          <p:spPr>
            <a:xfrm rot="-5400000">
              <a:off x="6955971" y="2296648"/>
              <a:ext cx="126473" cy="1586309"/>
            </a:xfrm>
            <a:prstGeom prst="lef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454352" y="3372391"/>
              <a:ext cx="3491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Outer dimensions give final size</a:t>
              </a:r>
              <a:endParaRPr lang="en-GB" sz="2000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016004" y="2276872"/>
              <a:ext cx="0" cy="2520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7040786" y="3153039"/>
              <a:ext cx="0" cy="2193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567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The MATLAB Desktop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</a:t>
            </a:fld>
            <a:endParaRPr lang="en-GB"/>
          </a:p>
        </p:txBody>
      </p:sp>
      <p:pic>
        <p:nvPicPr>
          <p:cNvPr id="5" name="Content Placeholder 4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227" y="1137810"/>
            <a:ext cx="3641831" cy="2908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50945" y="1199148"/>
            <a:ext cx="129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Workspace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7250945" y="3719426"/>
            <a:ext cx="12961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History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70225" y="1979878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Current folder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914241" y="2783323"/>
            <a:ext cx="1512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Command</a:t>
            </a:r>
          </a:p>
          <a:p>
            <a:r>
              <a:rPr lang="en-GB" dirty="0" smtClean="0"/>
              <a:t>window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91222" y="2303043"/>
            <a:ext cx="1048518" cy="7857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066369" y="2783323"/>
            <a:ext cx="1944216" cy="32316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372200" y="1522313"/>
            <a:ext cx="878746" cy="4689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6372200" y="3503402"/>
            <a:ext cx="878746" cy="50405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0225" y="5128156"/>
            <a:ext cx="70500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To change path use dialog given by Environment-&gt;</a:t>
            </a:r>
            <a:r>
              <a:rPr lang="en-GB" sz="2000" dirty="0" err="1" smtClean="0"/>
              <a:t>SetPath</a:t>
            </a:r>
            <a:endParaRPr lang="en-GB" sz="2000" dirty="0" smtClean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ath(‘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Folder’,path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or path(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path,’Folder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54429" y="963579"/>
            <a:ext cx="1031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Function browser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186221" y="1373504"/>
            <a:ext cx="1521683" cy="327304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Vectors as Function 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768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Vectors can be used as input arguments to functions – both built-in and user defined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564904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[0:pi/6:pi]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A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0 0.5236  1.0472   1.5708  2.0944  2.6180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3.1416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sin(A)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 =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0  0.5000  0.8660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1.0000  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.8660 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0.5000 </a:t>
            </a:r>
            <a:r>
              <a:rPr lang="it-IT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52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</a:t>
            </a:r>
            <a:r>
              <a:rPr lang="en-GB" b="1" dirty="0"/>
              <a:t>   </a:t>
            </a:r>
            <a:r>
              <a:rPr lang="en-GB" dirty="0"/>
              <a:t>&gt;&gt; 1/(2+3^4) + 5/(6*7) + </a:t>
            </a:r>
            <a:r>
              <a:rPr lang="en-GB" dirty="0" smtClean="0"/>
              <a:t>7/8</a:t>
            </a:r>
            <a:endParaRPr lang="en-GB" dirty="0"/>
          </a:p>
          <a:p>
            <a:r>
              <a:rPr lang="en-GB" dirty="0"/>
              <a:t>   </a:t>
            </a:r>
            <a:r>
              <a:rPr lang="en-GB" dirty="0" err="1"/>
              <a:t>ans</a:t>
            </a:r>
            <a:r>
              <a:rPr lang="en-GB" dirty="0"/>
              <a:t> </a:t>
            </a:r>
            <a:r>
              <a:rPr lang="en-GB" dirty="0" smtClean="0"/>
              <a:t>=</a:t>
            </a:r>
            <a:endParaRPr lang="en-GB" dirty="0"/>
          </a:p>
          <a:p>
            <a:r>
              <a:rPr lang="en-GB" dirty="0"/>
              <a:t>   	</a:t>
            </a:r>
            <a:r>
              <a:rPr lang="en-GB" dirty="0" smtClean="0"/>
              <a:t>1.0061</a:t>
            </a:r>
          </a:p>
          <a:p>
            <a:endParaRPr lang="en-GB" dirty="0"/>
          </a:p>
          <a:p>
            <a:r>
              <a:rPr lang="en-GB" dirty="0"/>
              <a:t>2) &gt;&gt; A = </a:t>
            </a:r>
            <a:r>
              <a:rPr lang="en-GB" dirty="0" err="1"/>
              <a:t>linspace</a:t>
            </a:r>
            <a:r>
              <a:rPr lang="en-GB" dirty="0"/>
              <a:t>( 0, 2*pi, 9 )</a:t>
            </a:r>
          </a:p>
          <a:p>
            <a:r>
              <a:rPr lang="en-GB" dirty="0"/>
              <a:t>   A =</a:t>
            </a:r>
          </a:p>
          <a:p>
            <a:r>
              <a:rPr lang="en-GB" dirty="0"/>
              <a:t>         0    0.7854    1.5708    2.3562    3.1416    3.9270  …         4.7124    5.4978    6.2832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</a:t>
            </a:r>
            <a:r>
              <a:rPr lang="en-GB" dirty="0" err="1"/>
              <a:t>SinAng</a:t>
            </a:r>
            <a:r>
              <a:rPr lang="en-GB" dirty="0"/>
              <a:t> = sin(A)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     0    0.7071    1.0000    0.7071    0.0000   -0.7071  …     -1.0000   -0.7071   -0.0000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3)  &gt;&gt; </a:t>
            </a:r>
            <a:r>
              <a:rPr lang="en-GB" dirty="0" err="1"/>
              <a:t>SinAng</a:t>
            </a:r>
            <a:r>
              <a:rPr lang="en-GB" dirty="0"/>
              <a:t> = </a:t>
            </a:r>
            <a:r>
              <a:rPr lang="en-GB" dirty="0" err="1"/>
              <a:t>SinAng</a:t>
            </a:r>
            <a:r>
              <a:rPr lang="en-GB" dirty="0"/>
              <a:t> + 1</a:t>
            </a:r>
          </a:p>
          <a:p>
            <a:r>
              <a:rPr lang="en-GB" dirty="0"/>
              <a:t>   </a:t>
            </a:r>
            <a:r>
              <a:rPr lang="en-GB" dirty="0" err="1"/>
              <a:t>SinAng</a:t>
            </a:r>
            <a:r>
              <a:rPr lang="en-GB" dirty="0"/>
              <a:t> =</a:t>
            </a:r>
          </a:p>
          <a:p>
            <a:r>
              <a:rPr lang="en-GB" dirty="0"/>
              <a:t>    1.0000    1.7071    2.0000    1.7071    1.0000    0.2929         0    0.2929    1.0000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6543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2.2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82809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4)  &gt;&gt; B = [1:9]</a:t>
            </a:r>
          </a:p>
          <a:p>
            <a:r>
              <a:rPr lang="en-GB" dirty="0"/>
              <a:t>   B =</a:t>
            </a:r>
          </a:p>
          <a:p>
            <a:r>
              <a:rPr lang="en-GB" dirty="0"/>
              <a:t>     1     2     3     4     5     6     7     8     9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SinAng.*</a:t>
            </a:r>
            <a:r>
              <a:rPr lang="en-GB" dirty="0" smtClean="0"/>
              <a:t>B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 1.0000    3.4142    6.0000    6.8284    5.0000    1.7574         0    2.3431     9.0000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179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Left Division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412776"/>
            <a:ext cx="8496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a\b = a</a:t>
            </a:r>
            <a:r>
              <a:rPr lang="en-GB" sz="2800" baseline="30000" dirty="0" smtClean="0"/>
              <a:t>-1</a:t>
            </a:r>
            <a:r>
              <a:rPr lang="en-GB" sz="2800" dirty="0" smtClean="0"/>
              <a:t>b   for matrix operations </a:t>
            </a:r>
          </a:p>
          <a:p>
            <a:r>
              <a:rPr lang="en-GB" sz="2800" dirty="0" smtClean="0"/>
              <a:t>a</a:t>
            </a:r>
            <a:r>
              <a:rPr lang="en-GB" sz="2800" dirty="0"/>
              <a:t>.\b = </a:t>
            </a:r>
            <a:r>
              <a:rPr lang="en-GB" sz="2800" dirty="0" smtClean="0"/>
              <a:t>b/a   when performed element by element on    		         arrays or when one of the operands is a scalar</a:t>
            </a:r>
            <a:endParaRPr lang="en-GB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1" y="3140968"/>
            <a:ext cx="7272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 = [1:4]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1     2     3     4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A.\2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2.0000    1.0000    0.6667    0.5000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907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3" y="188640"/>
            <a:ext cx="8795320" cy="114300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Using Left Division to Solve Simultaneous Equations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24</a:t>
            </a:fld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1560" y="1182690"/>
                <a:ext cx="7848872" cy="24932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pair of simultaneous equations</a:t>
                </a:r>
              </a:p>
              <a:p>
                <a:r>
                  <a:rPr lang="en-GB" dirty="0"/>
                  <a:t>	</a:t>
                </a:r>
                <a:r>
                  <a:rPr lang="en-GB" i="1" dirty="0"/>
                  <a:t>3x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+ 2x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12</a:t>
                </a:r>
                <a:endParaRPr lang="en-GB" dirty="0"/>
              </a:p>
              <a:p>
                <a:r>
                  <a:rPr lang="en-GB" i="1" dirty="0"/>
                  <a:t>	  x</a:t>
                </a:r>
                <a:r>
                  <a:rPr lang="en-GB" i="1" baseline="-25000" dirty="0"/>
                  <a:t>1</a:t>
                </a:r>
                <a:r>
                  <a:rPr lang="en-GB" i="1" dirty="0"/>
                  <a:t> + 4x</a:t>
                </a:r>
                <a:r>
                  <a:rPr lang="en-GB" i="1" baseline="-25000" dirty="0"/>
                  <a:t>2</a:t>
                </a:r>
                <a:r>
                  <a:rPr lang="en-GB" i="1" dirty="0"/>
                  <a:t> = 14</a:t>
                </a:r>
                <a:endParaRPr lang="en-GB" dirty="0"/>
              </a:p>
              <a:p>
                <a:r>
                  <a:rPr lang="en-GB" dirty="0"/>
                  <a:t>can be written as  </a:t>
                </a:r>
                <a:r>
                  <a:rPr lang="en-GB" i="1" dirty="0" err="1"/>
                  <a:t>Ax</a:t>
                </a:r>
                <a:r>
                  <a:rPr lang="en-GB" i="1" dirty="0"/>
                  <a:t> = B</a:t>
                </a:r>
                <a:endParaRPr lang="en-GB" dirty="0"/>
              </a:p>
              <a:p>
                <a:r>
                  <a:rPr lang="en-GB" dirty="0"/>
                  <a:t> </a:t>
                </a:r>
              </a:p>
              <a:p>
                <a:r>
                  <a:rPr lang="en-GB" dirty="0"/>
                  <a:t>where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 </m:t>
                    </m:r>
                    <m:r>
                      <a:rPr lang="en-GB" i="1">
                        <a:latin typeface="Cambria Math"/>
                      </a:rPr>
                      <m:t>𝐴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GB" i="1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𝐵</m:t>
                    </m:r>
                    <m:r>
                      <a:rPr lang="en-GB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12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14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,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 smtClean="0"/>
                  <a:t>Solving </a:t>
                </a:r>
                <a:r>
                  <a:rPr lang="en-GB" dirty="0"/>
                  <a:t>using linear algebra gives </a:t>
                </a:r>
                <a:r>
                  <a:rPr lang="en-GB" i="1" dirty="0"/>
                  <a:t>x = </a:t>
                </a:r>
                <a:r>
                  <a:rPr lang="en-GB" i="1" dirty="0" smtClean="0"/>
                  <a:t>A</a:t>
                </a:r>
                <a:r>
                  <a:rPr lang="en-GB" i="1" baseline="30000" dirty="0" smtClean="0"/>
                  <a:t>-1</a:t>
                </a:r>
                <a:r>
                  <a:rPr lang="en-GB" i="1" dirty="0" smtClean="0"/>
                  <a:t>B</a:t>
                </a:r>
                <a:endParaRPr lang="en-GB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182688"/>
                <a:ext cx="7848872" cy="2493247"/>
              </a:xfrm>
              <a:prstGeom prst="rect">
                <a:avLst/>
              </a:prstGeom>
              <a:blipFill rotWithShape="1">
                <a:blip r:embed="rId3"/>
                <a:stretch>
                  <a:fillRect l="-621" t="-1222" b="-2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27584" y="3700376"/>
            <a:ext cx="370841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In MATLAB set up the arrays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A = [3 2; 1 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1     4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B = [12;14]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12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14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09551" y="3700376"/>
            <a:ext cx="331236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a</a:t>
            </a:r>
            <a:r>
              <a:rPr lang="en-GB" sz="2400" dirty="0" smtClean="0">
                <a:cs typeface="Courier New" pitchFamily="49" charset="0"/>
              </a:rPr>
              <a:t>nd solve using the left division operator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x = A\B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x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963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Use the semicolon operator to separate the rows of a matrix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 2 3 4 5; 5 6 7 8 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     5 6 7 8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9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3" y="3717032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The colon operator can be used as for vectors.</a:t>
            </a:r>
          </a:p>
          <a:p>
            <a:r>
              <a:rPr lang="en-GB" sz="2800" dirty="0" smtClean="0"/>
              <a:t>The same result is given by</a:t>
            </a:r>
          </a:p>
          <a:p>
            <a:endParaRPr lang="en-GB" sz="2800" dirty="0" smtClean="0"/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A = [1:5;5:9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]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2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2.3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71117" y="1196754"/>
            <a:ext cx="78488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A = [1 2 3; 2 3 -1; 4 -1 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1     2     3</a:t>
            </a:r>
          </a:p>
          <a:p>
            <a:r>
              <a:rPr lang="en-GB" dirty="0"/>
              <a:t>     2     3    -1</a:t>
            </a:r>
          </a:p>
          <a:p>
            <a:r>
              <a:rPr lang="en-GB" dirty="0"/>
              <a:t>     4    -1     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[13;4;13]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X = A\B</a:t>
            </a:r>
          </a:p>
          <a:p>
            <a:r>
              <a:rPr lang="en-GB" dirty="0"/>
              <a:t>X =</a:t>
            </a:r>
          </a:p>
          <a:p>
            <a:r>
              <a:rPr lang="en-GB" dirty="0"/>
              <a:t>    2.0000</a:t>
            </a:r>
          </a:p>
          <a:p>
            <a:r>
              <a:rPr lang="en-GB" dirty="0"/>
              <a:t>    1.0000</a:t>
            </a:r>
          </a:p>
          <a:p>
            <a:r>
              <a:rPr lang="en-GB" dirty="0"/>
              <a:t>    3.0000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5457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27</a:t>
            </a:fld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827584" y="1124744"/>
            <a:ext cx="77768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of characters must have the same number of elements in each row.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129908"/>
            <a:ext cx="7499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charArray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[‘ONE';‘SEVEN';‘FIVE']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Error using </a:t>
            </a:r>
            <a:r>
              <a:rPr lang="en-GB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vertcat</a:t>
            </a:r>
            <a:endParaRPr lang="en-GB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Dimensions of matrices being concatenated are not consistent.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897576"/>
              </p:ext>
            </p:extLst>
          </p:nvPr>
        </p:nvGraphicFramePr>
        <p:xfrm>
          <a:off x="2123728" y="2358301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130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28</a:t>
            </a:fld>
            <a:endParaRPr lang="en-GB"/>
          </a:p>
        </p:txBody>
      </p:sp>
      <p:grpSp>
        <p:nvGrpSpPr>
          <p:cNvPr id="5" name="Group 4"/>
          <p:cNvGrpSpPr/>
          <p:nvPr/>
        </p:nvGrpSpPr>
        <p:grpSpPr>
          <a:xfrm>
            <a:off x="1043608" y="1556792"/>
            <a:ext cx="7344816" cy="3384376"/>
            <a:chOff x="827584" y="3515866"/>
            <a:chExt cx="7344816" cy="3384376"/>
          </a:xfrm>
        </p:grpSpPr>
        <p:sp>
          <p:nvSpPr>
            <p:cNvPr id="6" name="TextBox 5"/>
            <p:cNvSpPr txBox="1"/>
            <p:nvPr/>
          </p:nvSpPr>
          <p:spPr>
            <a:xfrm>
              <a:off x="827584" y="3515866"/>
              <a:ext cx="7200800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Use </a:t>
              </a:r>
              <a:r>
                <a:rPr lang="en-GB" sz="2800" dirty="0" smtClean="0">
                  <a:latin typeface="Courier New" pitchFamily="49" charset="0"/>
                  <a:cs typeface="Courier New" pitchFamily="49" charset="0"/>
                </a:rPr>
                <a:t>char </a:t>
              </a:r>
              <a:r>
                <a:rPr lang="en-GB" sz="2800" dirty="0" smtClean="0">
                  <a:cs typeface="Courier New" pitchFamily="49" charset="0"/>
                </a:rPr>
                <a:t>function to create arrays with padded strings</a:t>
              </a:r>
            </a:p>
            <a:p>
              <a:endParaRPr lang="en-GB" sz="2800" dirty="0" smtClean="0"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&gt;&gt;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= char('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one','seven','five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')</a:t>
              </a:r>
            </a:p>
            <a:p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charArray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GB" dirty="0" smtClean="0">
                  <a:latin typeface="Courier New" pitchFamily="49" charset="0"/>
                  <a:cs typeface="Courier New" pitchFamily="49" charset="0"/>
                </a:rPr>
                <a:t>=</a:t>
              </a:r>
              <a:endParaRPr lang="en-GB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one  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seven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five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88024" y="5685251"/>
              <a:ext cx="33843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Creates 3x5 char array with spaces padding shorter strings</a:t>
              </a:r>
              <a:endParaRPr lang="en-GB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3635896" y="6180162"/>
              <a:ext cx="1152128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Character Matrices</a:t>
            </a:r>
            <a:endParaRPr lang="en-GB"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502516"/>
              </p:ext>
            </p:extLst>
          </p:nvPr>
        </p:nvGraphicFramePr>
        <p:xfrm>
          <a:off x="1596008" y="4787567"/>
          <a:ext cx="3048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299">
                <a:tc>
                  <a:txBody>
                    <a:bodyPr/>
                    <a:lstStyle/>
                    <a:p>
                      <a:r>
                        <a:rPr lang="en-GB" dirty="0" smtClean="0"/>
                        <a:t>F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V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3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196" y="0"/>
            <a:ext cx="8229600" cy="1143000"/>
          </a:xfrm>
        </p:spPr>
        <p:txBody>
          <a:bodyPr/>
          <a:lstStyle/>
          <a:p>
            <a:r>
              <a:rPr lang="en-GB" dirty="0" smtClean="0"/>
              <a:t>String Scalars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29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980728"/>
            <a:ext cx="7416824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Used to store a group of characters as 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cs typeface="Courier New" panose="02070309020205020404" pitchFamily="49" charset="0"/>
              </a:rPr>
              <a:t>type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“one”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[“one”; “seven”; “five”]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3x1 </a:t>
            </a:r>
            <a:r>
              <a:rPr lang="en-GB" sz="2000" u="sng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“seven”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“five”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Addition operator can be used to concatenate strings:</a:t>
            </a: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“one” + “ seven” + “ five”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“one seven five”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41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6409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Changing the desktop configuration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2152387"/>
            <a:ext cx="432048" cy="454789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</a:t>
            </a:fld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2012756" y="2146296"/>
            <a:ext cx="4896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ock and undock windows</a:t>
            </a:r>
            <a:endParaRPr lang="en-GB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1" y="2822665"/>
            <a:ext cx="432000" cy="4320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15312" y="2863088"/>
            <a:ext cx="651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Slide window to tabbed position at side of window</a:t>
            </a:r>
            <a:endParaRPr lang="en-GB" sz="2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3407999"/>
            <a:ext cx="432000" cy="36000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12755" y="3396924"/>
            <a:ext cx="6084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Restore maximised window to tiled position</a:t>
            </a:r>
            <a:endParaRPr lang="en-GB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985121" y="4190795"/>
            <a:ext cx="754435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Stack windows by dragging the title bars over each other </a:t>
            </a:r>
          </a:p>
          <a:p>
            <a:endParaRPr lang="en-GB" sz="2400" dirty="0" smtClean="0"/>
          </a:p>
          <a:p>
            <a:r>
              <a:rPr lang="en-GB" sz="2400" dirty="0" smtClean="0"/>
              <a:t>Save setup: Desktop </a:t>
            </a:r>
            <a:r>
              <a:rPr lang="en-GB" sz="2400" dirty="0"/>
              <a:t>-&gt; Save Layout</a:t>
            </a:r>
            <a:r>
              <a:rPr lang="en-GB" sz="2400" dirty="0" smtClean="0"/>
              <a:t>.</a:t>
            </a:r>
          </a:p>
          <a:p>
            <a:endParaRPr lang="en-GB" sz="2400" dirty="0"/>
          </a:p>
          <a:p>
            <a:r>
              <a:rPr lang="en-GB" sz="2400" dirty="0" smtClean="0"/>
              <a:t>Restore default layout: Desktop-</a:t>
            </a:r>
            <a:r>
              <a:rPr lang="en-GB" sz="2400" dirty="0"/>
              <a:t>&gt;Desktop Layout-&gt;</a:t>
            </a:r>
            <a:r>
              <a:rPr lang="en-GB" sz="2400" dirty="0" smtClean="0"/>
              <a:t>Default</a:t>
            </a:r>
            <a:endParaRPr lang="en-GB" sz="2400" dirty="0"/>
          </a:p>
          <a:p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0" y="1187879"/>
            <a:ext cx="355556" cy="2793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12755" y="1187879"/>
            <a:ext cx="52929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At top right hand corner of window gives drop down menu with options: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73681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30</a:t>
            </a:fld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1403648" y="1700808"/>
            <a:ext cx="42484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cs typeface="Courier New" panose="02070309020205020404" pitchFamily="49" charset="0"/>
              </a:rPr>
              <a:t>To access the </a:t>
            </a:r>
            <a:r>
              <a:rPr lang="en-GB" sz="2000" dirty="0" smtClean="0">
                <a:cs typeface="Courier New" panose="02070309020205020404" pitchFamily="49" charset="0"/>
              </a:rPr>
              <a:t>string: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(2)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“seven”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cs typeface="Courier New" panose="02070309020205020404" pitchFamily="49" charset="0"/>
              </a:rPr>
              <a:t>To access the char vector</a:t>
            </a:r>
            <a:r>
              <a:rPr lang="en-GB" sz="2000" dirty="0" smtClean="0">
                <a:cs typeface="Courier New" panose="02070309020205020404" pitchFamily="49" charset="0"/>
              </a:rPr>
              <a:t>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‘seven’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strArray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{2}(3)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‘3’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Indexing String Scalars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5233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879813" y="980730"/>
            <a:ext cx="33843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   </a:t>
            </a:r>
            <a:r>
              <a:rPr lang="en-GB" sz="2400" dirty="0"/>
              <a:t>2     3     4     5</a:t>
            </a:r>
          </a:p>
          <a:p>
            <a:r>
              <a:rPr lang="en-GB" sz="2400" dirty="0"/>
              <a:t>     </a:t>
            </a:r>
            <a:r>
              <a:rPr lang="en-GB" sz="2400" dirty="0" smtClean="0"/>
              <a:t>    5     </a:t>
            </a:r>
            <a:r>
              <a:rPr lang="en-GB" sz="2400" dirty="0"/>
              <a:t>6     7     8     9</a:t>
            </a:r>
          </a:p>
          <a:p>
            <a:r>
              <a:rPr lang="en-GB" sz="2400" dirty="0"/>
              <a:t> </a:t>
            </a:r>
            <a:r>
              <a:rPr lang="en-GB" sz="2400" dirty="0" smtClean="0"/>
              <a:t>        9    </a:t>
            </a:r>
            <a:r>
              <a:rPr lang="en-GB" sz="2400" dirty="0"/>
              <a:t>10   </a:t>
            </a:r>
            <a:r>
              <a:rPr lang="en-GB" sz="2400" dirty="0" smtClean="0"/>
              <a:t>11   </a:t>
            </a:r>
            <a:r>
              <a:rPr lang="en-GB" sz="2400" dirty="0"/>
              <a:t>12 </a:t>
            </a:r>
            <a:r>
              <a:rPr lang="en-GB" sz="2400" dirty="0" smtClean="0"/>
              <a:t>  13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068960"/>
            <a:ext cx="7560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Subscript notation:   A(3,2) = 10</a:t>
            </a:r>
            <a:endParaRPr lang="en-GB" sz="2000" dirty="0"/>
          </a:p>
        </p:txBody>
      </p:sp>
      <p:sp>
        <p:nvSpPr>
          <p:cNvPr id="6" name="Rectangle 5"/>
          <p:cNvSpPr/>
          <p:nvPr/>
        </p:nvSpPr>
        <p:spPr>
          <a:xfrm>
            <a:off x="3995937" y="1772816"/>
            <a:ext cx="360040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27584" y="364502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range in both rows and columns:  A(2:3, 3:4) =    7      8</a:t>
            </a:r>
          </a:p>
          <a:p>
            <a:r>
              <a:rPr lang="en-GB" dirty="0"/>
              <a:t>	</a:t>
            </a:r>
            <a:r>
              <a:rPr lang="en-GB" dirty="0" smtClean="0"/>
              <a:t>						        11    12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499992" y="1412776"/>
            <a:ext cx="864096" cy="72008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827584" y="4291355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Colon notation to extract whole row or column:  A(2, : ) =  5   6    7   8   9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3563889" y="1400874"/>
            <a:ext cx="2232248" cy="36004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827585" y="4869160"/>
            <a:ext cx="7272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several rows or columns:   A( : , [1  3  5])  =   </a:t>
            </a:r>
            <a:r>
              <a:rPr lang="en-GB" dirty="0"/>
              <a:t>1     3     5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5     </a:t>
            </a:r>
            <a:r>
              <a:rPr lang="en-GB" dirty="0"/>
              <a:t>7     9</a:t>
            </a:r>
          </a:p>
          <a:p>
            <a:r>
              <a:rPr lang="en-GB" dirty="0"/>
              <a:t>     </a:t>
            </a:r>
            <a:r>
              <a:rPr lang="en-GB" dirty="0" smtClean="0"/>
              <a:t>				             9    </a:t>
            </a:r>
            <a:r>
              <a:rPr lang="en-GB" dirty="0"/>
              <a:t>11    </a:t>
            </a:r>
            <a:r>
              <a:rPr lang="en-GB" dirty="0" smtClean="0"/>
              <a:t>13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3491881" y="1052736"/>
            <a:ext cx="288032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4499993" y="1052736"/>
            <a:ext cx="360040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5508104" y="1052736"/>
            <a:ext cx="432048" cy="108012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483769" y="261772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GB" dirty="0" smtClean="0"/>
              <a:t>ow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07905" y="2613170"/>
            <a:ext cx="936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column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879813" y="2860487"/>
            <a:ext cx="396043" cy="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3563889" y="2887377"/>
            <a:ext cx="432048" cy="271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80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6" grpId="1" animBg="1"/>
      <p:bldP spid="9" grpId="0"/>
      <p:bldP spid="10" grpId="0" animBg="1"/>
      <p:bldP spid="10" grpId="1" animBg="1"/>
      <p:bldP spid="11" grpId="0"/>
      <p:bldP spid="12" grpId="0" animBg="1"/>
      <p:bldP spid="12" grpId="1" animBg="1"/>
      <p:bldP spid="13" grpId="0"/>
      <p:bldP spid="14" grpId="0" animBg="1"/>
      <p:bldP spid="15" grpId="0" animBg="1"/>
      <p:bldP spid="16" grpId="0" animBg="1"/>
      <p:bldP spid="8" grpId="0"/>
      <p:bldP spid="1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 (1)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971601" y="2522631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 is obtained by counting down each column in turn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71600" y="2934922"/>
            <a:ext cx="648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Linear index:  A(5)  =  6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3347865" y="1412776"/>
            <a:ext cx="504056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Linear Indexing 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925707" y="980730"/>
            <a:ext cx="5292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 </a:t>
            </a:r>
            <a:r>
              <a:rPr lang="en-GB" sz="2400" dirty="0" smtClean="0"/>
              <a:t>=   1  </a:t>
            </a:r>
            <a:r>
              <a:rPr lang="en-GB" sz="1600" dirty="0" smtClean="0">
                <a:solidFill>
                  <a:schemeClr val="accent5"/>
                </a:solidFill>
              </a:rPr>
              <a:t>1</a:t>
            </a:r>
            <a:r>
              <a:rPr lang="en-GB" sz="2400" dirty="0" smtClean="0"/>
              <a:t>      2 </a:t>
            </a:r>
            <a:r>
              <a:rPr lang="en-GB" sz="1600" dirty="0" smtClean="0">
                <a:solidFill>
                  <a:schemeClr val="accent5"/>
                </a:solidFill>
              </a:rPr>
              <a:t>4</a:t>
            </a:r>
            <a:r>
              <a:rPr lang="en-GB" sz="2400" dirty="0" smtClean="0"/>
              <a:t>        </a:t>
            </a:r>
            <a:r>
              <a:rPr lang="en-GB" sz="2400" dirty="0"/>
              <a:t>3 </a:t>
            </a:r>
            <a:r>
              <a:rPr lang="en-GB" sz="1600" dirty="0" smtClean="0">
                <a:solidFill>
                  <a:schemeClr val="accent5"/>
                </a:solidFill>
              </a:rPr>
              <a:t>7</a:t>
            </a:r>
            <a:r>
              <a:rPr lang="en-GB" sz="2400" dirty="0" smtClean="0"/>
              <a:t>       </a:t>
            </a:r>
            <a:r>
              <a:rPr lang="en-GB" sz="2400" dirty="0"/>
              <a:t>4 </a:t>
            </a:r>
            <a:r>
              <a:rPr lang="en-GB" sz="1600" dirty="0" smtClean="0">
                <a:solidFill>
                  <a:schemeClr val="accent5"/>
                </a:solidFill>
              </a:rPr>
              <a:t>10</a:t>
            </a:r>
            <a:r>
              <a:rPr lang="en-GB" sz="2400" dirty="0" smtClean="0"/>
              <a:t>      5 </a:t>
            </a:r>
            <a:r>
              <a:rPr lang="en-GB" sz="1600" dirty="0" smtClean="0">
                <a:solidFill>
                  <a:schemeClr val="accent5"/>
                </a:solidFill>
              </a:rPr>
              <a:t>13</a:t>
            </a:r>
            <a:endParaRPr lang="en-GB" sz="2400" dirty="0"/>
          </a:p>
          <a:p>
            <a:r>
              <a:rPr lang="en-GB" sz="2400" dirty="0"/>
              <a:t>     </a:t>
            </a:r>
            <a:r>
              <a:rPr lang="en-GB" sz="2400" dirty="0" smtClean="0"/>
              <a:t>    5  </a:t>
            </a:r>
            <a:r>
              <a:rPr lang="en-GB" sz="1600" dirty="0" smtClean="0">
                <a:solidFill>
                  <a:schemeClr val="accent5"/>
                </a:solidFill>
              </a:rPr>
              <a:t>2</a:t>
            </a:r>
            <a:r>
              <a:rPr lang="en-GB" sz="2400" dirty="0" smtClean="0"/>
              <a:t>     </a:t>
            </a:r>
            <a:r>
              <a:rPr lang="en-GB" sz="2400" dirty="0"/>
              <a:t>6  </a:t>
            </a:r>
            <a:r>
              <a:rPr lang="en-GB" sz="1600" dirty="0" smtClean="0">
                <a:solidFill>
                  <a:schemeClr val="accent5"/>
                </a:solidFill>
              </a:rPr>
              <a:t>5</a:t>
            </a:r>
            <a:r>
              <a:rPr lang="en-GB" sz="2400" dirty="0" smtClean="0"/>
              <a:t>        7 </a:t>
            </a:r>
            <a:r>
              <a:rPr lang="en-GB" sz="1600" dirty="0" smtClean="0">
                <a:solidFill>
                  <a:schemeClr val="accent5"/>
                </a:solidFill>
              </a:rPr>
              <a:t>8</a:t>
            </a:r>
            <a:r>
              <a:rPr lang="en-GB" sz="2400" dirty="0" smtClean="0"/>
              <a:t>       8 </a:t>
            </a:r>
            <a:r>
              <a:rPr lang="en-GB" sz="1600" dirty="0" smtClean="0">
                <a:solidFill>
                  <a:schemeClr val="accent5"/>
                </a:solidFill>
              </a:rPr>
              <a:t>11</a:t>
            </a:r>
            <a:r>
              <a:rPr lang="en-GB" sz="2400" dirty="0" smtClean="0"/>
              <a:t>      9 </a:t>
            </a:r>
            <a:r>
              <a:rPr lang="en-GB" sz="1400" dirty="0" smtClean="0">
                <a:solidFill>
                  <a:schemeClr val="accent5"/>
                </a:solidFill>
              </a:rPr>
              <a:t>14</a:t>
            </a:r>
            <a:endParaRPr lang="en-GB" sz="2400" dirty="0"/>
          </a:p>
          <a:p>
            <a:r>
              <a:rPr lang="en-GB" sz="2400" dirty="0"/>
              <a:t> </a:t>
            </a:r>
            <a:r>
              <a:rPr lang="en-GB" sz="2400" dirty="0" smtClean="0"/>
              <a:t>        9  </a:t>
            </a:r>
            <a:r>
              <a:rPr lang="en-GB" sz="1600" dirty="0" smtClean="0">
                <a:solidFill>
                  <a:schemeClr val="accent5"/>
                </a:solidFill>
              </a:rPr>
              <a:t>3</a:t>
            </a:r>
            <a:r>
              <a:rPr lang="en-GB" sz="2400" dirty="0" smtClean="0"/>
              <a:t>    10 </a:t>
            </a:r>
            <a:r>
              <a:rPr lang="en-GB" sz="1600" dirty="0" smtClean="0">
                <a:solidFill>
                  <a:schemeClr val="accent5"/>
                </a:solidFill>
              </a:rPr>
              <a:t>6</a:t>
            </a:r>
            <a:r>
              <a:rPr lang="en-GB" sz="2400" dirty="0" smtClean="0"/>
              <a:t>      11</a:t>
            </a:r>
            <a:r>
              <a:rPr lang="en-GB" sz="1600" dirty="0" smtClean="0">
                <a:solidFill>
                  <a:schemeClr val="accent5"/>
                </a:solidFill>
              </a:rPr>
              <a:t> 9</a:t>
            </a:r>
            <a:r>
              <a:rPr lang="en-GB" sz="2400" dirty="0" smtClean="0"/>
              <a:t>     12 </a:t>
            </a:r>
            <a:r>
              <a:rPr lang="en-GB" sz="1600" dirty="0" smtClean="0">
                <a:solidFill>
                  <a:schemeClr val="accent5"/>
                </a:solidFill>
              </a:rPr>
              <a:t>12</a:t>
            </a:r>
            <a:r>
              <a:rPr lang="en-GB" sz="2400" dirty="0" smtClean="0"/>
              <a:t>    13 </a:t>
            </a:r>
            <a:r>
              <a:rPr lang="en-GB" sz="1600" dirty="0" smtClean="0">
                <a:solidFill>
                  <a:schemeClr val="accent5"/>
                </a:solidFill>
              </a:rPr>
              <a:t>15</a:t>
            </a:r>
            <a:endParaRPr lang="en-GB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899592" y="2484533"/>
            <a:ext cx="763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Find indices for elements (1, 3) and (2, 4)</a:t>
            </a:r>
          </a:p>
          <a:p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4463988" y="1052736"/>
            <a:ext cx="252028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/>
          <p:cNvSpPr/>
          <p:nvPr/>
        </p:nvSpPr>
        <p:spPr>
          <a:xfrm>
            <a:off x="5324516" y="1420166"/>
            <a:ext cx="288032" cy="360040"/>
          </a:xfrm>
          <a:prstGeom prst="rect">
            <a:avLst/>
          </a:prstGeom>
          <a:solidFill>
            <a:schemeClr val="accent4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953186" y="6158593"/>
            <a:ext cx="8190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Then extract actual elements using the linear index vector: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A(Index) =  3 8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47964" y="1052736"/>
            <a:ext cx="216024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>
            <a:off x="4964476" y="1420166"/>
            <a:ext cx="360040" cy="360040"/>
          </a:xfrm>
          <a:prstGeom prst="rect">
            <a:avLst/>
          </a:prstGeom>
          <a:solidFill>
            <a:schemeClr val="accent6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483768" y="4128130"/>
            <a:ext cx="504056" cy="282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843808" y="4156063"/>
            <a:ext cx="1080120" cy="254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9030" y="4705999"/>
            <a:ext cx="805178" cy="47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69990" y="3029808"/>
            <a:ext cx="772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sub2ind( size, row vector, column vector )</a:t>
            </a:r>
            <a:r>
              <a:rPr lang="en-GB" dirty="0">
                <a:cs typeface="Courier New" pitchFamily="49" charset="0"/>
              </a:rPr>
              <a:t>to convert from subscript to linear </a:t>
            </a:r>
            <a:r>
              <a:rPr lang="en-GB" dirty="0" smtClean="0">
                <a:cs typeface="Courier New" pitchFamily="49" charset="0"/>
              </a:rPr>
              <a:t>index</a:t>
            </a:r>
            <a:endParaRPr lang="en-GB" dirty="0"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53186" y="5168613"/>
            <a:ext cx="771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Index = sub2ind( size(A),  [1  2], [3  4] 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Index =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7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88612" y="3809301"/>
            <a:ext cx="63187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		(</a:t>
            </a:r>
            <a:r>
              <a:rPr lang="en-GB" dirty="0"/>
              <a:t>1, 3) and (2, 4</a:t>
            </a:r>
            <a:r>
              <a:rPr lang="en-GB" dirty="0" smtClean="0"/>
              <a:t>)</a:t>
            </a:r>
          </a:p>
          <a:p>
            <a:endParaRPr lang="en-GB" dirty="0"/>
          </a:p>
          <a:p>
            <a:r>
              <a:rPr lang="en-GB" dirty="0" smtClean="0"/>
              <a:t>Row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[1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Column vector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[3  4]</a:t>
            </a:r>
            <a:r>
              <a:rPr lang="en-GB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2668288" y="4743978"/>
            <a:ext cx="2476208" cy="597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3347864" y="4137711"/>
            <a:ext cx="2080630" cy="27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283968" y="4105068"/>
            <a:ext cx="1544604" cy="305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529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 animBg="1"/>
      <p:bldP spid="14" grpId="0"/>
      <p:bldP spid="15" grpId="0" animBg="1"/>
      <p:bldP spid="16" grpId="0" animBg="1"/>
      <p:bldP spid="5" grpId="0"/>
      <p:bldP spid="6" grpId="0"/>
      <p:bldP spid="1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Combining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6" y="1124744"/>
            <a:ext cx="73448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Larger arrays can be built up from smaller ones: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A = [1:5;5:9]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A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1     2     3     4     5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5     6     7     8     9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B = [1:2:9;2:2:10]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B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1     3     5     7     9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2     4     6     8    10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D = [A;B]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1 2 3 4 5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5 6 7 8 9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1 3 5 7 9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2 4 6 8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sz="16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 [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B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E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1 2 3 4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5 1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3 5 7 9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5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6 7 8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9 2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4 6 8 10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4283968" y="3979107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Note that the dimensions of arrays being joined must be consistent.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8832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383868" y="908720"/>
            <a:ext cx="23762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</a:t>
            </a:r>
            <a:r>
              <a:rPr lang="en-GB" dirty="0" smtClean="0"/>
              <a:t>=  1     </a:t>
            </a:r>
            <a:r>
              <a:rPr lang="en-GB" dirty="0"/>
              <a:t>2     3     4     5</a:t>
            </a:r>
          </a:p>
          <a:p>
            <a:r>
              <a:rPr lang="en-GB" dirty="0"/>
              <a:t>      </a:t>
            </a:r>
            <a:r>
              <a:rPr lang="en-GB" dirty="0" smtClean="0"/>
              <a:t>  5     </a:t>
            </a:r>
            <a:r>
              <a:rPr lang="en-GB" dirty="0"/>
              <a:t>6     7     8     9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008517" y="1674150"/>
            <a:ext cx="7272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length(X) returns the largest dimension of an array:   length(A) = 5</a:t>
            </a:r>
          </a:p>
          <a:p>
            <a:endParaRPr lang="en-GB" dirty="0" smtClean="0"/>
          </a:p>
          <a:p>
            <a:r>
              <a:rPr lang="en-GB" dirty="0" smtClean="0"/>
              <a:t>size(X) returns a vector containing the length of each dimension of the array:  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dims = size(A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dims 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		2     5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008517" y="3429000"/>
            <a:ext cx="71643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rows and columns can also be returned as separate variables: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[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row,column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] = size(A)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row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column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5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492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36</a:t>
            </a:fld>
            <a:endParaRPr lang="en-GB"/>
          </a:p>
        </p:txBody>
      </p:sp>
      <p:sp>
        <p:nvSpPr>
          <p:cNvPr id="4" name="Title 3"/>
          <p:cNvSpPr txBox="1">
            <a:spLocks noGrp="1"/>
          </p:cNvSpPr>
          <p:nvPr>
            <p:ph type="title"/>
          </p:nvPr>
        </p:nvSpPr>
        <p:spPr>
          <a:xfrm>
            <a:off x="457200" y="553750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Useful automatically generated matrices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15869" y="1412776"/>
            <a:ext cx="244827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Identity matrix:  eye(X)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eye(2)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1     0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 0     1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1187624" y="4005064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ones:  ones(m, n, p…)</a:t>
            </a:r>
          </a:p>
          <a:p>
            <a:endParaRPr lang="en-GB" dirty="0" smtClean="0"/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fr-FR" dirty="0" err="1">
                <a:latin typeface="Courier New" pitchFamily="49" charset="0"/>
                <a:cs typeface="Courier New" pitchFamily="49" charset="0"/>
              </a:rPr>
              <a:t>ones</a:t>
            </a:r>
            <a:r>
              <a:rPr lang="fr-FR" dirty="0">
                <a:latin typeface="Courier New" pitchFamily="49" charset="0"/>
                <a:cs typeface="Courier New" pitchFamily="49" charset="0"/>
              </a:rPr>
              <a:t>(2,3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fr-F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fr-FR" dirty="0">
              <a:latin typeface="Courier New" pitchFamily="49" charset="0"/>
              <a:cs typeface="Courier New" pitchFamily="49" charset="0"/>
            </a:endParaRP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</a:p>
          <a:p>
            <a:r>
              <a:rPr lang="fr-FR" dirty="0">
                <a:latin typeface="Courier New" pitchFamily="49" charset="0"/>
                <a:cs typeface="Courier New" pitchFamily="49" charset="0"/>
              </a:rPr>
              <a:t>     1     1     1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48064" y="4005064"/>
            <a:ext cx="26642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All zeros:  zeros(m, n, p…)</a:t>
            </a:r>
          </a:p>
          <a:p>
            <a:endParaRPr lang="en-GB" dirty="0"/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&gt;&gt; zeros(3,2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ans 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</a:p>
          <a:p>
            <a:r>
              <a:rPr lang="pt-BR" dirty="0">
                <a:latin typeface="Courier New" pitchFamily="49" charset="0"/>
                <a:cs typeface="Courier New" pitchFamily="49" charset="0"/>
              </a:rPr>
              <a:t>     0     0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23928" y="1556791"/>
            <a:ext cx="266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Only one parameter as the identity matrix is square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1"/>
          </p:cNvCxnSpPr>
          <p:nvPr/>
        </p:nvCxnSpPr>
        <p:spPr>
          <a:xfrm flipH="1" flipV="1">
            <a:off x="2771800" y="1628800"/>
            <a:ext cx="1152128" cy="25115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67944" y="3068960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p… for matrices of more than two dimensions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275856" y="3715291"/>
            <a:ext cx="1224136" cy="36178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652120" y="3645024"/>
            <a:ext cx="1584176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407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Matrix Memory Management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196754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Extra elements may be added to an array simply by allocating an element at a given position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2132858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 1 2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3 4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11760" y="2083793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Adding an element at (5,5) grows the array: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A(5,5) =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4 0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0 0 0 0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0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0 0 0 10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40923" y="2804522"/>
            <a:ext cx="33123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 new block of memory will be allocated each time extra elements are added to the array – this is slow!</a:t>
            </a:r>
            <a:endParaRPr lang="en-GB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835" y="3166595"/>
            <a:ext cx="792088" cy="358006"/>
          </a:xfrm>
          <a:prstGeom prst="straightConnector1">
            <a:avLst/>
          </a:prstGeom>
          <a:ln w="2222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5576" y="4701953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the final size of the array is known create an array of the final size (typically using the zeros() function) and then assign elements as 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4281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Sparse Arrays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12776"/>
            <a:ext cx="7632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For arrays with large numbers of zero elements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sparse(N) </a:t>
            </a:r>
            <a:r>
              <a:rPr lang="en-GB" dirty="0" smtClean="0">
                <a:cs typeface="Courier New" pitchFamily="49" charset="0"/>
              </a:rPr>
              <a:t>function can be used to squeeze out zero values.  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pt-BR" dirty="0"/>
              <a:t>A =</a:t>
            </a:r>
          </a:p>
          <a:p>
            <a:r>
              <a:rPr lang="pt-BR" dirty="0"/>
              <a:t>     1     2     0     0     0</a:t>
            </a:r>
          </a:p>
          <a:p>
            <a:r>
              <a:rPr lang="pt-BR" dirty="0"/>
              <a:t>     3     4     0     0     0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0     0     0     0     0</a:t>
            </a:r>
          </a:p>
          <a:p>
            <a:r>
              <a:rPr lang="pt-BR" dirty="0"/>
              <a:t>     0     0     0     0    10</a:t>
            </a:r>
            <a:endParaRPr lang="en-GB" dirty="0"/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sparse(A)</a:t>
            </a:r>
            <a:r>
              <a:rPr lang="en-GB" dirty="0" smtClean="0">
                <a:cs typeface="Courier New" pitchFamily="49" charset="0"/>
              </a:rPr>
              <a:t> reduces the size of A from 200 to 84 bytes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94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39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7" y="836712"/>
            <a:ext cx="38164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1) </a:t>
            </a:r>
            <a:r>
              <a:rPr lang="en-GB" dirty="0" smtClean="0"/>
              <a:t> &gt;&gt; </a:t>
            </a:r>
            <a:r>
              <a:rPr lang="en-GB" dirty="0"/>
              <a:t>A = [9 12 13 0;10 3 1 5;2 5 10 3]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[1 4 2 11;9 8 16 7;12 5 0 3]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endParaRPr lang="en-GB" dirty="0" smtClean="0"/>
          </a:p>
          <a:p>
            <a:r>
              <a:rPr lang="en-GB" dirty="0"/>
              <a:t>2</a:t>
            </a:r>
            <a:r>
              <a:rPr lang="en-GB" dirty="0" smtClean="0"/>
              <a:t>) &gt;&gt; </a:t>
            </a:r>
            <a:r>
              <a:rPr lang="en-GB" dirty="0"/>
              <a:t>C = A(3,3)</a:t>
            </a:r>
          </a:p>
          <a:p>
            <a:r>
              <a:rPr lang="en-GB" dirty="0"/>
              <a:t>C =</a:t>
            </a:r>
          </a:p>
          <a:p>
            <a:r>
              <a:rPr lang="en-GB" dirty="0"/>
              <a:t>    10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D = A(:,3)</a:t>
            </a:r>
          </a:p>
          <a:p>
            <a:r>
              <a:rPr lang="en-GB" dirty="0"/>
              <a:t>D =</a:t>
            </a:r>
          </a:p>
          <a:p>
            <a:r>
              <a:rPr lang="en-GB" dirty="0"/>
              <a:t>    13</a:t>
            </a:r>
          </a:p>
          <a:p>
            <a:r>
              <a:rPr lang="en-GB" dirty="0"/>
              <a:t>     1</a:t>
            </a:r>
          </a:p>
          <a:p>
            <a:r>
              <a:rPr lang="en-GB" dirty="0"/>
              <a:t>    </a:t>
            </a:r>
            <a:r>
              <a:rPr lang="en-GB" dirty="0" smtClean="0"/>
              <a:t>10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97280" y="980730"/>
            <a:ext cx="38884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 </a:t>
            </a:r>
          </a:p>
          <a:p>
            <a:r>
              <a:rPr lang="en-GB" dirty="0"/>
              <a:t>&gt;&gt; E = [B(1,:);B(3,:)]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F = [A;B]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9    12    13     0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 9     8    16     7</a:t>
            </a:r>
          </a:p>
          <a:p>
            <a:r>
              <a:rPr lang="en-GB" dirty="0"/>
              <a:t>    12     5     0     3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G = [A(:,1) B(:,4)]</a:t>
            </a:r>
          </a:p>
          <a:p>
            <a:r>
              <a:rPr lang="en-GB" dirty="0"/>
              <a:t>G =</a:t>
            </a:r>
          </a:p>
          <a:p>
            <a:r>
              <a:rPr lang="en-GB" dirty="0"/>
              <a:t>     9    11</a:t>
            </a:r>
          </a:p>
          <a:p>
            <a:r>
              <a:rPr lang="en-GB" dirty="0"/>
              <a:t>    10     7</a:t>
            </a:r>
          </a:p>
          <a:p>
            <a:r>
              <a:rPr lang="en-GB" dirty="0"/>
              <a:t>     2     3</a:t>
            </a:r>
          </a:p>
        </p:txBody>
      </p:sp>
    </p:spTree>
    <p:extLst>
      <p:ext uri="{BB962C8B-B14F-4D97-AF65-F5344CB8AC3E}">
        <p14:creationId xmlns:p14="http://schemas.microsoft.com/office/powerpoint/2010/main" val="424225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GB" sz="2400" dirty="0" smtClean="0"/>
              <a:t>All variables in MATLAB are stored as arrays</a:t>
            </a:r>
          </a:p>
          <a:p>
            <a:r>
              <a:rPr lang="en-GB" sz="2400" dirty="0" smtClean="0"/>
              <a:t>Scalar is 1x1 array</a:t>
            </a:r>
          </a:p>
          <a:p>
            <a:r>
              <a:rPr lang="en-GB" sz="2400" dirty="0" smtClean="0"/>
              <a:t>Vector is 1xn or nx1 array</a:t>
            </a:r>
          </a:p>
          <a:p>
            <a:r>
              <a:rPr lang="en-GB" sz="2400" dirty="0" smtClean="0"/>
              <a:t>Matrix is </a:t>
            </a:r>
            <a:r>
              <a:rPr lang="en-GB" sz="2400" dirty="0" err="1" smtClean="0"/>
              <a:t>mxn</a:t>
            </a:r>
            <a:r>
              <a:rPr lang="en-GB" sz="2400" dirty="0" smtClean="0"/>
              <a:t> array </a:t>
            </a:r>
          </a:p>
          <a:p>
            <a:r>
              <a:rPr lang="en-GB" sz="2400" dirty="0" smtClean="0"/>
              <a:t>…and so on for multi-dimensional arrays</a:t>
            </a:r>
          </a:p>
          <a:p>
            <a:endParaRPr lang="en-GB" sz="2400" dirty="0"/>
          </a:p>
          <a:p>
            <a:pPr marL="0" indent="0">
              <a:buNone/>
            </a:pPr>
            <a:r>
              <a:rPr lang="en-GB" sz="2400" dirty="0" smtClean="0"/>
              <a:t>Variables are created using an assignment statement</a:t>
            </a:r>
          </a:p>
          <a:p>
            <a:pPr marL="0" indent="0">
              <a:buNone/>
            </a:pPr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10   </a:t>
            </a:r>
            <a:r>
              <a:rPr lang="en-GB" sz="2400" dirty="0" smtClean="0">
                <a:cs typeface="Courier New" pitchFamily="49" charset="0"/>
              </a:rPr>
              <a:t>creates a scalar variable</a:t>
            </a:r>
            <a:endParaRPr lang="en-GB" sz="2400" dirty="0" smtClean="0"/>
          </a:p>
          <a:p>
            <a:pPr marL="0" indent="0">
              <a:buNone/>
            </a:pPr>
            <a:r>
              <a:rPr lang="en-GB" sz="2400" dirty="0" smtClean="0"/>
              <a:t>All variables are displayed in the workspace window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ho </a:t>
            </a:r>
            <a:r>
              <a:rPr lang="en-GB" sz="2400" dirty="0" smtClean="0">
                <a:cs typeface="Courier New" pitchFamily="49" charset="0"/>
              </a:rPr>
              <a:t>– gives list of variable names</a:t>
            </a:r>
          </a:p>
          <a:p>
            <a:pPr marL="0" indent="0">
              <a:buNone/>
            </a:pP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w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hos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- </a:t>
            </a:r>
            <a:r>
              <a:rPr lang="en-GB" sz="2400" dirty="0" smtClean="0">
                <a:cs typeface="Courier New" pitchFamily="49" charset="0"/>
              </a:rPr>
              <a:t>gives name, size, type and memory size</a:t>
            </a:r>
            <a:endParaRPr lang="en-GB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5369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2.4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340768"/>
            <a:ext cx="31683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E(2,2) = 20</a:t>
            </a:r>
          </a:p>
          <a:p>
            <a:r>
              <a:rPr lang="en-GB" dirty="0"/>
              <a:t>E =</a:t>
            </a:r>
          </a:p>
          <a:p>
            <a:r>
              <a:rPr lang="en-GB" dirty="0"/>
              <a:t>     1     4     2    11</a:t>
            </a:r>
          </a:p>
          <a:p>
            <a:r>
              <a:rPr lang="en-GB" dirty="0"/>
              <a:t>    12    20     0     3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A(1,:) = 0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0     0     0     0</a:t>
            </a:r>
          </a:p>
          <a:p>
            <a:r>
              <a:rPr lang="en-GB" dirty="0"/>
              <a:t>    10     3     1     5</a:t>
            </a:r>
          </a:p>
          <a:p>
            <a:r>
              <a:rPr lang="en-GB" dirty="0"/>
              <a:t>     2     5    10     3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788025" y="1412778"/>
            <a:ext cx="331236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&gt;&gt; F(:,3) = 1:6</a:t>
            </a:r>
          </a:p>
          <a:p>
            <a:r>
              <a:rPr lang="en-GB" dirty="0"/>
              <a:t>F =</a:t>
            </a:r>
          </a:p>
          <a:p>
            <a:r>
              <a:rPr lang="en-GB" dirty="0"/>
              <a:t>     9    12     1     0</a:t>
            </a:r>
          </a:p>
          <a:p>
            <a:r>
              <a:rPr lang="en-GB" dirty="0"/>
              <a:t>    10     3     2     5</a:t>
            </a:r>
          </a:p>
          <a:p>
            <a:r>
              <a:rPr lang="en-GB" dirty="0"/>
              <a:t>     2     5     3     3</a:t>
            </a:r>
          </a:p>
          <a:p>
            <a:r>
              <a:rPr lang="en-GB" dirty="0"/>
              <a:t>     1     4     4    11</a:t>
            </a:r>
          </a:p>
          <a:p>
            <a:r>
              <a:rPr lang="en-GB" dirty="0"/>
              <a:t>     9     8     5     7</a:t>
            </a:r>
          </a:p>
          <a:p>
            <a:r>
              <a:rPr lang="en-GB" dirty="0"/>
              <a:t>    12     5     6     3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A(:,1) = B(:,2)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4     0     0     0</a:t>
            </a:r>
          </a:p>
          <a:p>
            <a:r>
              <a:rPr lang="en-GB" dirty="0"/>
              <a:t>     8     3     1     5</a:t>
            </a:r>
          </a:p>
          <a:p>
            <a:r>
              <a:rPr lang="en-GB" dirty="0"/>
              <a:t>     5     5    10     3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255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Scripts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55577" y="1268760"/>
            <a:ext cx="81369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files are created by selecting  New Script or typing ‘edit’ at the command prompt.</a:t>
            </a:r>
          </a:p>
          <a:p>
            <a:endParaRPr lang="en-GB" dirty="0" smtClean="0"/>
          </a:p>
          <a:p>
            <a:r>
              <a:rPr lang="en-GB" dirty="0" smtClean="0"/>
              <a:t>MATLAB script files are saved with a ‘.m’ extension (by default to the current folder)</a:t>
            </a:r>
          </a:p>
          <a:p>
            <a:endParaRPr lang="en-GB" dirty="0" smtClean="0"/>
          </a:p>
          <a:p>
            <a:r>
              <a:rPr lang="en-GB" dirty="0" smtClean="0"/>
              <a:t>Scripts are run by typing the script name at the command prompt</a:t>
            </a:r>
          </a:p>
          <a:p>
            <a:endParaRPr lang="en-GB" dirty="0"/>
          </a:p>
          <a:p>
            <a:r>
              <a:rPr lang="en-GB" dirty="0" smtClean="0"/>
              <a:t>Comment lines start with %</a:t>
            </a:r>
          </a:p>
          <a:p>
            <a:endParaRPr lang="en-GB" dirty="0"/>
          </a:p>
          <a:p>
            <a:r>
              <a:rPr lang="en-GB" dirty="0" smtClean="0"/>
              <a:t>The first comment line in a script is the H1 line which is used as a help for the script.</a:t>
            </a:r>
          </a:p>
          <a:p>
            <a:endParaRPr lang="en-GB" dirty="0"/>
          </a:p>
          <a:p>
            <a:r>
              <a:rPr lang="en-GB" dirty="0" smtClean="0"/>
              <a:t>A semicolon at the end of the line will suppress output to the monitor</a:t>
            </a:r>
          </a:p>
        </p:txBody>
      </p:sp>
    </p:spTree>
    <p:extLst>
      <p:ext uri="{BB962C8B-B14F-4D97-AF65-F5344CB8AC3E}">
        <p14:creationId xmlns:p14="http://schemas.microsoft.com/office/powerpoint/2010/main" val="418404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User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Input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99592" y="1556792"/>
            <a:ext cx="7272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input(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sz="2000" dirty="0" smtClean="0">
                <a:cs typeface="Courier New" pitchFamily="49" charset="0"/>
              </a:rPr>
              <a:t>command to fetch user input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value = input( ‘Enter a value: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‘); 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Enter a value: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1600" y="3284984"/>
            <a:ext cx="71287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cs typeface="Courier New" pitchFamily="49" charset="0"/>
              </a:rPr>
              <a:t>A second parameter ‘s’ indicates the input is a character or string.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yes or no ','s')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Input yes or no </a:t>
            </a:r>
            <a:r>
              <a:rPr lang="en-GB" i="1" dirty="0">
                <a:latin typeface="Courier New" pitchFamily="49" charset="0"/>
                <a:cs typeface="Courier New" pitchFamily="49" charset="0"/>
              </a:rPr>
              <a:t>yes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yes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283968" y="279624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User input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275856" y="2519247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urier New" pitchFamily="49" charset="0"/>
                <a:cs typeface="Courier New" pitchFamily="49" charset="0"/>
              </a:rPr>
              <a:t>10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779912" y="2759442"/>
            <a:ext cx="504056" cy="2214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13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43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443538" y="1196752"/>
            <a:ext cx="9289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the 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disp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(</a:t>
            </a:r>
            <a:r>
              <a:rPr lang="en-GB" sz="2400" dirty="0" err="1" smtClean="0">
                <a:latin typeface="Calibri" panose="020F0502020204030204" pitchFamily="34" charset="0"/>
                <a:cs typeface="Courier New" pitchFamily="49" charset="0"/>
              </a:rPr>
              <a:t>str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)</a:t>
            </a:r>
            <a:r>
              <a:rPr lang="en-GB" sz="2400" dirty="0">
                <a:latin typeface="Calibri" panose="020F0502020204030204" pitchFamily="34" charset="0"/>
                <a:cs typeface="Courier New" pitchFamily="49" charset="0"/>
              </a:rPr>
              <a:t> </a:t>
            </a:r>
            <a:r>
              <a:rPr lang="en-GB" sz="2400" dirty="0" smtClean="0">
                <a:latin typeface="Calibri" panose="020F0502020204030204" pitchFamily="34" charset="0"/>
                <a:cs typeface="Courier New" pitchFamily="49" charset="0"/>
              </a:rPr>
              <a:t>function for</a:t>
            </a:r>
            <a:r>
              <a:rPr lang="en-GB" sz="2400" dirty="0" smtClean="0">
                <a:cs typeface="Courier New" pitchFamily="49" charset="0"/>
              </a:rPr>
              <a:t> simple output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To display a variable use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disp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Or to output a string:</a:t>
            </a:r>
            <a:endParaRPr lang="en-GB" sz="2400" dirty="0">
              <a:cs typeface="Courier New" pitchFamily="49" charset="0"/>
            </a:endParaRPr>
          </a:p>
          <a:p>
            <a:endParaRPr lang="en-GB" sz="2400" dirty="0" smtClean="0"/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Create a string</a:t>
            </a:r>
          </a:p>
          <a:p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= 'Output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function‘;</a:t>
            </a: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% Pass the string as a parameter to the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</a:p>
          <a:p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20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&gt;&gt; Output from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 function</a:t>
            </a:r>
            <a:endParaRPr lang="en-GB" sz="20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502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850106"/>
          </a:xfrm>
        </p:spPr>
        <p:txBody>
          <a:bodyPr>
            <a:normAutofit/>
          </a:bodyPr>
          <a:lstStyle/>
          <a:p>
            <a:r>
              <a:rPr lang="en-GB" sz="4000" dirty="0" smtClean="0"/>
              <a:t>Output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44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244116" y="966322"/>
            <a:ext cx="8899884" cy="5338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Simple strings can be assembled to give output data.  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Use the num2str function to convert numerical data into a string</a:t>
            </a:r>
            <a:endParaRPr lang="en-GB" sz="2400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20;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['Starting speed = ' num2str(</a:t>
            </a:r>
            <a:r>
              <a:rPr lang="en-GB" sz="2000" dirty="0" err="1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Vel</a:t>
            </a:r>
            <a:r>
              <a:rPr lang="en-GB" sz="2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' m/s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'];</a:t>
            </a:r>
            <a:endParaRPr lang="en-GB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disp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Starting speed = 20 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m/s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400" dirty="0" smtClean="0">
                <a:ea typeface="Calibri" panose="020F0502020204030204" pitchFamily="34" charset="0"/>
                <a:cs typeface="Times New Roman" panose="02020603050405020304" pitchFamily="18" charset="0"/>
              </a:rPr>
              <a:t>Or using string scalars: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&gt;&gt; 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strTitle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= “Starting speed “ + num2str(</a:t>
            </a:r>
            <a:r>
              <a:rPr lang="en-GB" sz="2000" dirty="0" err="1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Vel</a:t>
            </a:r>
            <a:r>
              <a:rPr lang="en-GB" sz="2000" dirty="0" smtClean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 + “ m/s”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GB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67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9928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 smtClean="0"/>
              <a:t>FreeFallExample.m</a:t>
            </a:r>
            <a:r>
              <a:rPr lang="en-US" sz="2400" dirty="0" smtClean="0"/>
              <a:t> </a:t>
            </a:r>
            <a:r>
              <a:rPr lang="en-US" sz="2400" dirty="0"/>
              <a:t>which calculates the distance travelled by a freely falling object at </a:t>
            </a:r>
            <a:r>
              <a:rPr lang="en-US" sz="2400" dirty="0" smtClean="0"/>
              <a:t>ten time increments  from release to time, t, 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dirty="0" smtClean="0"/>
              <a:t>time will </a:t>
            </a:r>
            <a:r>
              <a:rPr lang="en-US" sz="2400" dirty="0"/>
              <a:t>be 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166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Freefall Script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51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81472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Write a script called </a:t>
            </a:r>
            <a:r>
              <a:rPr lang="en-US" sz="2400" dirty="0" err="1"/>
              <a:t>FreeFall.m</a:t>
            </a:r>
            <a:r>
              <a:rPr lang="en-US" sz="2400" dirty="0"/>
              <a:t> which calculates the distance travelled by a freely falling object at </a:t>
            </a:r>
            <a:r>
              <a:rPr lang="en-US" sz="2400" dirty="0" smtClean="0"/>
              <a:t>each time increment </a:t>
            </a:r>
            <a:r>
              <a:rPr lang="en-US" sz="2400" dirty="0"/>
              <a:t>between two given times </a:t>
            </a:r>
            <a:r>
              <a:rPr lang="en-US" sz="2400" dirty="0" smtClean="0"/>
              <a:t>using the </a:t>
            </a:r>
            <a:r>
              <a:rPr lang="en-US" sz="2400" dirty="0"/>
              <a:t>equation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d = 0.5gt</a:t>
            </a:r>
            <a:r>
              <a:rPr lang="en-US" sz="2400" baseline="30000" dirty="0"/>
              <a:t>2</a:t>
            </a:r>
            <a:endParaRPr lang="en-GB" sz="2400" dirty="0"/>
          </a:p>
          <a:p>
            <a:endParaRPr lang="en-GB" sz="2400" dirty="0" smtClean="0"/>
          </a:p>
          <a:p>
            <a:r>
              <a:rPr lang="en-US" sz="2400" dirty="0"/>
              <a:t>The </a:t>
            </a:r>
            <a:r>
              <a:rPr lang="en-US" sz="2400" b="1" dirty="0" smtClean="0"/>
              <a:t>start</a:t>
            </a:r>
            <a:r>
              <a:rPr lang="en-US" sz="2400" dirty="0" smtClean="0"/>
              <a:t> </a:t>
            </a:r>
            <a:r>
              <a:rPr lang="en-US" sz="2400" dirty="0"/>
              <a:t>and </a:t>
            </a:r>
            <a:r>
              <a:rPr lang="en-US" sz="2400" b="1" dirty="0"/>
              <a:t>end</a:t>
            </a:r>
            <a:r>
              <a:rPr lang="en-US" sz="2400" dirty="0"/>
              <a:t> </a:t>
            </a:r>
            <a:r>
              <a:rPr lang="en-US" sz="2400" b="1" dirty="0"/>
              <a:t>times</a:t>
            </a:r>
            <a:r>
              <a:rPr lang="en-US" sz="2400" dirty="0"/>
              <a:t> and </a:t>
            </a:r>
            <a:r>
              <a:rPr lang="en-US" sz="2400" b="1" dirty="0"/>
              <a:t>time increment </a:t>
            </a:r>
            <a:r>
              <a:rPr lang="en-US" sz="2400" dirty="0"/>
              <a:t>will be </a:t>
            </a:r>
            <a:r>
              <a:rPr lang="en-US" sz="2400" b="1" dirty="0"/>
              <a:t>user input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Output the distances calculated.</a:t>
            </a:r>
          </a:p>
          <a:p>
            <a:endParaRPr lang="en-US" sz="2400" dirty="0"/>
          </a:p>
          <a:p>
            <a:r>
              <a:rPr lang="en-US" sz="2400" dirty="0" smtClean="0"/>
              <a:t>(For more of a challenge present the output as two columns showing times and distances)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83515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47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Exercise 4.1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49</a:t>
            </a:fld>
            <a:endParaRPr lang="en-GB"/>
          </a:p>
        </p:txBody>
      </p:sp>
      <p:sp>
        <p:nvSpPr>
          <p:cNvPr id="7" name="Flowchart: Data 6"/>
          <p:cNvSpPr/>
          <p:nvPr/>
        </p:nvSpPr>
        <p:spPr>
          <a:xfrm>
            <a:off x="2627784" y="1124744"/>
            <a:ext cx="3312368" cy="936104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start time, end time, time increment and g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67844" y="2396885"/>
            <a:ext cx="22322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Create vector of times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15816" y="3669026"/>
            <a:ext cx="2736304" cy="12241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Calculate distance for each time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Data 9"/>
          <p:cNvSpPr/>
          <p:nvPr/>
        </p:nvSpPr>
        <p:spPr>
          <a:xfrm>
            <a:off x="2915816" y="5229200"/>
            <a:ext cx="2736304" cy="122413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Output times and distances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139952" y="2060848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139952" y="3332989"/>
            <a:ext cx="0" cy="3360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4139952" y="4893162"/>
            <a:ext cx="0" cy="336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77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cs typeface="Courier New" pitchFamily="49" charset="0"/>
              </a:rPr>
              <a:t>Variable display format</a:t>
            </a:r>
            <a:br>
              <a:rPr lang="en-GB" dirty="0">
                <a:cs typeface="Courier New" pitchFamily="49" charset="0"/>
              </a:rPr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smtClean="0">
                <a:cs typeface="Courier New" pitchFamily="49" charset="0"/>
              </a:rPr>
              <a:t>Use 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 smtClean="0">
                <a:cs typeface="Courier New" pitchFamily="49" charset="0"/>
              </a:rPr>
              <a:t>command to change display format </a:t>
            </a:r>
          </a:p>
          <a:p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format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long </a:t>
            </a:r>
            <a:r>
              <a:rPr lang="en-GB" sz="2800" dirty="0">
                <a:cs typeface="Courier New" pitchFamily="49" charset="0"/>
              </a:rPr>
              <a:t>- fixed point format with 15 digits</a:t>
            </a:r>
          </a:p>
          <a:p>
            <a:r>
              <a:rPr lang="en-GB" sz="2800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GB" sz="2800" dirty="0" smtClean="0">
                <a:latin typeface="Courier New" pitchFamily="49" charset="0"/>
                <a:cs typeface="Courier New" pitchFamily="49" charset="0"/>
              </a:rPr>
              <a:t>ormat </a:t>
            </a:r>
            <a:r>
              <a:rPr lang="en-GB" sz="2800" dirty="0">
                <a:latin typeface="Courier New" pitchFamily="49" charset="0"/>
                <a:cs typeface="Courier New" pitchFamily="49" charset="0"/>
              </a:rPr>
              <a:t>short </a:t>
            </a:r>
            <a:r>
              <a:rPr lang="en-GB" sz="2800" dirty="0">
                <a:cs typeface="Courier New" pitchFamily="49" charset="0"/>
              </a:rPr>
              <a:t>– fixed point format with 4 digits</a:t>
            </a:r>
          </a:p>
          <a:p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2800" dirty="0">
                <a:cs typeface="Courier New" pitchFamily="49" charset="0"/>
              </a:rPr>
              <a:t>Note that format does not affect the way in which the variable is stored in </a:t>
            </a:r>
            <a:r>
              <a:rPr lang="en-GB" sz="2800" dirty="0" smtClean="0">
                <a:cs typeface="Courier New" pitchFamily="49" charset="0"/>
              </a:rPr>
              <a:t>memory</a:t>
            </a:r>
          </a:p>
          <a:p>
            <a:r>
              <a:rPr lang="en-GB" sz="2800" dirty="0" smtClean="0">
                <a:cs typeface="Courier New" pitchFamily="49" charset="0"/>
              </a:rPr>
              <a:t>Type 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help </a:t>
            </a:r>
            <a:r>
              <a:rPr lang="en-GB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datatypes</a:t>
            </a:r>
            <a:r>
              <a:rPr lang="en-GB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800" dirty="0" smtClean="0">
                <a:cs typeface="Courier New" panose="02070309020205020404" pitchFamily="49" charset="0"/>
              </a:rPr>
              <a:t>to see other available data types</a:t>
            </a:r>
            <a:endParaRPr lang="en-GB" sz="2800" dirty="0">
              <a:cs typeface="Courier New" pitchFamily="49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96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Simple x-y 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5296" y="908722"/>
            <a:ext cx="777686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plot(</a:t>
            </a:r>
            <a:r>
              <a:rPr lang="en-GB" sz="2400" dirty="0" err="1" smtClean="0"/>
              <a:t>x,y</a:t>
            </a:r>
            <a:r>
              <a:rPr lang="en-GB" sz="2400" dirty="0" smtClean="0"/>
              <a:t>)  plots vector x against vector y</a:t>
            </a:r>
          </a:p>
          <a:p>
            <a:r>
              <a:rPr lang="en-GB" sz="2400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t = 0:0.5:5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distance = [0, 0.2, 0.5, 0.73, 0.74, 1.2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,… 	1.5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, 1.6, 1.7, 2.0, 2.33] 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plot(t, distance, ‘o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’) 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30" y="2570713"/>
            <a:ext cx="2376445" cy="1872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572493" y="2924944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Third parameter used to specify line style, marker type and colour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4932040" y="2481305"/>
            <a:ext cx="288032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01934" y="4581130"/>
            <a:ext cx="754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plot command automatically fits axes to the data.  </a:t>
            </a:r>
          </a:p>
          <a:p>
            <a:r>
              <a:rPr lang="en-GB" dirty="0" smtClean="0"/>
              <a:t>To control axis scaling use:  axis( [</a:t>
            </a:r>
            <a:r>
              <a:rPr lang="en-GB" dirty="0" err="1" smtClean="0"/>
              <a:t>xmin</a:t>
            </a:r>
            <a:r>
              <a:rPr lang="en-GB" dirty="0" smtClean="0"/>
              <a:t>, </a:t>
            </a:r>
            <a:r>
              <a:rPr lang="en-GB" dirty="0" err="1" smtClean="0"/>
              <a:t>xmax</a:t>
            </a:r>
            <a:r>
              <a:rPr lang="en-GB" dirty="0" smtClean="0"/>
              <a:t>, </a:t>
            </a:r>
            <a:r>
              <a:rPr lang="en-GB" dirty="0" err="1" smtClean="0"/>
              <a:t>ymin</a:t>
            </a:r>
            <a:r>
              <a:rPr lang="en-GB" dirty="0" smtClean="0"/>
              <a:t>, </a:t>
            </a:r>
            <a:r>
              <a:rPr lang="en-GB" dirty="0" err="1" smtClean="0"/>
              <a:t>ymax</a:t>
            </a:r>
            <a:r>
              <a:rPr lang="en-GB" dirty="0" smtClean="0"/>
              <a:t>])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808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Plot from Workspace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51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1700808"/>
            <a:ext cx="3390476" cy="15492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49080"/>
            <a:ext cx="8316416" cy="8043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71600" y="1916832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variables to plot</a:t>
            </a:r>
            <a:endParaRPr lang="en-GB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23928" y="2147664"/>
            <a:ext cx="792088" cy="32774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47664" y="5229200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Select plot type from ribbon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519772" y="4953476"/>
            <a:ext cx="396044" cy="34773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3703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Annotating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052736"/>
            <a:ext cx="3456384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From the script: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xlabel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 ‘Time, s’)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ylabel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(‘Distance, m’)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&gt;&gt; title(‘Distance/Time graph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Note – plot command must be executed first</a:t>
            </a:r>
            <a:endParaRPr lang="en-GB" dirty="0">
              <a:cs typeface="Courier New" pitchFamily="49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3356992"/>
            <a:ext cx="3276364" cy="28083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72201" y="1916833"/>
            <a:ext cx="22322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Or using Plot Tools: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Use Show Plot Tools and Dock Figure icon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 smtClean="0"/>
              <a:t>Or type ‘</a:t>
            </a:r>
            <a:r>
              <a:rPr lang="en-GB" dirty="0" err="1" smtClean="0"/>
              <a:t>plottools</a:t>
            </a:r>
            <a:r>
              <a:rPr lang="en-GB" dirty="0" smtClean="0"/>
              <a:t>’ at the command prompt</a:t>
            </a:r>
          </a:p>
          <a:p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932040" y="2564904"/>
            <a:ext cx="1584176" cy="10801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39553" y="6237312"/>
            <a:ext cx="8496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Script for similar plots can be created using File-&gt;Generate code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8173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Multiple Data Sets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5" y="1268762"/>
            <a:ext cx="8280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Various methods of plotting multiple data sets on one figure: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on </a:t>
            </a:r>
            <a:r>
              <a:rPr lang="en-GB" dirty="0" smtClean="0">
                <a:cs typeface="Courier New" pitchFamily="49" charset="0"/>
              </a:rPr>
              <a:t>- any plot commands will plot on same figure until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hold off </a:t>
            </a:r>
            <a:r>
              <a:rPr lang="en-GB" dirty="0" smtClean="0">
                <a:cs typeface="Courier New" pitchFamily="49" charset="0"/>
              </a:rPr>
              <a:t>is executed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67544" y="242089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cs typeface="Courier New" pitchFamily="49" charset="0"/>
              </a:rPr>
              <a:t>Send multiple sets of data in one plot command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plot( t, distance, ‘s’, t, distance2,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7544" y="328498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Collect multiple sets of data into one matrix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distances = [distance;distance2]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plot( t, distances, ‘o’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1" y="4509120"/>
            <a:ext cx="77048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Creating multiple figures:</a:t>
            </a:r>
          </a:p>
          <a:p>
            <a:r>
              <a:rPr lang="en-GB" dirty="0" smtClean="0"/>
              <a:t>Select the current figure to be plotted to using the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figure(n) </a:t>
            </a:r>
            <a:r>
              <a:rPr lang="en-GB" dirty="0" smtClean="0">
                <a:cs typeface="Courier New" pitchFamily="49" charset="0"/>
              </a:rPr>
              <a:t>command.  Any subsequent plots will be performed on this figure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782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Subplots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268762"/>
            <a:ext cx="5616624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Several plots in the same window</a:t>
            </a:r>
          </a:p>
          <a:p>
            <a:endParaRPr lang="en-GB" dirty="0"/>
          </a:p>
          <a:p>
            <a:r>
              <a:rPr lang="en-GB" dirty="0" smtClean="0"/>
              <a:t>Use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subplot(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m,n,p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 </a:t>
            </a:r>
            <a:r>
              <a:rPr lang="en-GB" dirty="0" smtClean="0">
                <a:cs typeface="Courier New" pitchFamily="49" charset="0"/>
              </a:rPr>
              <a:t>command.  </a:t>
            </a:r>
          </a:p>
          <a:p>
            <a:r>
              <a:rPr lang="en-GB" dirty="0" smtClean="0">
                <a:cs typeface="Courier New" pitchFamily="49" charset="0"/>
              </a:rPr>
              <a:t>Window is split into grid of m rows by n columns .</a:t>
            </a:r>
          </a:p>
          <a:p>
            <a:r>
              <a:rPr lang="en-GB" dirty="0" smtClean="0">
                <a:cs typeface="Courier New" pitchFamily="49" charset="0"/>
              </a:rPr>
              <a:t>p selects the window for plotting.</a:t>
            </a:r>
          </a:p>
          <a:p>
            <a:endParaRPr lang="en-GB" dirty="0"/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subplot(2,2,4) 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% Call plot commands before calling subplot again for next location</a:t>
            </a:r>
          </a:p>
          <a:p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330270"/>
              </p:ext>
            </p:extLst>
          </p:nvPr>
        </p:nvGraphicFramePr>
        <p:xfrm>
          <a:off x="6300192" y="1412776"/>
          <a:ext cx="1872208" cy="792088"/>
        </p:xfrm>
        <a:graphic>
          <a:graphicData uri="http://schemas.openxmlformats.org/drawingml/2006/table">
            <a:tbl>
              <a:tblPr firstRow="1" firstCol="1" bandRow="1"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452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1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2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5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>
                          <a:effectLst/>
                          <a:latin typeface="Calibri"/>
                          <a:ea typeface="Calibri"/>
                          <a:cs typeface="Courier New"/>
                        </a:rPr>
                        <a:t>p = 3</a:t>
                      </a:r>
                      <a:endParaRPr lang="en-GB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200" dirty="0">
                          <a:effectLst/>
                          <a:latin typeface="Calibri"/>
                          <a:ea typeface="Calibri"/>
                          <a:cs typeface="Courier New"/>
                        </a:rPr>
                        <a:t>p = 4</a:t>
                      </a:r>
                      <a:endParaRPr lang="en-GB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3779913" y="2276872"/>
            <a:ext cx="2448272" cy="2880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7236297" y="1772816"/>
            <a:ext cx="936104" cy="432048"/>
          </a:xfrm>
          <a:prstGeom prst="rect">
            <a:avLst/>
          </a:prstGeom>
          <a:solidFill>
            <a:schemeClr val="accent5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5" y="2564906"/>
            <a:ext cx="3028119" cy="269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71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Figures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03156"/>
            <a:ext cx="676875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Save figures using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function: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sz="2400" dirty="0" err="1" smtClean="0">
                <a:cs typeface="Courier New" pitchFamily="49" charset="0"/>
              </a:rPr>
              <a:t>saveas</a:t>
            </a:r>
            <a:r>
              <a:rPr lang="en-GB" sz="2400" dirty="0" smtClean="0">
                <a:cs typeface="Courier New" pitchFamily="49" charset="0"/>
              </a:rPr>
              <a:t>(</a:t>
            </a:r>
            <a:r>
              <a:rPr lang="en-GB" sz="2400" dirty="0" err="1" smtClean="0">
                <a:cs typeface="Courier New" pitchFamily="49" charset="0"/>
              </a:rPr>
              <a:t>gcf</a:t>
            </a:r>
            <a:r>
              <a:rPr lang="en-GB" sz="2400" dirty="0" smtClean="0">
                <a:cs typeface="Courier New" pitchFamily="49" charset="0"/>
              </a:rPr>
              <a:t>, ‘filename’, ‘format’) </a:t>
            </a:r>
          </a:p>
          <a:p>
            <a:endParaRPr lang="en-GB" sz="2400" dirty="0">
              <a:cs typeface="Courier New" pitchFamily="49" charset="0"/>
            </a:endParaRPr>
          </a:p>
          <a:p>
            <a:r>
              <a:rPr lang="en-GB" sz="2400" dirty="0" smtClean="0">
                <a:cs typeface="Courier New" pitchFamily="49" charset="0"/>
              </a:rPr>
              <a:t>         returns the handle to the current figure</a:t>
            </a:r>
          </a:p>
          <a:p>
            <a:endParaRPr lang="en-GB" sz="2400" dirty="0" smtClean="0">
              <a:cs typeface="Courier New" pitchFamily="49" charset="0"/>
            </a:endParaRP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saveas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gcf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, ‘Figure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’,‘</a:t>
            </a:r>
            <a:r>
              <a:rPr lang="en-GB" sz="2400" dirty="0" err="1">
                <a:latin typeface="Courier New" pitchFamily="49" charset="0"/>
                <a:cs typeface="Courier New" pitchFamily="49" charset="0"/>
              </a:rPr>
              <a:t>png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’)</a:t>
            </a:r>
          </a:p>
          <a:p>
            <a:r>
              <a:rPr lang="en-GB" sz="2400" dirty="0" smtClean="0">
                <a:cs typeface="Courier New" pitchFamily="49" charset="0"/>
              </a:rPr>
              <a:t>Saves to Figure.png</a:t>
            </a:r>
            <a:endParaRPr lang="en-GB" sz="2400" dirty="0">
              <a:cs typeface="Courier New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1907704" y="2420888"/>
            <a:ext cx="360040" cy="4595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83568" y="4725144"/>
            <a:ext cx="74168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File-&gt;Save    Saves a </a:t>
            </a:r>
            <a:r>
              <a:rPr lang="en-GB" sz="2400" dirty="0" err="1" smtClean="0"/>
              <a:t>Matlab</a:t>
            </a:r>
            <a:r>
              <a:rPr lang="en-GB" sz="2400" dirty="0" smtClean="0"/>
              <a:t> .fig file</a:t>
            </a:r>
          </a:p>
          <a:p>
            <a:r>
              <a:rPr lang="en-GB" sz="2400" dirty="0" smtClean="0"/>
              <a:t>File-&gt;Save As…    Saves to standard image formats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64293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5.2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2" y="1412776"/>
            <a:ext cx="784887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Suggested initial values:</a:t>
            </a:r>
          </a:p>
          <a:p>
            <a:r>
              <a:rPr lang="en-GB" sz="2000" dirty="0" smtClean="0"/>
              <a:t>Start velocity = 60 m/s</a:t>
            </a:r>
          </a:p>
          <a:p>
            <a:r>
              <a:rPr lang="en-GB" sz="2000" dirty="0" smtClean="0"/>
              <a:t>Launch angle = pi/3</a:t>
            </a:r>
          </a:p>
          <a:p>
            <a:endParaRPr lang="en-GB" sz="2000" dirty="0"/>
          </a:p>
          <a:p>
            <a:r>
              <a:rPr lang="en-GB" sz="2000" dirty="0" smtClean="0"/>
              <a:t>Plot horizontal distance on x-axis and vertical distance on y-axis</a:t>
            </a:r>
          </a:p>
          <a:p>
            <a:endParaRPr lang="en-GB" sz="2000" dirty="0"/>
          </a:p>
          <a:p>
            <a:r>
              <a:rPr lang="en-GB" sz="2000" dirty="0" smtClean="0"/>
              <a:t>Format the title (to include the velocity and angle) using a vector of strings</a:t>
            </a:r>
          </a:p>
          <a:p>
            <a:endParaRPr lang="en-GB" sz="2000" dirty="0">
              <a:cs typeface="Courier New" pitchFamily="49" charset="0"/>
            </a:endParaRPr>
          </a:p>
          <a:p>
            <a:r>
              <a:rPr lang="en-GB" sz="2000" dirty="0" smtClean="0">
                <a:cs typeface="Courier New" pitchFamily="49" charset="0"/>
              </a:rPr>
              <a:t>Remember to convert the angle back into degrees to display in the title</a:t>
            </a:r>
          </a:p>
          <a:p>
            <a:endParaRPr lang="en-GB" sz="2000" dirty="0" smtClean="0"/>
          </a:p>
          <a:p>
            <a:r>
              <a:rPr lang="en-GB" sz="2000" dirty="0" smtClean="0">
                <a:cs typeface="Courier New" pitchFamily="49" charset="0"/>
              </a:rPr>
              <a:t>Use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num2str</a:t>
            </a:r>
            <a:r>
              <a:rPr lang="en-GB" sz="2000" dirty="0" smtClean="0">
                <a:cs typeface="Courier New" pitchFamily="49" charset="0"/>
              </a:rPr>
              <a:t>  to create strings from variables to include in the string, </a:t>
            </a:r>
          </a:p>
          <a:p>
            <a:r>
              <a:rPr lang="en-GB" sz="2000" dirty="0" err="1" smtClean="0">
                <a:cs typeface="Courier New" pitchFamily="49" charset="0"/>
              </a:rPr>
              <a:t>eg</a:t>
            </a:r>
            <a:r>
              <a:rPr lang="en-GB" sz="2000" dirty="0" smtClean="0">
                <a:cs typeface="Courier New" pitchFamily="49" charset="0"/>
              </a:rPr>
              <a:t> ‘30 degrees’</a:t>
            </a:r>
            <a:endParaRPr lang="en-GB" sz="2000" dirty="0"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811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 smtClean="0"/>
              <a:t>Debugging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124744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3 types of errors:  syntax, runtime and logical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1700808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Syntax errors:</a:t>
            </a:r>
          </a:p>
          <a:p>
            <a:r>
              <a:rPr lang="en-GB" dirty="0"/>
              <a:t>	</a:t>
            </a:r>
            <a:r>
              <a:rPr lang="en-GB" dirty="0" smtClean="0"/>
              <a:t>At the command line an error message is displayed</a:t>
            </a:r>
          </a:p>
          <a:p>
            <a:r>
              <a:rPr lang="en-GB" dirty="0"/>
              <a:t>	</a:t>
            </a:r>
            <a:r>
              <a:rPr lang="en-GB" dirty="0" smtClean="0"/>
              <a:t>In the edit window: orange bar – warning</a:t>
            </a:r>
          </a:p>
          <a:p>
            <a:r>
              <a:rPr lang="en-GB" dirty="0"/>
              <a:t>	</a:t>
            </a:r>
            <a:r>
              <a:rPr lang="en-GB" dirty="0" smtClean="0"/>
              <a:t>		 red bar - error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611561" y="2931622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Runtime errors:</a:t>
            </a:r>
          </a:p>
          <a:p>
            <a:r>
              <a:rPr lang="en-GB" dirty="0"/>
              <a:t>	</a:t>
            </a:r>
            <a:r>
              <a:rPr lang="en-GB" dirty="0" smtClean="0"/>
              <a:t>Occur as code executes, </a:t>
            </a:r>
            <a:r>
              <a:rPr lang="en-GB" dirty="0" err="1" smtClean="0"/>
              <a:t>eg</a:t>
            </a:r>
            <a:r>
              <a:rPr lang="en-GB" dirty="0" smtClean="0"/>
              <a:t> out of bounds index</a:t>
            </a:r>
          </a:p>
          <a:p>
            <a:r>
              <a:rPr lang="en-GB" dirty="0"/>
              <a:t>	</a:t>
            </a:r>
            <a:r>
              <a:rPr lang="en-GB" dirty="0" smtClean="0"/>
              <a:t>Within a script an error message is given including the line number</a:t>
            </a:r>
          </a:p>
          <a:p>
            <a:endParaRPr lang="en-GB" dirty="0"/>
          </a:p>
          <a:p>
            <a:r>
              <a:rPr lang="en-GB" dirty="0" smtClean="0"/>
              <a:t>	Note that in MATLAB divide by 0 does not generate an error – a value of 	</a:t>
            </a:r>
            <a:r>
              <a:rPr lang="en-GB" dirty="0" err="1" smtClean="0"/>
              <a:t>Inf</a:t>
            </a:r>
            <a:r>
              <a:rPr lang="en-GB" dirty="0"/>
              <a:t> </a:t>
            </a:r>
            <a:r>
              <a:rPr lang="en-GB" dirty="0" smtClean="0"/>
              <a:t>is assigned and the program continues to run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11561" y="4845061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errors:</a:t>
            </a:r>
          </a:p>
          <a:p>
            <a:r>
              <a:rPr lang="en-GB" dirty="0"/>
              <a:t>	</a:t>
            </a:r>
            <a:r>
              <a:rPr lang="en-GB" dirty="0" smtClean="0"/>
              <a:t>Hardest to find.  Program runs but gives incorrect results</a:t>
            </a:r>
          </a:p>
          <a:p>
            <a:r>
              <a:rPr lang="en-GB" dirty="0"/>
              <a:t>	</a:t>
            </a:r>
            <a:r>
              <a:rPr lang="en-GB" dirty="0" smtClean="0"/>
              <a:t>In MATLAB can use Code Cells or the built-in debugger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439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Using the Built-in Debugger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58</a:t>
            </a:fld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06" y="1628800"/>
            <a:ext cx="4550861" cy="2736304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4454937" y="1402028"/>
            <a:ext cx="79208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088004" y="11173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Save and run (F5)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2483768" y="111545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Set/clear breakpoint (F12)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583080" y="1453711"/>
            <a:ext cx="501088" cy="4726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410544" y="241159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Breakpoint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050504" y="3441774"/>
            <a:ext cx="1728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Right click on breakpoint to display options</a:t>
            </a:r>
            <a:endParaRPr lang="en-GB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2670683" y="2780928"/>
            <a:ext cx="648072" cy="2787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2483768" y="3356992"/>
            <a:ext cx="936104" cy="21602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702" y="5361433"/>
            <a:ext cx="1241399" cy="28579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796246" y="5413549"/>
            <a:ext cx="337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Exit debug mode (Shift + F5)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827583" y="61653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(F10)</a:t>
            </a:r>
            <a:endParaRPr lang="en-GB" dirty="0"/>
          </a:p>
        </p:txBody>
      </p:sp>
      <p:sp>
        <p:nvSpPr>
          <p:cNvPr id="27" name="TextBox 26"/>
          <p:cNvSpPr txBox="1"/>
          <p:nvPr/>
        </p:nvSpPr>
        <p:spPr>
          <a:xfrm>
            <a:off x="827583" y="4875541"/>
            <a:ext cx="16561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into (F11)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286426" y="6218959"/>
            <a:ext cx="2506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Step out (Shift + F11)</a:t>
            </a:r>
            <a:endParaRPr lang="en-GB" dirty="0"/>
          </a:p>
        </p:txBody>
      </p:sp>
      <p:sp>
        <p:nvSpPr>
          <p:cNvPr id="29" name="TextBox 28"/>
          <p:cNvSpPr txBox="1"/>
          <p:nvPr/>
        </p:nvSpPr>
        <p:spPr>
          <a:xfrm>
            <a:off x="176544" y="5235717"/>
            <a:ext cx="23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Continue (F5)</a:t>
            </a:r>
            <a:endParaRPr lang="en-GB" dirty="0"/>
          </a:p>
        </p:txBody>
      </p:sp>
      <p:sp>
        <p:nvSpPr>
          <p:cNvPr id="30" name="TextBox 29"/>
          <p:cNvSpPr txBox="1"/>
          <p:nvPr/>
        </p:nvSpPr>
        <p:spPr>
          <a:xfrm>
            <a:off x="611560" y="4581128"/>
            <a:ext cx="5366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When running debug the menu is displayed:</a:t>
            </a:r>
            <a:endParaRPr lang="en-GB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1547664" y="5429539"/>
            <a:ext cx="54603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767135" y="5567002"/>
            <a:ext cx="519291" cy="68841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552383" y="5504329"/>
            <a:ext cx="399437" cy="84564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123728" y="5157192"/>
            <a:ext cx="288032" cy="22514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3283559" y="5429539"/>
            <a:ext cx="512687" cy="18466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068960"/>
            <a:ext cx="783743" cy="32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7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Code Sections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59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324685" y="1340768"/>
            <a:ext cx="5976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Code Cell Demonstration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942383"/>
            <a:ext cx="8460432" cy="9504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5616" y="2276872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Insert section break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339752" y="2564904"/>
            <a:ext cx="288032" cy="6480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48064" y="2276872"/>
            <a:ext cx="2225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Run section options</a:t>
            </a:r>
            <a:endParaRPr lang="en-GB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508104" y="2646204"/>
            <a:ext cx="288032" cy="494764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796136" y="2646204"/>
            <a:ext cx="144016" cy="56677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465" y="5229200"/>
            <a:ext cx="3094533" cy="9935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23528" y="4437112"/>
            <a:ext cx="7128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increment/decrement variable: Hover over value, right click and select Increment Value and Run Section from menu to give dialog    </a:t>
            </a:r>
            <a:endParaRPr lang="en-GB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635896" y="5083443"/>
            <a:ext cx="1800200" cy="57780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GB" dirty="0" smtClean="0"/>
              <a:t>Variable Names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Must start with a letter but may include _ and numbers</a:t>
            </a:r>
          </a:p>
          <a:p>
            <a:r>
              <a:rPr lang="en-GB" sz="2400" dirty="0" smtClean="0"/>
              <a:t>Case sensitive</a:t>
            </a:r>
          </a:p>
          <a:p>
            <a:r>
              <a:rPr lang="en-GB" sz="2400" dirty="0" smtClean="0"/>
              <a:t>Certain reserved words cannot be used.  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iskeyword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to see these</a:t>
            </a:r>
          </a:p>
          <a:p>
            <a:r>
              <a:rPr lang="en-GB" sz="2400" dirty="0" smtClean="0">
                <a:cs typeface="Courier New" pitchFamily="49" charset="0"/>
              </a:rPr>
              <a:t>Built in function names may be used but this will block access to the original functions. (Clear workspace to restore)</a:t>
            </a:r>
          </a:p>
          <a:p>
            <a:r>
              <a:rPr lang="en-GB" sz="2400" dirty="0" smtClean="0">
                <a:cs typeface="Courier New" pitchFamily="49" charset="0"/>
              </a:rPr>
              <a:t>Beware of overwriting pi, </a:t>
            </a:r>
            <a:r>
              <a:rPr lang="en-GB" sz="2400" dirty="0" err="1" smtClean="0">
                <a:cs typeface="Courier New" pitchFamily="49" charset="0"/>
              </a:rPr>
              <a:t>i</a:t>
            </a:r>
            <a:r>
              <a:rPr lang="en-GB" sz="2400" dirty="0" smtClean="0">
                <a:cs typeface="Courier New" pitchFamily="49" charset="0"/>
              </a:rPr>
              <a:t> and j</a:t>
            </a:r>
          </a:p>
          <a:p>
            <a:pPr marL="457200" lvl="1" indent="0">
              <a:buNone/>
            </a:pPr>
            <a:r>
              <a:rPr lang="en-GB" sz="2400" dirty="0"/>
              <a:t>i</a:t>
            </a:r>
            <a:r>
              <a:rPr lang="en-GB" sz="2400" dirty="0" smtClean="0"/>
              <a:t> and j are used as complex numbers by default</a:t>
            </a:r>
          </a:p>
          <a:p>
            <a:pPr marL="457200" lvl="1" indent="0">
              <a:buNone/>
            </a:pPr>
            <a:r>
              <a:rPr lang="en-GB" sz="2400" dirty="0" smtClean="0"/>
              <a:t>Type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2400" dirty="0" smtClean="0">
                <a:cs typeface="Courier New" pitchFamily="49" charset="0"/>
              </a:rPr>
              <a:t>or 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j </a:t>
            </a:r>
            <a:r>
              <a:rPr lang="en-GB" sz="2400" dirty="0" smtClean="0">
                <a:cs typeface="Courier New" pitchFamily="49" charset="0"/>
              </a:rPr>
              <a:t>at the command prompt</a:t>
            </a:r>
          </a:p>
          <a:p>
            <a:pPr marL="457200" lvl="1" indent="0">
              <a:buNone/>
            </a:pPr>
            <a:r>
              <a:rPr lang="en-GB" sz="2400" dirty="0">
                <a:cs typeface="Courier New" pitchFamily="49" charset="0"/>
              </a:rPr>
              <a:t>	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 0 + 1.0000i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3236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Program Structure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60</a:t>
            </a:fld>
            <a:endParaRPr lang="en-GB"/>
          </a:p>
        </p:txBody>
      </p:sp>
      <p:grpSp>
        <p:nvGrpSpPr>
          <p:cNvPr id="92" name="Group 91"/>
          <p:cNvGrpSpPr/>
          <p:nvPr/>
        </p:nvGrpSpPr>
        <p:grpSpPr>
          <a:xfrm>
            <a:off x="395536" y="1844824"/>
            <a:ext cx="1512168" cy="3929794"/>
            <a:chOff x="395536" y="1844824"/>
            <a:chExt cx="1512168" cy="3929794"/>
          </a:xfrm>
        </p:grpSpPr>
        <p:sp>
          <p:nvSpPr>
            <p:cNvPr id="4" name="TextBox 3"/>
            <p:cNvSpPr txBox="1"/>
            <p:nvPr/>
          </p:nvSpPr>
          <p:spPr>
            <a:xfrm>
              <a:off x="493721" y="1844824"/>
              <a:ext cx="141398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>
                  <a:cs typeface="Arial" panose="020B0604020202020204" pitchFamily="34" charset="0"/>
                </a:rPr>
                <a:t>Sequential</a:t>
              </a:r>
              <a:endParaRPr lang="en-GB" sz="2000" dirty="0">
                <a:cs typeface="Arial" panose="020B0604020202020204" pitchFamily="34" charset="0"/>
              </a:endParaRP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395536" y="2646534"/>
              <a:ext cx="1512168" cy="3128084"/>
              <a:chOff x="395536" y="2646534"/>
              <a:chExt cx="1512168" cy="3128084"/>
            </a:xfrm>
          </p:grpSpPr>
          <p:sp>
            <p:nvSpPr>
              <p:cNvPr id="8" name="Flowchart: Data 7"/>
              <p:cNvSpPr/>
              <p:nvPr/>
            </p:nvSpPr>
            <p:spPr>
              <a:xfrm>
                <a:off x="467544" y="2646534"/>
                <a:ext cx="1368152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Input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lowchart: Process 8"/>
              <p:cNvSpPr/>
              <p:nvPr/>
            </p:nvSpPr>
            <p:spPr>
              <a:xfrm>
                <a:off x="503548" y="3861048"/>
                <a:ext cx="1296144" cy="720080"/>
              </a:xfrm>
              <a:prstGeom prst="flowChartProcess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Calculation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lowchart: Data 10"/>
              <p:cNvSpPr/>
              <p:nvPr/>
            </p:nvSpPr>
            <p:spPr>
              <a:xfrm>
                <a:off x="395536" y="5270562"/>
                <a:ext cx="1512168" cy="504056"/>
              </a:xfrm>
              <a:prstGeom prst="flowChartInputOutpu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>
                    <a:solidFill>
                      <a:schemeClr val="tx1"/>
                    </a:solidFill>
                  </a:rPr>
                  <a:t>Output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Arrow Connector 12"/>
              <p:cNvCxnSpPr>
                <a:stCxn id="8" idx="4"/>
                <a:endCxn id="9" idx="0"/>
              </p:cNvCxnSpPr>
              <p:nvPr/>
            </p:nvCxnSpPr>
            <p:spPr>
              <a:xfrm>
                <a:off x="1151620" y="3150590"/>
                <a:ext cx="0" cy="71045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>
                <a:stCxn id="9" idx="2"/>
                <a:endCxn id="11" idx="1"/>
              </p:cNvCxnSpPr>
              <p:nvPr/>
            </p:nvCxnSpPr>
            <p:spPr>
              <a:xfrm>
                <a:off x="1151620" y="4581128"/>
                <a:ext cx="0" cy="6894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0" name="Group 89"/>
          <p:cNvGrpSpPr/>
          <p:nvPr/>
        </p:nvGrpSpPr>
        <p:grpSpPr>
          <a:xfrm>
            <a:off x="2295324" y="1835090"/>
            <a:ext cx="3211554" cy="3754150"/>
            <a:chOff x="2152534" y="1835090"/>
            <a:chExt cx="3211554" cy="3754150"/>
          </a:xfrm>
        </p:grpSpPr>
        <p:sp>
          <p:nvSpPr>
            <p:cNvPr id="5" name="TextBox 4"/>
            <p:cNvSpPr txBox="1"/>
            <p:nvPr/>
          </p:nvSpPr>
          <p:spPr>
            <a:xfrm>
              <a:off x="3131226" y="1835090"/>
              <a:ext cx="122536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Selection</a:t>
              </a:r>
              <a:endParaRPr lang="en-GB" sz="2000" dirty="0"/>
            </a:p>
          </p:txBody>
        </p:sp>
        <p:sp>
          <p:nvSpPr>
            <p:cNvPr id="21" name="Flowchart: Data 20"/>
            <p:cNvSpPr/>
            <p:nvPr/>
          </p:nvSpPr>
          <p:spPr>
            <a:xfrm>
              <a:off x="305983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22" name="Flowchart: Decision 21"/>
            <p:cNvSpPr/>
            <p:nvPr/>
          </p:nvSpPr>
          <p:spPr>
            <a:xfrm>
              <a:off x="2755151" y="3645024"/>
              <a:ext cx="1977513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3" name="Flowchart: Process 22"/>
            <p:cNvSpPr/>
            <p:nvPr/>
          </p:nvSpPr>
          <p:spPr>
            <a:xfrm>
              <a:off x="215253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24" name="Flowchart: Process 23"/>
            <p:cNvSpPr/>
            <p:nvPr/>
          </p:nvSpPr>
          <p:spPr>
            <a:xfrm>
              <a:off x="4427984" y="4653136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 smtClean="0">
                  <a:solidFill>
                    <a:schemeClr val="tx1"/>
                  </a:solidFill>
                </a:rPr>
                <a:t>Calc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/>
            <p:cNvCxnSpPr>
              <a:stCxn id="21" idx="4"/>
              <a:endCxn id="22" idx="0"/>
            </p:cNvCxnSpPr>
            <p:nvPr/>
          </p:nvCxnSpPr>
          <p:spPr>
            <a:xfrm>
              <a:off x="3743908" y="3150590"/>
              <a:ext cx="0" cy="4944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Elbow Connector 27"/>
            <p:cNvCxnSpPr>
              <a:stCxn id="22" idx="1"/>
              <a:endCxn id="23" idx="0"/>
            </p:cNvCxnSpPr>
            <p:nvPr/>
          </p:nvCxnSpPr>
          <p:spPr>
            <a:xfrm rot="10800000" flipV="1">
              <a:off x="2620587" y="3969060"/>
              <a:ext cx="134565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/>
            <p:cNvCxnSpPr>
              <a:stCxn id="22" idx="3"/>
              <a:endCxn id="24" idx="0"/>
            </p:cNvCxnSpPr>
            <p:nvPr/>
          </p:nvCxnSpPr>
          <p:spPr>
            <a:xfrm>
              <a:off x="4732664" y="3969060"/>
              <a:ext cx="163372" cy="684076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stCxn id="23" idx="2"/>
            </p:cNvCxnSpPr>
            <p:nvPr/>
          </p:nvCxnSpPr>
          <p:spPr>
            <a:xfrm>
              <a:off x="262058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4" idx="2"/>
            </p:cNvCxnSpPr>
            <p:nvPr/>
          </p:nvCxnSpPr>
          <p:spPr>
            <a:xfrm>
              <a:off x="4896036" y="5198554"/>
              <a:ext cx="0" cy="39068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2169381" y="3645024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372624" y="3577075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894499" y="1865980"/>
            <a:ext cx="2865366" cy="3422189"/>
            <a:chOff x="5323398" y="1844824"/>
            <a:chExt cx="2865366" cy="3422189"/>
          </a:xfrm>
        </p:grpSpPr>
        <p:sp>
          <p:nvSpPr>
            <p:cNvPr id="6" name="TextBox 5"/>
            <p:cNvSpPr txBox="1"/>
            <p:nvPr/>
          </p:nvSpPr>
          <p:spPr>
            <a:xfrm>
              <a:off x="6085838" y="1844824"/>
              <a:ext cx="14368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dirty="0" smtClean="0"/>
                <a:t>Repetition</a:t>
              </a:r>
              <a:endParaRPr lang="en-GB" sz="2000" dirty="0"/>
            </a:p>
          </p:txBody>
        </p:sp>
        <p:sp>
          <p:nvSpPr>
            <p:cNvPr id="36" name="Flowchart: Data 35"/>
            <p:cNvSpPr/>
            <p:nvPr/>
          </p:nvSpPr>
          <p:spPr>
            <a:xfrm>
              <a:off x="6120172" y="2646534"/>
              <a:ext cx="1368152" cy="504056"/>
            </a:xfrm>
            <a:prstGeom prst="flowChartInputOutpu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Flowchart: Decision 36"/>
            <p:cNvSpPr/>
            <p:nvPr/>
          </p:nvSpPr>
          <p:spPr>
            <a:xfrm>
              <a:off x="5814138" y="3573016"/>
              <a:ext cx="1980220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/>
                  </a:solidFill>
                </a:rPr>
                <a:t>Decision</a:t>
              </a:r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6336196" y="4721595"/>
              <a:ext cx="93610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/>
            <p:cNvCxnSpPr>
              <a:stCxn id="36" idx="4"/>
              <a:endCxn id="37" idx="0"/>
            </p:cNvCxnSpPr>
            <p:nvPr/>
          </p:nvCxnSpPr>
          <p:spPr>
            <a:xfrm>
              <a:off x="6804248" y="3150590"/>
              <a:ext cx="0" cy="42242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37" idx="2"/>
              <a:endCxn id="38" idx="0"/>
            </p:cNvCxnSpPr>
            <p:nvPr/>
          </p:nvCxnSpPr>
          <p:spPr>
            <a:xfrm>
              <a:off x="6804248" y="4221088"/>
              <a:ext cx="0" cy="50050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stCxn id="38" idx="1"/>
              <a:endCxn id="37" idx="1"/>
            </p:cNvCxnSpPr>
            <p:nvPr/>
          </p:nvCxnSpPr>
          <p:spPr>
            <a:xfrm rot="10800000">
              <a:off x="5814138" y="3897052"/>
              <a:ext cx="522058" cy="1097252"/>
            </a:xfrm>
            <a:prstGeom prst="bentConnector3">
              <a:avLst>
                <a:gd name="adj1" fmla="val 143788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/>
            <p:cNvCxnSpPr>
              <a:stCxn id="37" idx="3"/>
            </p:cNvCxnSpPr>
            <p:nvPr/>
          </p:nvCxnSpPr>
          <p:spPr>
            <a:xfrm>
              <a:off x="7794358" y="3897052"/>
              <a:ext cx="306034" cy="13015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/>
            <p:cNvSpPr/>
            <p:nvPr/>
          </p:nvSpPr>
          <p:spPr>
            <a:xfrm>
              <a:off x="6461846" y="2713896"/>
              <a:ext cx="6848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/>
                <a:t>Input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6519553" y="4741179"/>
              <a:ext cx="5693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err="1"/>
                <a:t>Calc</a:t>
              </a:r>
              <a:endParaRPr lang="en-GB" dirty="0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323398" y="3502751"/>
              <a:ext cx="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true</a:t>
              </a:r>
              <a:endParaRPr lang="en-GB" dirty="0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468684" y="3510232"/>
              <a:ext cx="72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false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405062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Relational and Logical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61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1052735"/>
            <a:ext cx="8712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data type: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true</a:t>
            </a:r>
            <a:r>
              <a:rPr lang="en-GB" sz="1600" dirty="0" smtClean="0"/>
              <a:t> </a:t>
            </a:r>
            <a:r>
              <a:rPr lang="en-GB" dirty="0" smtClean="0"/>
              <a:t>or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a = false</a:t>
            </a:r>
            <a:r>
              <a:rPr lang="en-GB" sz="1600" dirty="0" smtClean="0"/>
              <a:t> </a:t>
            </a:r>
            <a:r>
              <a:rPr lang="en-GB" dirty="0" smtClean="0"/>
              <a:t>– occupies 1 byte</a:t>
            </a:r>
          </a:p>
          <a:p>
            <a:r>
              <a:rPr lang="en-GB" dirty="0"/>
              <a:t>	</a:t>
            </a:r>
            <a:r>
              <a:rPr lang="en-GB" dirty="0" smtClean="0"/>
              <a:t>                convert to logical using b = logical(x)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844824"/>
            <a:ext cx="87129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Relational 	a &lt; b	less than</a:t>
            </a:r>
          </a:p>
          <a:p>
            <a:r>
              <a:rPr lang="en-GB" dirty="0"/>
              <a:t>		a &lt;= b	less than or equal to</a:t>
            </a:r>
          </a:p>
          <a:p>
            <a:r>
              <a:rPr lang="en-GB" dirty="0"/>
              <a:t>		a &gt; b	greater than</a:t>
            </a:r>
          </a:p>
          <a:p>
            <a:r>
              <a:rPr lang="en-GB" dirty="0"/>
              <a:t>		a &gt;= b	greater than or equal to</a:t>
            </a:r>
          </a:p>
          <a:p>
            <a:r>
              <a:rPr lang="en-GB" dirty="0"/>
              <a:t>		a == b	equal to</a:t>
            </a:r>
          </a:p>
          <a:p>
            <a:r>
              <a:rPr lang="en-GB" dirty="0"/>
              <a:t>		a ~= b	not equal </a:t>
            </a:r>
            <a:r>
              <a:rPr lang="en-GB" dirty="0" smtClean="0"/>
              <a:t>to</a:t>
            </a:r>
          </a:p>
          <a:p>
            <a:endParaRPr lang="en-GB" dirty="0"/>
          </a:p>
          <a:p>
            <a:r>
              <a:rPr lang="en-GB" dirty="0"/>
              <a:t>Logical		</a:t>
            </a:r>
            <a:r>
              <a:rPr lang="en-GB" dirty="0" smtClean="0"/>
              <a:t>a &amp; b	and</a:t>
            </a:r>
          </a:p>
          <a:p>
            <a:r>
              <a:rPr lang="en-GB" dirty="0"/>
              <a:t>		</a:t>
            </a:r>
            <a:r>
              <a:rPr lang="en-GB" dirty="0" smtClean="0"/>
              <a:t>a | b	or 		</a:t>
            </a:r>
          </a:p>
          <a:p>
            <a:r>
              <a:rPr lang="en-GB" dirty="0"/>
              <a:t>	</a:t>
            </a:r>
            <a:r>
              <a:rPr lang="en-GB" dirty="0" smtClean="0"/>
              <a:t>	~ a	not</a:t>
            </a:r>
          </a:p>
          <a:p>
            <a:r>
              <a:rPr lang="en-GB" dirty="0"/>
              <a:t>		</a:t>
            </a:r>
            <a:r>
              <a:rPr lang="en-GB" dirty="0" err="1"/>
              <a:t>xor</a:t>
            </a:r>
            <a:r>
              <a:rPr lang="en-GB" dirty="0"/>
              <a:t>( </a:t>
            </a:r>
            <a:r>
              <a:rPr lang="en-GB" dirty="0" err="1"/>
              <a:t>a,b</a:t>
            </a:r>
            <a:r>
              <a:rPr lang="en-GB" dirty="0"/>
              <a:t> )	exclusive </a:t>
            </a:r>
            <a:r>
              <a:rPr lang="en-GB" dirty="0" smtClean="0"/>
              <a:t>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051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Comparing Matrices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62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503548" y="1052736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Comparisons on matrices will compare corresponding elements and create a matrix of the results using the logical data type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2014599"/>
            <a:ext cx="62646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1:5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1     2     3     4     5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[3 1 2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0]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3     1     2     </a:t>
            </a:r>
            <a:r>
              <a:rPr lang="pt-B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4     0</a:t>
            </a:r>
          </a:p>
          <a:p>
            <a:endParaRPr lang="pt-B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= a 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0     1     1     0     1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3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052738"/>
            <a:ext cx="80648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Relational and logical operators are performed element-wise on vectors or matrices resulting in a logical matrix:</a:t>
            </a:r>
          </a:p>
          <a:p>
            <a:pPr lvl="2"/>
            <a:r>
              <a:rPr lang="en-GB" dirty="0" smtClean="0">
                <a:latin typeface="Courier New" pitchFamily="49" charset="0"/>
                <a:cs typeface="Courier New" pitchFamily="49" charset="0"/>
              </a:rPr>
              <a:t>A =  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3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4 5 6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7</a:t>
            </a:r>
          </a:p>
          <a:p>
            <a:pPr lvl="2"/>
            <a:endParaRPr lang="en-GB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B = A &gt; 2 &amp; A &lt; 6  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1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1 1 0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9553" y="3919989"/>
            <a:ext cx="80648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Logical matrix B can be used as a mask to perform operations on selected elements of a matrix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A(B)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(A(B))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	A =  1.0000 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1.7321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2.0000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2.2361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	     1.7321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2.0000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2.2361 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6.0000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7.0000</a:t>
            </a:r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2627785" y="2780928"/>
            <a:ext cx="720080" cy="216024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051721" y="2996952"/>
            <a:ext cx="792088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4355977" y="4797152"/>
            <a:ext cx="3096344" cy="274965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/>
        </p:nvSpPr>
        <p:spPr>
          <a:xfrm>
            <a:off x="2195736" y="5085184"/>
            <a:ext cx="3168352" cy="288032"/>
          </a:xfrm>
          <a:prstGeom prst="rect">
            <a:avLst/>
          </a:prstGeom>
          <a:solidFill>
            <a:schemeClr val="accent5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680013" y="1438308"/>
            <a:ext cx="30963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for compound tests each test is written out in full: 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A&gt;2 </a:t>
            </a:r>
            <a:r>
              <a:rPr lang="en-GB" dirty="0" smtClean="0">
                <a:cs typeface="Courier New" panose="02070309020205020404" pitchFamily="49" charset="0"/>
              </a:rPr>
              <a:t>and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A&lt;6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Can’t use 2 &lt; A &lt; 6 type format</a:t>
            </a:r>
            <a:endParaRPr lang="en-GB" dirty="0"/>
          </a:p>
        </p:txBody>
      </p:sp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>
            <a:off x="3131840" y="2176972"/>
            <a:ext cx="1548173" cy="283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364737" y="2258686"/>
            <a:ext cx="1539412" cy="201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0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Logical Indexing(2)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836714"/>
            <a:ext cx="5904656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A =  1 2 3 4 5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 3 4 5 6 7</a:t>
            </a:r>
          </a:p>
          <a:p>
            <a:endParaRPr lang="en-GB" dirty="0" smtClean="0"/>
          </a:p>
          <a:p>
            <a:r>
              <a:rPr lang="en-GB" dirty="0" smtClean="0"/>
              <a:t>Extract the elements which satisfy the test: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C = A(B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C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= </a:t>
            </a:r>
          </a:p>
          <a:p>
            <a:pPr lvl="8"/>
            <a:r>
              <a:rPr lang="en-GB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3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4</a:t>
            </a:r>
          </a:p>
          <a:p>
            <a:pPr lvl="8"/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    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3968" y="836712"/>
            <a:ext cx="3059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B = 0 0 1 1 1</a:t>
            </a:r>
          </a:p>
          <a:p>
            <a:pPr lvl="2"/>
            <a:r>
              <a:rPr lang="en-GB" dirty="0">
                <a:latin typeface="Courier New" pitchFamily="49" charset="0"/>
                <a:cs typeface="Courier New" pitchFamily="49" charset="0"/>
              </a:rPr>
              <a:t>    1 1 1 0 0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683568" y="3861050"/>
            <a:ext cx="8352928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To find the indices of the elements which satisfy the test use the find() function</a:t>
            </a:r>
          </a:p>
          <a:p>
            <a:r>
              <a:rPr lang="en-GB" dirty="0" smtClean="0"/>
              <a:t>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find(A&gt;2 &amp; A&lt;6)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D =</a:t>
            </a: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2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4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5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6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7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dirty="0" smtClean="0">
                <a:latin typeface="Courier New" pitchFamily="49" charset="0"/>
                <a:cs typeface="Courier New" pitchFamily="49" charset="0"/>
              </a:rPr>
              <a:t>    9</a:t>
            </a:r>
            <a:endParaRPr lang="en-GB" sz="1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9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find()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124746"/>
            <a:ext cx="77048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Index = find(x,1) – returns the linear index of the first nonzero element, or first        	            element which satisfies a specified condition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683568" y="2060850"/>
            <a:ext cx="65527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B = [0 0 0 3 4 5 6]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0     0     0     3     4     5     6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B,1 )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4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find( B&gt;4, 1)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6</a:t>
            </a:r>
          </a:p>
        </p:txBody>
      </p:sp>
    </p:spTree>
    <p:extLst>
      <p:ext uri="{BB962C8B-B14F-4D97-AF65-F5344CB8AC3E}">
        <p14:creationId xmlns:p14="http://schemas.microsoft.com/office/powerpoint/2010/main" val="2724040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Floating Point </a:t>
            </a:r>
            <a:r>
              <a:rPr lang="en-GB" sz="4000" dirty="0" smtClean="0"/>
              <a:t>Comparisons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13641" y="1556792"/>
            <a:ext cx="813691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Comparison of floats or doubles</a:t>
            </a:r>
          </a:p>
          <a:p>
            <a:r>
              <a:rPr lang="en-GB" dirty="0" smtClean="0"/>
              <a:t>Small differences resulting from floating point arithmetic may cause errors when checking for equality.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a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0.5-0.4-0.1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2.775557561562891e-17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/>
              <a:t>Use a tolerance check: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abs(a)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&lt;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tolerance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0.9999999999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 ( A == 1)   % will be false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1e-6;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bs( A – 1.0 ) &lt;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Tol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% will return true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79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8.1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7544" y="1268762"/>
            <a:ext cx="3888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) &gt;&gt;  </a:t>
            </a:r>
            <a:r>
              <a:rPr lang="en-GB" dirty="0"/>
              <a:t>A = [9 12 18 0;10 3 1 7;2 5 14 22]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 9    12    18     0</a:t>
            </a:r>
          </a:p>
          <a:p>
            <a:r>
              <a:rPr lang="en-GB" dirty="0"/>
              <a:t>    10     3     1     7</a:t>
            </a:r>
          </a:p>
          <a:p>
            <a:r>
              <a:rPr lang="en-GB" dirty="0"/>
              <a:t>     2     5    14    22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&gt;&gt; B = A &gt;=7 &amp; A &lt; 15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  1     1     0     0</a:t>
            </a:r>
          </a:p>
          <a:p>
            <a:r>
              <a:rPr lang="en-GB" dirty="0"/>
              <a:t>     1     0     0     1</a:t>
            </a:r>
          </a:p>
          <a:p>
            <a:r>
              <a:rPr lang="en-GB" dirty="0"/>
              <a:t>     0     0     1     0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2)	&gt;&gt; A(B) = A(B).^2</a:t>
            </a:r>
          </a:p>
          <a:p>
            <a:r>
              <a:rPr lang="en-GB" dirty="0"/>
              <a:t>A =</a:t>
            </a:r>
          </a:p>
          <a:p>
            <a:r>
              <a:rPr lang="en-GB" dirty="0"/>
              <a:t>    81   144    18     0</a:t>
            </a:r>
          </a:p>
          <a:p>
            <a:r>
              <a:rPr lang="en-GB" dirty="0"/>
              <a:t>   100     3     1    49</a:t>
            </a:r>
          </a:p>
          <a:p>
            <a:r>
              <a:rPr lang="en-GB" dirty="0"/>
              <a:t>     2     5   196    22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932040" y="963300"/>
            <a:ext cx="35283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3)	&gt;&gt; find(A&gt;100)</a:t>
            </a:r>
          </a:p>
          <a:p>
            <a:r>
              <a:rPr lang="en-GB" dirty="0" err="1"/>
              <a:t>ans</a:t>
            </a:r>
            <a:r>
              <a:rPr lang="en-GB" dirty="0"/>
              <a:t> =</a:t>
            </a:r>
          </a:p>
          <a:p>
            <a:r>
              <a:rPr lang="en-GB" dirty="0"/>
              <a:t>     4</a:t>
            </a:r>
          </a:p>
          <a:p>
            <a:r>
              <a:rPr lang="en-GB" dirty="0"/>
              <a:t>     9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4)	&gt;&gt; B = A(A&gt;100)</a:t>
            </a:r>
          </a:p>
          <a:p>
            <a:r>
              <a:rPr lang="en-GB" dirty="0"/>
              <a:t>B =</a:t>
            </a:r>
          </a:p>
          <a:p>
            <a:r>
              <a:rPr lang="en-GB" dirty="0"/>
              <a:t>   144</a:t>
            </a:r>
          </a:p>
          <a:p>
            <a:r>
              <a:rPr lang="en-GB" dirty="0"/>
              <a:t>   196</a:t>
            </a:r>
          </a:p>
          <a:p>
            <a:r>
              <a:rPr lang="en-GB" dirty="0"/>
              <a:t> 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9421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05/03/2020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1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Conditional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69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644008" y="1340768"/>
            <a:ext cx="3096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GB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44008" y="3285466"/>
            <a:ext cx="4176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Age = 6;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(‘a is less than </a:t>
            </a:r>
            <a:r>
              <a:rPr lang="en-GB" smtClean="0">
                <a:latin typeface="Courier New" pitchFamily="49" charset="0"/>
                <a:cs typeface="Courier New" pitchFamily="49" charset="0"/>
              </a:rPr>
              <a:t>5’);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727" y="5661248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if the condition is applied to an array it will only be true if </a:t>
            </a:r>
            <a:r>
              <a:rPr lang="en-GB" i="1" dirty="0" smtClean="0"/>
              <a:t>all</a:t>
            </a:r>
            <a:r>
              <a:rPr lang="en-GB" dirty="0" smtClean="0"/>
              <a:t> elements of the array satisfy the condition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1685086" y="1171695"/>
            <a:ext cx="12253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</a:t>
            </a:r>
            <a:endParaRPr lang="en-GB" sz="2000" dirty="0"/>
          </a:p>
        </p:txBody>
      </p:sp>
      <p:sp>
        <p:nvSpPr>
          <p:cNvPr id="12" name="Flowchart: Decision 11"/>
          <p:cNvSpPr/>
          <p:nvPr/>
        </p:nvSpPr>
        <p:spPr>
          <a:xfrm>
            <a:off x="1043609" y="2981629"/>
            <a:ext cx="2242916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Flowchart: Process 12"/>
          <p:cNvSpPr/>
          <p:nvPr/>
        </p:nvSpPr>
        <p:spPr>
          <a:xfrm>
            <a:off x="1625007" y="4185084"/>
            <a:ext cx="1074785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Display message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35" idx="2"/>
            <a:endCxn id="12" idx="0"/>
          </p:cNvCxnSpPr>
          <p:nvPr/>
        </p:nvCxnSpPr>
        <p:spPr>
          <a:xfrm>
            <a:off x="2165067" y="2487195"/>
            <a:ext cx="0" cy="494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2"/>
          </p:cNvCxnSpPr>
          <p:nvPr/>
        </p:nvCxnSpPr>
        <p:spPr>
          <a:xfrm>
            <a:off x="2162400" y="4730502"/>
            <a:ext cx="0" cy="9307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685086" y="3630433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2926484" y="291368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25" name="Straight Arrow Connector 24"/>
          <p:cNvCxnSpPr>
            <a:stCxn id="12" idx="2"/>
            <a:endCxn id="13" idx="0"/>
          </p:cNvCxnSpPr>
          <p:nvPr/>
        </p:nvCxnSpPr>
        <p:spPr>
          <a:xfrm flipH="1">
            <a:off x="2162400" y="3629701"/>
            <a:ext cx="2667" cy="5553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12" idx="3"/>
          </p:cNvCxnSpPr>
          <p:nvPr/>
        </p:nvCxnSpPr>
        <p:spPr>
          <a:xfrm flipH="1">
            <a:off x="2165067" y="3305665"/>
            <a:ext cx="1121458" cy="1890210"/>
          </a:xfrm>
          <a:prstGeom prst="bentConnector4">
            <a:avLst>
              <a:gd name="adj1" fmla="val -20384"/>
              <a:gd name="adj2" fmla="val 100295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Terminator 34"/>
          <p:cNvSpPr/>
          <p:nvPr/>
        </p:nvSpPr>
        <p:spPr>
          <a:xfrm>
            <a:off x="1408809" y="199440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= 6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880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Saving Workspace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124744"/>
            <a:ext cx="8496944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MATLAB format:</a:t>
            </a:r>
          </a:p>
          <a:p>
            <a:r>
              <a:rPr lang="en-GB" dirty="0" smtClean="0"/>
              <a:t>	Variables in the workspace can be saved to a file using the Save Workspace   	button</a:t>
            </a:r>
            <a:r>
              <a:rPr lang="en-GB" dirty="0"/>
              <a:t> </a:t>
            </a:r>
            <a:r>
              <a:rPr lang="en-GB" dirty="0" smtClean="0"/>
              <a:t>or by typing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 &lt;filename&gt; </a:t>
            </a:r>
            <a:r>
              <a:rPr lang="en-GB" dirty="0" smtClean="0">
                <a:cs typeface="Courier New" pitchFamily="49" charset="0"/>
              </a:rPr>
              <a:t>at the command line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Using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save(‘filename’, ‘var1’, ‘var2’,…) </a:t>
            </a:r>
            <a:r>
              <a:rPr lang="en-GB" dirty="0" smtClean="0">
                <a:cs typeface="Courier New" pitchFamily="49" charset="0"/>
              </a:rPr>
              <a:t>allows selected 	variables to be saved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Saves with .mat extension in format readable by MATLAB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	Has advantage that it is operating system independent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9722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 smtClean="0"/>
              <a:t>ascii</a:t>
            </a:r>
            <a:r>
              <a:rPr lang="en-GB" sz="2400" dirty="0" smtClean="0"/>
              <a:t> format:</a:t>
            </a:r>
          </a:p>
          <a:p>
            <a:r>
              <a:rPr lang="en-GB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Use a ‘-</a:t>
            </a:r>
            <a:r>
              <a:rPr lang="en-GB" dirty="0" err="1" smtClean="0"/>
              <a:t>ascii</a:t>
            </a:r>
            <a:r>
              <a:rPr lang="en-GB" dirty="0" smtClean="0"/>
              <a:t>’ parameter to save data in </a:t>
            </a:r>
            <a:r>
              <a:rPr lang="en-GB" dirty="0" err="1" smtClean="0"/>
              <a:t>ascii</a:t>
            </a:r>
            <a:r>
              <a:rPr lang="en-GB" dirty="0" smtClean="0"/>
              <a:t> format.  </a:t>
            </a:r>
          </a:p>
          <a:p>
            <a:r>
              <a:rPr lang="en-GB" dirty="0"/>
              <a:t>	</a:t>
            </a:r>
            <a:r>
              <a:rPr lang="en-GB" dirty="0" smtClean="0"/>
              <a:t>	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save('Data.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dat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','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x','y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', '-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ascii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GB" sz="2400" dirty="0"/>
              <a:t>	</a:t>
            </a:r>
            <a:r>
              <a:rPr lang="en-GB" sz="2400" dirty="0" smtClean="0"/>
              <a:t> </a:t>
            </a:r>
            <a:r>
              <a:rPr lang="en-GB" dirty="0" smtClean="0"/>
              <a:t>Conventionally a .</a:t>
            </a:r>
            <a:r>
              <a:rPr lang="en-GB" dirty="0" err="1" smtClean="0"/>
              <a:t>dat</a:t>
            </a:r>
            <a:r>
              <a:rPr lang="en-GB" dirty="0" smtClean="0"/>
              <a:t> file extension is used</a:t>
            </a:r>
          </a:p>
        </p:txBody>
      </p:sp>
    </p:spTree>
    <p:extLst>
      <p:ext uri="{BB962C8B-B14F-4D97-AF65-F5344CB8AC3E}">
        <p14:creationId xmlns:p14="http://schemas.microsoft.com/office/powerpoint/2010/main" val="2768353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en-GB" dirty="0" smtClean="0"/>
              <a:t>Nested if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211960" y="1177156"/>
            <a:ext cx="49320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if statements can be nested: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condition1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Code block 1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Code block 2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% End of condition 2</a:t>
            </a:r>
          </a:p>
          <a:p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Code block 3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% End of condition 1</a:t>
            </a:r>
          </a:p>
          <a:p>
            <a:r>
              <a:rPr lang="en-GB" dirty="0" smtClean="0"/>
              <a:t> 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5234806" y="4259608"/>
            <a:ext cx="30963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Remember the ‘end’ statement at the end of each code block</a:t>
            </a:r>
          </a:p>
          <a:p>
            <a:endParaRPr lang="en-GB" dirty="0"/>
          </a:p>
          <a:p>
            <a:r>
              <a:rPr lang="en-GB" dirty="0" smtClean="0"/>
              <a:t>Indentation is not necessary but is good style and makes code more readable</a:t>
            </a:r>
            <a:endParaRPr lang="en-GB" dirty="0"/>
          </a:p>
        </p:txBody>
      </p:sp>
      <p:sp>
        <p:nvSpPr>
          <p:cNvPr id="7" name="Flowchart: Decision 6"/>
          <p:cNvSpPr/>
          <p:nvPr/>
        </p:nvSpPr>
        <p:spPr>
          <a:xfrm>
            <a:off x="755576" y="2112257"/>
            <a:ext cx="2237725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i</a:t>
            </a:r>
            <a:r>
              <a:rPr lang="en-GB" dirty="0" smtClean="0">
                <a:solidFill>
                  <a:schemeClr val="tx1"/>
                </a:solidFill>
              </a:rPr>
              <a:t>f Age &gt;5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30961" y="313039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58" idx="2"/>
            <a:endCxn id="7" idx="0"/>
          </p:cNvCxnSpPr>
          <p:nvPr/>
        </p:nvCxnSpPr>
        <p:spPr>
          <a:xfrm flipH="1">
            <a:off x="1874439" y="1761839"/>
            <a:ext cx="11602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886041" y="3519769"/>
            <a:ext cx="3164" cy="4023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10453" y="262762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937465" y="2066961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cxnSp>
        <p:nvCxnSpPr>
          <p:cNvPr id="13" name="Straight Arrow Connector 12"/>
          <p:cNvCxnSpPr>
            <a:stCxn id="7" idx="2"/>
            <a:endCxn id="8" idx="0"/>
          </p:cNvCxnSpPr>
          <p:nvPr/>
        </p:nvCxnSpPr>
        <p:spPr>
          <a:xfrm flipH="1">
            <a:off x="1874438" y="2760329"/>
            <a:ext cx="1" cy="370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Decision 25"/>
          <p:cNvSpPr/>
          <p:nvPr/>
        </p:nvSpPr>
        <p:spPr>
          <a:xfrm>
            <a:off x="755577" y="3922079"/>
            <a:ext cx="2244052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if Age &lt; 10 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7" name="Flowchart: Process 26"/>
          <p:cNvSpPr/>
          <p:nvPr/>
        </p:nvSpPr>
        <p:spPr>
          <a:xfrm>
            <a:off x="938783" y="4808686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8" name="Flowchart: Process 27"/>
          <p:cNvSpPr/>
          <p:nvPr/>
        </p:nvSpPr>
        <p:spPr>
          <a:xfrm>
            <a:off x="938783" y="557826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Code Block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6" idx="2"/>
            <a:endCxn id="27" idx="0"/>
          </p:cNvCxnSpPr>
          <p:nvPr/>
        </p:nvCxnSpPr>
        <p:spPr>
          <a:xfrm>
            <a:off x="1877603" y="4570151"/>
            <a:ext cx="4657" cy="238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7" idx="2"/>
            <a:endCxn id="28" idx="0"/>
          </p:cNvCxnSpPr>
          <p:nvPr/>
        </p:nvCxnSpPr>
        <p:spPr>
          <a:xfrm>
            <a:off x="1882260" y="5244357"/>
            <a:ext cx="0" cy="3339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410453" y="4437112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2" name="Elbow Connector 41"/>
          <p:cNvCxnSpPr>
            <a:stCxn id="26" idx="3"/>
          </p:cNvCxnSpPr>
          <p:nvPr/>
        </p:nvCxnSpPr>
        <p:spPr>
          <a:xfrm flipH="1">
            <a:off x="1874439" y="4246115"/>
            <a:ext cx="1125190" cy="1165195"/>
          </a:xfrm>
          <a:prstGeom prst="bentConnector4">
            <a:avLst>
              <a:gd name="adj1" fmla="val -20317"/>
              <a:gd name="adj2" fmla="val 992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28" idx="2"/>
          </p:cNvCxnSpPr>
          <p:nvPr/>
        </p:nvCxnSpPr>
        <p:spPr>
          <a:xfrm>
            <a:off x="1882260" y="6013934"/>
            <a:ext cx="3781" cy="583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805465" y="3840217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58" name="Flowchart: Terminator 57"/>
          <p:cNvSpPr/>
          <p:nvPr/>
        </p:nvSpPr>
        <p:spPr>
          <a:xfrm>
            <a:off x="1129783" y="1269047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82" name="Straight Connector 81"/>
          <p:cNvCxnSpPr>
            <a:stCxn id="7" idx="3"/>
          </p:cNvCxnSpPr>
          <p:nvPr/>
        </p:nvCxnSpPr>
        <p:spPr>
          <a:xfrm>
            <a:off x="2993301" y="243629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907701" y="2436293"/>
            <a:ext cx="0" cy="386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H="1">
            <a:off x="1874438" y="6305643"/>
            <a:ext cx="203326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672" y="1986021"/>
            <a:ext cx="133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1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102889" y="3790246"/>
            <a:ext cx="1302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Condition 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71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GB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i="1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Code block </a:t>
            </a:r>
            <a:r>
              <a:rPr lang="en-GB" i="1" dirty="0" smtClean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GB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9" name="Flowchart: Decision 8"/>
          <p:cNvSpPr/>
          <p:nvPr/>
        </p:nvSpPr>
        <p:spPr>
          <a:xfrm>
            <a:off x="251520" y="2172053"/>
            <a:ext cx="219888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Age &gt; 5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 2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11" name="Straight Arrow Connector 10"/>
          <p:cNvCxnSpPr>
            <a:stCxn id="48" idx="2"/>
            <a:endCxn id="9" idx="0"/>
          </p:cNvCxnSpPr>
          <p:nvPr/>
        </p:nvCxnSpPr>
        <p:spPr>
          <a:xfrm>
            <a:off x="1350961" y="1821635"/>
            <a:ext cx="1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55576" y="2894065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true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407485" y="338078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Message1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350962" y="3816454"/>
            <a:ext cx="0" cy="11247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08561" y="193543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else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32" name="Straight Arrow Connector 31"/>
          <p:cNvCxnSpPr>
            <a:stCxn id="9" idx="2"/>
            <a:endCxn id="18" idx="0"/>
          </p:cNvCxnSpPr>
          <p:nvPr/>
        </p:nvCxnSpPr>
        <p:spPr>
          <a:xfrm>
            <a:off x="1350962" y="2820125"/>
            <a:ext cx="0" cy="5606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/>
          <p:nvPr/>
        </p:nvCxnSpPr>
        <p:spPr>
          <a:xfrm rot="10800000" flipV="1">
            <a:off x="1372392" y="2563369"/>
            <a:ext cx="3398842" cy="2070498"/>
          </a:xfrm>
          <a:prstGeom prst="bentConnector3">
            <a:avLst>
              <a:gd name="adj1" fmla="val -7842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594703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prstClr val="black"/>
                </a:solidFill>
              </a:rPr>
              <a:t>Input Age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78288" y="4890658"/>
            <a:ext cx="4608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else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5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834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508104" y="2165995"/>
            <a:ext cx="28443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Code block 1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 condition 2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	Code block 3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9" name="Flowchart: Decision 8"/>
          <p:cNvSpPr/>
          <p:nvPr/>
        </p:nvSpPr>
        <p:spPr>
          <a:xfrm>
            <a:off x="472890" y="2172053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&gt; 5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2854165" y="228700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1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endCxn id="9" idx="0"/>
          </p:cNvCxnSpPr>
          <p:nvPr/>
        </p:nvCxnSpPr>
        <p:spPr>
          <a:xfrm>
            <a:off x="1461647" y="1821635"/>
            <a:ext cx="0" cy="3504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66246" y="29405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/>
              <a:t>elseif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2055465" y="1996844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Flowchart: Decision 15"/>
          <p:cNvSpPr/>
          <p:nvPr/>
        </p:nvSpPr>
        <p:spPr>
          <a:xfrm>
            <a:off x="483271" y="3380784"/>
            <a:ext cx="1977513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Age &lt; 11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2842362" y="3486984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2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32332" y="4804413"/>
            <a:ext cx="1886954" cy="435671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Message 3</a:t>
            </a:r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>
            <a:stCxn id="18" idx="2"/>
          </p:cNvCxnSpPr>
          <p:nvPr/>
        </p:nvCxnSpPr>
        <p:spPr>
          <a:xfrm>
            <a:off x="1475809" y="5240084"/>
            <a:ext cx="0" cy="89527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3179" y="4345411"/>
            <a:ext cx="8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else</a:t>
            </a:r>
            <a:endParaRPr lang="en-GB" dirty="0"/>
          </a:p>
        </p:txBody>
      </p:sp>
      <p:cxnSp>
        <p:nvCxnSpPr>
          <p:cNvPr id="32" name="Straight Arrow Connector 31"/>
          <p:cNvCxnSpPr>
            <a:stCxn id="9" idx="2"/>
            <a:endCxn id="16" idx="0"/>
          </p:cNvCxnSpPr>
          <p:nvPr/>
        </p:nvCxnSpPr>
        <p:spPr>
          <a:xfrm>
            <a:off x="1461647" y="2820125"/>
            <a:ext cx="10381" cy="5606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16" idx="2"/>
            <a:endCxn id="18" idx="0"/>
          </p:cNvCxnSpPr>
          <p:nvPr/>
        </p:nvCxnSpPr>
        <p:spPr>
          <a:xfrm>
            <a:off x="1472028" y="4028856"/>
            <a:ext cx="3781" cy="7755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2090363" y="319611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cxnSp>
        <p:nvCxnSpPr>
          <p:cNvPr id="41" name="Straight Arrow Connector 40"/>
          <p:cNvCxnSpPr>
            <a:stCxn id="9" idx="3"/>
            <a:endCxn id="10" idx="1"/>
          </p:cNvCxnSpPr>
          <p:nvPr/>
        </p:nvCxnSpPr>
        <p:spPr>
          <a:xfrm>
            <a:off x="2450403" y="2496089"/>
            <a:ext cx="403762" cy="8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6" idx="3"/>
            <a:endCxn id="17" idx="1"/>
          </p:cNvCxnSpPr>
          <p:nvPr/>
        </p:nvCxnSpPr>
        <p:spPr>
          <a:xfrm>
            <a:off x="2460784" y="3704820"/>
            <a:ext cx="38157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7" idx="3"/>
          </p:cNvCxnSpPr>
          <p:nvPr/>
        </p:nvCxnSpPr>
        <p:spPr>
          <a:xfrm flipH="1">
            <a:off x="1475809" y="3704820"/>
            <a:ext cx="3253507" cy="2070498"/>
          </a:xfrm>
          <a:prstGeom prst="bentConnector3">
            <a:avLst>
              <a:gd name="adj1" fmla="val -702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0" idx="3"/>
          </p:cNvCxnSpPr>
          <p:nvPr/>
        </p:nvCxnSpPr>
        <p:spPr>
          <a:xfrm>
            <a:off x="4741119" y="2504840"/>
            <a:ext cx="201278" cy="119997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Terminator 47"/>
          <p:cNvSpPr/>
          <p:nvPr/>
        </p:nvSpPr>
        <p:spPr>
          <a:xfrm>
            <a:off x="705388" y="1328843"/>
            <a:ext cx="1512515" cy="492792"/>
          </a:xfrm>
          <a:prstGeom prst="flowChartTerminator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Input Age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73</a:t>
            </a:fld>
            <a:endParaRPr lang="en-GB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if/</a:t>
            </a:r>
            <a:r>
              <a:rPr lang="en-GB" dirty="0" err="1" smtClean="0"/>
              <a:t>elseif</a:t>
            </a:r>
            <a:r>
              <a:rPr lang="en-GB" dirty="0" smtClean="0"/>
              <a:t>/else Statements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1580998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if age &lt; 5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less than 5');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elseif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age &lt; 11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between 5 and 10');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else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('Age is 11 or over');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4293096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Don’t </a:t>
            </a:r>
            <a:r>
              <a:rPr lang="en-GB" dirty="0" err="1" smtClean="0"/>
              <a:t>overspecify</a:t>
            </a:r>
            <a:r>
              <a:rPr lang="en-GB" dirty="0" smtClean="0"/>
              <a:t> conditions:</a:t>
            </a:r>
          </a:p>
          <a:p>
            <a:r>
              <a:rPr lang="en-GB" dirty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&gt;=5  - second condition is redundant</a:t>
            </a:r>
          </a:p>
          <a:p>
            <a:endParaRPr lang="en-GB" dirty="0"/>
          </a:p>
          <a:p>
            <a:r>
              <a:rPr lang="en-GB" dirty="0" smtClean="0"/>
              <a:t>	</a:t>
            </a:r>
            <a:r>
              <a:rPr lang="en-GB" dirty="0" err="1" smtClean="0"/>
              <a:t>elseif</a:t>
            </a:r>
            <a:r>
              <a:rPr lang="en-GB" dirty="0" smtClean="0"/>
              <a:t> age &lt; 11 &amp; age &gt;5  - would give incorrect result for age =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506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Switch Statement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124744"/>
            <a:ext cx="33123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switch variable</a:t>
            </a:r>
          </a:p>
          <a:p>
            <a:r>
              <a:rPr lang="en-GB" dirty="0"/>
              <a:t> </a:t>
            </a:r>
            <a:r>
              <a:rPr lang="en-GB" dirty="0" smtClean="0"/>
              <a:t>     case value1    </a:t>
            </a:r>
          </a:p>
          <a:p>
            <a:r>
              <a:rPr lang="en-GB" dirty="0"/>
              <a:t>	</a:t>
            </a:r>
            <a:r>
              <a:rPr lang="en-GB" i="1" dirty="0"/>
              <a:t>Code block 1	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value2</a:t>
            </a:r>
          </a:p>
          <a:p>
            <a:r>
              <a:rPr lang="en-GB" i="1" dirty="0"/>
              <a:t>	Code block 2</a:t>
            </a:r>
            <a:endParaRPr lang="en-GB" dirty="0"/>
          </a:p>
          <a:p>
            <a:r>
              <a:rPr lang="en-GB" dirty="0" smtClean="0"/>
              <a:t>      …</a:t>
            </a:r>
            <a:endParaRPr lang="en-GB" dirty="0"/>
          </a:p>
          <a:p>
            <a:r>
              <a:rPr lang="en-GB" dirty="0" smtClean="0"/>
              <a:t>      case </a:t>
            </a:r>
            <a:r>
              <a:rPr lang="en-GB" dirty="0"/>
              <a:t>value n</a:t>
            </a:r>
          </a:p>
          <a:p>
            <a:r>
              <a:rPr lang="en-GB" i="1" dirty="0"/>
              <a:t>	Code block n</a:t>
            </a:r>
            <a:endParaRPr lang="en-GB" dirty="0"/>
          </a:p>
          <a:p>
            <a:r>
              <a:rPr lang="en-GB" dirty="0" smtClean="0"/>
              <a:t>      otherwise</a:t>
            </a:r>
            <a:endParaRPr lang="en-GB" dirty="0"/>
          </a:p>
          <a:p>
            <a:r>
              <a:rPr lang="en-GB" i="1" dirty="0"/>
              <a:t>	Code executed if </a:t>
            </a:r>
            <a:r>
              <a:rPr lang="en-GB" i="1" dirty="0" smtClean="0"/>
              <a:t>        	expression </a:t>
            </a:r>
            <a:r>
              <a:rPr lang="en-GB" i="1" dirty="0"/>
              <a:t>none of </a:t>
            </a:r>
            <a:endParaRPr lang="en-GB" dirty="0"/>
          </a:p>
          <a:p>
            <a:r>
              <a:rPr lang="en-GB" i="1" dirty="0" smtClean="0"/>
              <a:t>	values specified</a:t>
            </a:r>
            <a:endParaRPr lang="en-GB" dirty="0"/>
          </a:p>
          <a:p>
            <a:r>
              <a:rPr lang="en-GB" dirty="0"/>
              <a:t>end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839102" y="1130904"/>
            <a:ext cx="5112568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%Menu and switch/case statement example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Colour = menu('Select Colour', 'Red', 'Blue', 'Green');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switch Colour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1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red');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2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blue');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case 3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chose green');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otherwise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('You </a:t>
            </a:r>
            <a:r>
              <a:rPr lang="en-GB" sz="1600" dirty="0" err="1">
                <a:latin typeface="Courier New" pitchFamily="49" charset="0"/>
                <a:cs typeface="Courier New" pitchFamily="49" charset="0"/>
              </a:rPr>
              <a:t>didn</a:t>
            </a:r>
            <a:r>
              <a:rPr lang="en-GB" sz="1600" dirty="0">
                <a:latin typeface="Courier New" pitchFamily="49" charset="0"/>
                <a:cs typeface="Courier New" pitchFamily="49" charset="0"/>
              </a:rPr>
              <a:t>''t make a selection');</a:t>
            </a:r>
          </a:p>
          <a:p>
            <a:r>
              <a:rPr lang="en-GB" sz="1600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0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Repetition Operators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75</a:t>
            </a:fld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1662032" y="1865980"/>
            <a:ext cx="1436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Repetition</a:t>
            </a:r>
            <a:endParaRPr lang="en-GB" sz="2000" dirty="0"/>
          </a:p>
        </p:txBody>
      </p:sp>
      <p:sp>
        <p:nvSpPr>
          <p:cNvPr id="6" name="Flowchart: Data 5"/>
          <p:cNvSpPr/>
          <p:nvPr/>
        </p:nvSpPr>
        <p:spPr>
          <a:xfrm>
            <a:off x="1696366" y="2667690"/>
            <a:ext cx="1368152" cy="504056"/>
          </a:xfrm>
          <a:prstGeom prst="flowChartInputOutp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lowchart: Decision 6"/>
          <p:cNvSpPr/>
          <p:nvPr/>
        </p:nvSpPr>
        <p:spPr>
          <a:xfrm>
            <a:off x="1390332" y="3594172"/>
            <a:ext cx="1980220" cy="648072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tx1"/>
                </a:solidFill>
              </a:rPr>
              <a:t>Decision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1912390" y="4742751"/>
            <a:ext cx="936104" cy="54541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6" idx="4"/>
            <a:endCxn id="7" idx="0"/>
          </p:cNvCxnSpPr>
          <p:nvPr/>
        </p:nvCxnSpPr>
        <p:spPr>
          <a:xfrm>
            <a:off x="2380442" y="3171746"/>
            <a:ext cx="0" cy="4224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  <a:endCxn id="8" idx="0"/>
          </p:cNvCxnSpPr>
          <p:nvPr/>
        </p:nvCxnSpPr>
        <p:spPr>
          <a:xfrm>
            <a:off x="2380442" y="4242244"/>
            <a:ext cx="0" cy="5005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1390331" y="3943871"/>
            <a:ext cx="522058" cy="1097252"/>
          </a:xfrm>
          <a:prstGeom prst="bentConnector3">
            <a:avLst>
              <a:gd name="adj1" fmla="val 143788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3"/>
          </p:cNvCxnSpPr>
          <p:nvPr/>
        </p:nvCxnSpPr>
        <p:spPr>
          <a:xfrm>
            <a:off x="3370552" y="3918208"/>
            <a:ext cx="306034" cy="13015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8040" y="2735052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95747" y="4762335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err="1"/>
              <a:t>Calc</a:t>
            </a:r>
            <a:endParaRPr lang="en-GB" dirty="0"/>
          </a:p>
        </p:txBody>
      </p:sp>
      <p:sp>
        <p:nvSpPr>
          <p:cNvPr id="15" name="TextBox 14"/>
          <p:cNvSpPr txBox="1"/>
          <p:nvPr/>
        </p:nvSpPr>
        <p:spPr>
          <a:xfrm>
            <a:off x="1696366" y="4282168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3044878" y="3531388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4572000" y="2066035"/>
            <a:ext cx="352839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For loop:</a:t>
            </a:r>
          </a:p>
          <a:p>
            <a:r>
              <a:rPr lang="en-GB" sz="2400" dirty="0" smtClean="0"/>
              <a:t>Use to iterate through a given set of values (given by an index matrix)</a:t>
            </a:r>
          </a:p>
          <a:p>
            <a:endParaRPr lang="en-GB" sz="2400" dirty="0"/>
          </a:p>
          <a:p>
            <a:r>
              <a:rPr lang="en-GB" sz="2400" dirty="0" smtClean="0"/>
              <a:t>While loop:</a:t>
            </a:r>
          </a:p>
          <a:p>
            <a:r>
              <a:rPr lang="en-GB" sz="2400" dirty="0" smtClean="0"/>
              <a:t>Loop until a specified condition is satisfied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560258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76</a:t>
            </a:fld>
            <a:endParaRPr lang="en-GB"/>
          </a:p>
        </p:txBody>
      </p:sp>
      <p:grpSp>
        <p:nvGrpSpPr>
          <p:cNvPr id="50" name="Group 49"/>
          <p:cNvGrpSpPr/>
          <p:nvPr/>
        </p:nvGrpSpPr>
        <p:grpSpPr>
          <a:xfrm>
            <a:off x="698250" y="1279537"/>
            <a:ext cx="2653440" cy="4597546"/>
            <a:chOff x="1301065" y="343622"/>
            <a:chExt cx="2653440" cy="4597546"/>
          </a:xfrm>
        </p:grpSpPr>
        <p:sp>
          <p:nvSpPr>
            <p:cNvPr id="4" name="Flowchart: Decision 3"/>
            <p:cNvSpPr/>
            <p:nvPr/>
          </p:nvSpPr>
          <p:spPr>
            <a:xfrm>
              <a:off x="1301065" y="1654212"/>
              <a:ext cx="2653439" cy="648072"/>
            </a:xfrm>
            <a:prstGeom prst="flowChartDecision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>
                  <a:solidFill>
                    <a:schemeClr val="tx1"/>
                  </a:solidFill>
                </a:rPr>
                <a:t>for t = 1:0.1:2 </a:t>
              </a:r>
              <a:endParaRPr lang="en-GB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/>
            <p:cNvSpPr/>
            <p:nvPr/>
          </p:nvSpPr>
          <p:spPr>
            <a:xfrm>
              <a:off x="1619672" y="2767757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" name="Straight Arrow Connector 6"/>
            <p:cNvCxnSpPr>
              <a:stCxn id="4" idx="2"/>
              <a:endCxn id="5" idx="0"/>
            </p:cNvCxnSpPr>
            <p:nvPr/>
          </p:nvCxnSpPr>
          <p:spPr>
            <a:xfrm flipH="1">
              <a:off x="2627784" y="2302284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stCxn id="35" idx="1"/>
              <a:endCxn id="4" idx="1"/>
            </p:cNvCxnSpPr>
            <p:nvPr/>
          </p:nvCxnSpPr>
          <p:spPr>
            <a:xfrm rot="10800000">
              <a:off x="1301065" y="1978249"/>
              <a:ext cx="318606" cy="2058799"/>
            </a:xfrm>
            <a:prstGeom prst="bentConnector3">
              <a:avLst>
                <a:gd name="adj1" fmla="val 17175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/>
            <p:cNvCxnSpPr/>
            <p:nvPr/>
          </p:nvCxnSpPr>
          <p:spPr>
            <a:xfrm flipH="1">
              <a:off x="2627785" y="1978248"/>
              <a:ext cx="1326720" cy="2962920"/>
            </a:xfrm>
            <a:prstGeom prst="bentConnector4">
              <a:avLst>
                <a:gd name="adj1" fmla="val -17230"/>
                <a:gd name="adj2" fmla="val 83243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1659808" y="2881463"/>
              <a:ext cx="18770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Calculate distance</a:t>
              </a:r>
              <a:endParaRPr lang="en-GB" dirty="0"/>
            </a:p>
          </p:txBody>
        </p:sp>
        <p:cxnSp>
          <p:nvCxnSpPr>
            <p:cNvPr id="31" name="Straight Arrow Connector 30"/>
            <p:cNvCxnSpPr>
              <a:endCxn id="4" idx="0"/>
            </p:cNvCxnSpPr>
            <p:nvPr/>
          </p:nvCxnSpPr>
          <p:spPr>
            <a:xfrm>
              <a:off x="2627783" y="1359095"/>
              <a:ext cx="2" cy="295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Process 34"/>
            <p:cNvSpPr/>
            <p:nvPr/>
          </p:nvSpPr>
          <p:spPr>
            <a:xfrm>
              <a:off x="1619671" y="3764338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/>
            <p:cNvCxnSpPr>
              <a:endCxn id="35" idx="0"/>
            </p:cNvCxnSpPr>
            <p:nvPr/>
          </p:nvCxnSpPr>
          <p:spPr>
            <a:xfrm flipH="1">
              <a:off x="2627783" y="3298865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1944311" y="3878044"/>
              <a:ext cx="13080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Increment k</a:t>
              </a:r>
              <a:endParaRPr lang="en-GB" dirty="0"/>
            </a:p>
          </p:txBody>
        </p:sp>
        <p:sp>
          <p:nvSpPr>
            <p:cNvPr id="38" name="Flowchart: Process 37"/>
            <p:cNvSpPr/>
            <p:nvPr/>
          </p:nvSpPr>
          <p:spPr>
            <a:xfrm>
              <a:off x="1619701" y="811386"/>
              <a:ext cx="2016224" cy="545418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2638096" y="343622"/>
              <a:ext cx="1" cy="46547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/>
            <p:cNvSpPr/>
            <p:nvPr/>
          </p:nvSpPr>
          <p:spPr>
            <a:xfrm>
              <a:off x="2276816" y="874633"/>
              <a:ext cx="62709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dirty="0" smtClean="0"/>
                <a:t>k = 1</a:t>
              </a:r>
              <a:endParaRPr lang="en-GB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5157528" y="1236988"/>
            <a:ext cx="35292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	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806301" y="3390836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55" name="TextBox 54"/>
          <p:cNvSpPr txBox="1"/>
          <p:nvPr/>
        </p:nvSpPr>
        <p:spPr>
          <a:xfrm>
            <a:off x="4941505" y="249460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step doesn’t have to be integer</a:t>
            </a:r>
            <a:endParaRPr lang="en-GB" dirty="0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5445560" y="3134344"/>
            <a:ext cx="432048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941505" y="5381380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This will grow the array d by one element on each iteration</a:t>
            </a:r>
            <a:endParaRPr lang="en-GB" dirty="0"/>
          </a:p>
        </p:txBody>
      </p:sp>
      <p:cxnSp>
        <p:nvCxnSpPr>
          <p:cNvPr id="58" name="Straight Arrow Connector 57"/>
          <p:cNvCxnSpPr/>
          <p:nvPr/>
        </p:nvCxnSpPr>
        <p:spPr>
          <a:xfrm flipH="1" flipV="1">
            <a:off x="5301544" y="4831213"/>
            <a:ext cx="638608" cy="5909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457200" y="274638"/>
            <a:ext cx="8229600" cy="70609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for Loops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583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7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f</a:t>
            </a:r>
            <a:r>
              <a:rPr lang="en-GB" dirty="0" smtClean="0"/>
              <a:t>or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77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755576" y="4983433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for index =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[matrix]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GB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1337132"/>
            <a:ext cx="53285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k =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for t = 1:0.1:2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% Calculate distance in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freefall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d(k) = 0.5 * 9.81 * t^2;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k = k+1;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899592" y="3230050"/>
            <a:ext cx="5184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that vectorised form is much more efficient:</a:t>
            </a:r>
          </a:p>
          <a:p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 = [1:0.1:2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0.5 * 9.81 * 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.^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57202" y="4813931"/>
            <a:ext cx="291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If 2D matrix the index will contain a column of the matrix for each iteration of the loop – </a:t>
            </a:r>
            <a:r>
              <a:rPr lang="en-GB" dirty="0" err="1" smtClean="0"/>
              <a:t>ie</a:t>
            </a:r>
            <a:r>
              <a:rPr lang="en-GB" dirty="0" smtClean="0"/>
              <a:t> a column vector 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3563888" y="5154963"/>
            <a:ext cx="1152128" cy="6283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154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t</a:t>
            </a:r>
            <a:r>
              <a:rPr lang="en-GB" sz="4000" dirty="0" smtClean="0"/>
              <a:t>ic/toc</a:t>
            </a:r>
            <a:endParaRPr lang="en-GB" sz="4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187624" y="1988840"/>
            <a:ext cx="57606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Some code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toc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Elapsed time is 0.000039 seconds.</a:t>
            </a:r>
          </a:p>
        </p:txBody>
      </p:sp>
      <p:sp>
        <p:nvSpPr>
          <p:cNvPr id="12" name="Right Bracket 11"/>
          <p:cNvSpPr/>
          <p:nvPr/>
        </p:nvSpPr>
        <p:spPr>
          <a:xfrm>
            <a:off x="2699792" y="2132856"/>
            <a:ext cx="360040" cy="1440160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3347864" y="2564904"/>
            <a:ext cx="3456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Times the code executed between the tic and toc commands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593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/>
              <a:t>w</a:t>
            </a:r>
            <a:r>
              <a:rPr lang="en-GB" dirty="0" smtClean="0"/>
              <a:t>hile Loops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79</a:t>
            </a:fld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4529326" y="1882550"/>
            <a:ext cx="42911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condition==true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Code </a:t>
            </a:r>
            <a:r>
              <a:rPr lang="en-GB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block </a:t>
            </a:r>
          </a:p>
          <a:p>
            <a:r>
              <a:rPr lang="en-GB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567040" y="1546795"/>
            <a:ext cx="5976664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Use while loop to input values </a:t>
            </a:r>
          </a:p>
          <a:p>
            <a:r>
              <a:rPr lang="en-GB" sz="2400" dirty="0" smtClean="0">
                <a:cs typeface="Courier New" pitchFamily="49" charset="0"/>
              </a:rPr>
              <a:t>and calculate an average</a:t>
            </a:r>
          </a:p>
          <a:p>
            <a:endParaRPr lang="en-GB" dirty="0" smtClean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count = 1;</a:t>
            </a: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first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% negative number terminates loop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&gt;=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0 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numbers(count) =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count = count + 1;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num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input('Input next number: ');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average = mean(numbers);</a:t>
            </a: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disp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([</a:t>
            </a:r>
            <a:r>
              <a:rPr lang="en-GB" dirty="0">
                <a:solidFill>
                  <a:srgbClr val="A020F0"/>
                </a:solidFill>
                <a:latin typeface="Courier New" panose="02070309020205020404" pitchFamily="49" charset="0"/>
              </a:rPr>
              <a:t>'Average is '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, num2str(average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)]);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en-GB" dirty="0"/>
          </a:p>
        </p:txBody>
      </p:sp>
      <p:sp>
        <p:nvSpPr>
          <p:cNvPr id="8" name="Flowchart: Decision 7"/>
          <p:cNvSpPr/>
          <p:nvPr/>
        </p:nvSpPr>
        <p:spPr>
          <a:xfrm>
            <a:off x="510352" y="2090682"/>
            <a:ext cx="2653439" cy="627335"/>
          </a:xfrm>
          <a:prstGeom prst="flowChartDecision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>
                <a:solidFill>
                  <a:schemeClr val="tx1"/>
                </a:solidFill>
              </a:rPr>
              <a:t>n</a:t>
            </a:r>
            <a:r>
              <a:rPr lang="en-GB" sz="1600" dirty="0" err="1" smtClean="0">
                <a:solidFill>
                  <a:schemeClr val="tx1"/>
                </a:solidFill>
              </a:rPr>
              <a:t>um</a:t>
            </a:r>
            <a:r>
              <a:rPr lang="en-GB" sz="1600" dirty="0" smtClean="0">
                <a:solidFill>
                  <a:schemeClr val="tx1"/>
                </a:solidFill>
              </a:rPr>
              <a:t> &gt;= 0 ?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Flowchart: Process 8"/>
          <p:cNvSpPr/>
          <p:nvPr/>
        </p:nvSpPr>
        <p:spPr>
          <a:xfrm>
            <a:off x="828959" y="3770708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1836383" y="3462238"/>
            <a:ext cx="1376" cy="303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/>
          <p:cNvCxnSpPr/>
          <p:nvPr/>
        </p:nvCxnSpPr>
        <p:spPr>
          <a:xfrm rot="10800000">
            <a:off x="508988" y="2397875"/>
            <a:ext cx="306070" cy="2352327"/>
          </a:xfrm>
          <a:prstGeom prst="bentConnector3">
            <a:avLst>
              <a:gd name="adj1" fmla="val 17468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 flipH="1">
            <a:off x="1827736" y="2397875"/>
            <a:ext cx="1326720" cy="2962920"/>
          </a:xfrm>
          <a:prstGeom prst="bentConnector4">
            <a:avLst>
              <a:gd name="adj1" fmla="val -17230"/>
              <a:gd name="adj2" fmla="val 92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67059" y="3762787"/>
            <a:ext cx="17400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Increment count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837070" y="1782578"/>
            <a:ext cx="2" cy="29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owchart: Process 14"/>
          <p:cNvSpPr/>
          <p:nvPr/>
        </p:nvSpPr>
        <p:spPr>
          <a:xfrm>
            <a:off x="828959" y="4540821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>
            <a:stCxn id="9" idx="2"/>
            <a:endCxn id="15" idx="0"/>
          </p:cNvCxnSpPr>
          <p:nvPr/>
        </p:nvCxnSpPr>
        <p:spPr>
          <a:xfrm>
            <a:off x="1837071" y="4202420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256624" y="4540821"/>
            <a:ext cx="1160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i</a:t>
            </a:r>
            <a:r>
              <a:rPr lang="en-GB" dirty="0" smtClean="0"/>
              <a:t>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18" name="Flowchart: Process 17"/>
          <p:cNvSpPr/>
          <p:nvPr/>
        </p:nvSpPr>
        <p:spPr>
          <a:xfrm>
            <a:off x="828959" y="1319128"/>
            <a:ext cx="2016224" cy="467677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1849660" y="1037491"/>
            <a:ext cx="686" cy="2592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1242724" y="1350458"/>
            <a:ext cx="116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input </a:t>
            </a:r>
            <a:r>
              <a:rPr lang="en-GB" dirty="0" err="1" smtClean="0"/>
              <a:t>num</a:t>
            </a:r>
            <a:endParaRPr lang="en-GB" dirty="0"/>
          </a:p>
        </p:txBody>
      </p:sp>
      <p:sp>
        <p:nvSpPr>
          <p:cNvPr id="32" name="Flowchart: Process 31"/>
          <p:cNvSpPr/>
          <p:nvPr/>
        </p:nvSpPr>
        <p:spPr>
          <a:xfrm>
            <a:off x="828959" y="302593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1837071" y="2718017"/>
            <a:ext cx="0" cy="293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68859" y="3025932"/>
            <a:ext cx="1936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add </a:t>
            </a:r>
            <a:r>
              <a:rPr lang="en-GB" dirty="0" err="1" smtClean="0"/>
              <a:t>num</a:t>
            </a:r>
            <a:r>
              <a:rPr lang="en-GB" dirty="0" smtClean="0"/>
              <a:t> to vector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1256624" y="2637270"/>
            <a:ext cx="60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true</a:t>
            </a:r>
            <a:endParaRPr lang="en-GB" dirty="0"/>
          </a:p>
        </p:txBody>
      </p:sp>
      <p:sp>
        <p:nvSpPr>
          <p:cNvPr id="44" name="TextBox 43"/>
          <p:cNvSpPr txBox="1"/>
          <p:nvPr/>
        </p:nvSpPr>
        <p:spPr>
          <a:xfrm>
            <a:off x="2921760" y="2033190"/>
            <a:ext cx="72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false</a:t>
            </a:r>
            <a:endParaRPr lang="en-GB" dirty="0"/>
          </a:p>
        </p:txBody>
      </p:sp>
      <p:sp>
        <p:nvSpPr>
          <p:cNvPr id="46" name="Flowchart: Process 45"/>
          <p:cNvSpPr/>
          <p:nvPr/>
        </p:nvSpPr>
        <p:spPr>
          <a:xfrm>
            <a:off x="824540" y="5383462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/>
          <p:cNvSpPr/>
          <p:nvPr/>
        </p:nvSpPr>
        <p:spPr>
          <a:xfrm>
            <a:off x="918656" y="5375541"/>
            <a:ext cx="18280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Calculate average</a:t>
            </a:r>
            <a:endParaRPr lang="en-GB" dirty="0"/>
          </a:p>
        </p:txBody>
      </p:sp>
      <p:sp>
        <p:nvSpPr>
          <p:cNvPr id="48" name="Flowchart: Process 47"/>
          <p:cNvSpPr/>
          <p:nvPr/>
        </p:nvSpPr>
        <p:spPr>
          <a:xfrm>
            <a:off x="824540" y="6153575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9" name="Straight Arrow Connector 48"/>
          <p:cNvCxnSpPr>
            <a:stCxn id="46" idx="2"/>
            <a:endCxn id="48" idx="0"/>
          </p:cNvCxnSpPr>
          <p:nvPr/>
        </p:nvCxnSpPr>
        <p:spPr>
          <a:xfrm>
            <a:off x="1832652" y="5815174"/>
            <a:ext cx="0" cy="338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012269" y="6153575"/>
            <a:ext cx="1640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 smtClean="0"/>
              <a:t>Display average</a:t>
            </a:r>
            <a:endParaRPr lang="en-GB" dirty="0"/>
          </a:p>
        </p:txBody>
      </p:sp>
      <p:sp>
        <p:nvSpPr>
          <p:cNvPr id="51" name="Flowchart: Process 50"/>
          <p:cNvSpPr/>
          <p:nvPr/>
        </p:nvSpPr>
        <p:spPr>
          <a:xfrm>
            <a:off x="829022" y="599286"/>
            <a:ext cx="2016224" cy="431712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/>
          <p:cNvSpPr/>
          <p:nvPr/>
        </p:nvSpPr>
        <p:spPr>
          <a:xfrm>
            <a:off x="1298200" y="599286"/>
            <a:ext cx="1059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dirty="0"/>
              <a:t>c</a:t>
            </a:r>
            <a:r>
              <a:rPr lang="en-GB" dirty="0" smtClean="0"/>
              <a:t>ount = 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493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Vectors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276"/>
            <a:ext cx="4114800" cy="25197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 2 3 4] </a:t>
            </a:r>
          </a:p>
          <a:p>
            <a:pPr marL="0" indent="0">
              <a:buNone/>
            </a:pP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[1,2,3,4]</a:t>
            </a: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en-GB" sz="2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</a:t>
            </a:fld>
            <a:endParaRPr lang="en-GB"/>
          </a:p>
        </p:txBody>
      </p:sp>
      <p:sp>
        <p:nvSpPr>
          <p:cNvPr id="7" name="Right Bracket 6"/>
          <p:cNvSpPr/>
          <p:nvPr/>
        </p:nvSpPr>
        <p:spPr>
          <a:xfrm>
            <a:off x="4139953" y="1221342"/>
            <a:ext cx="45719" cy="1224136"/>
          </a:xfrm>
          <a:prstGeom prst="rightBracket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4427984" y="126406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Both give 1x4 vector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A = 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	1 2 3 4 </a:t>
            </a:r>
          </a:p>
          <a:p>
            <a:endParaRPr lang="en-GB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77026" y="2564904"/>
            <a:ext cx="8424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A = [1:4] </a:t>
            </a:r>
            <a:r>
              <a:rPr lang="en-GB" sz="2400" dirty="0" smtClean="0">
                <a:cs typeface="Courier New" pitchFamily="49" charset="0"/>
              </a:rPr>
              <a:t>Colon operator gives regularly spaced elements</a:t>
            </a:r>
          </a:p>
          <a:p>
            <a:endParaRPr lang="en-GB" sz="2400" dirty="0" smtClean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7026" y="4365104"/>
            <a:ext cx="8424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Increment can be decimal as well as integer</a:t>
            </a: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C = [1:0.2:2] </a:t>
            </a:r>
            <a:r>
              <a:rPr lang="en-GB" sz="2400" dirty="0" smtClean="0">
                <a:cs typeface="Courier New" panose="02070309020205020404" pitchFamily="49" charset="0"/>
              </a:rPr>
              <a:t>gives</a:t>
            </a: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1.0000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1.2000 1.4000 1.6000 1.8000 2.0000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7544" y="3395901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cs typeface="Courier New" pitchFamily="49" charset="0"/>
              </a:rPr>
              <a:t>Specify increment using format [</a:t>
            </a:r>
            <a:r>
              <a:rPr lang="en-GB" sz="2400" dirty="0" err="1">
                <a:cs typeface="Courier New" pitchFamily="49" charset="0"/>
              </a:rPr>
              <a:t>first:step:last</a:t>
            </a:r>
            <a:r>
              <a:rPr lang="en-GB" sz="2400" dirty="0">
                <a:cs typeface="Courier New" pitchFamily="49" charset="0"/>
              </a:rPr>
              <a:t>]</a:t>
            </a:r>
          </a:p>
          <a:p>
            <a:r>
              <a:rPr lang="en-GB" sz="2400" dirty="0">
                <a:latin typeface="Courier New" pitchFamily="49" charset="0"/>
                <a:cs typeface="Courier New" pitchFamily="49" charset="0"/>
              </a:rPr>
              <a:t>&gt;&gt; B = [1:2:9] </a:t>
            </a:r>
            <a:r>
              <a:rPr lang="en-GB" sz="2400" dirty="0">
                <a:cs typeface="Courier New" pitchFamily="49" charset="0"/>
              </a:rPr>
              <a:t>gives   </a:t>
            </a:r>
            <a:r>
              <a:rPr lang="en-GB" sz="2400" dirty="0">
                <a:latin typeface="Courier New" pitchFamily="49" charset="0"/>
                <a:cs typeface="Courier New" pitchFamily="49" charset="0"/>
              </a:rPr>
              <a:t>B = 1 3 5 7 9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21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864096"/>
          </a:xfrm>
        </p:spPr>
        <p:txBody>
          <a:bodyPr/>
          <a:lstStyle/>
          <a:p>
            <a:r>
              <a:rPr lang="en-GB" dirty="0" smtClean="0"/>
              <a:t>Exercise 9.2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4" y="1628800"/>
            <a:ext cx="68407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Change the Projectiles script to loop until </a:t>
            </a:r>
            <a:r>
              <a:rPr lang="en-GB" sz="2400" dirty="0" smtClean="0"/>
              <a:t>a valid input has </a:t>
            </a:r>
            <a:r>
              <a:rPr lang="en-GB" sz="2400" dirty="0"/>
              <a:t>been entered.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838127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What sort of loop will be used?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3501008"/>
            <a:ext cx="6264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While loop – continuing until condition is satisfied</a:t>
            </a:r>
            <a:endParaRPr lang="en-GB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27584" y="4509120"/>
            <a:ext cx="720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Probably need to set angle to an invalid value to start so that the loop is executed at least once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26499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16632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81</a:t>
            </a:fld>
            <a:endParaRPr lang="en-GB"/>
          </a:p>
        </p:txBody>
      </p:sp>
      <p:grpSp>
        <p:nvGrpSpPr>
          <p:cNvPr id="15" name="Group 14"/>
          <p:cNvGrpSpPr/>
          <p:nvPr/>
        </p:nvGrpSpPr>
        <p:grpSpPr>
          <a:xfrm>
            <a:off x="228821" y="1691297"/>
            <a:ext cx="8527545" cy="3481349"/>
            <a:chOff x="344219" y="767967"/>
            <a:chExt cx="8527545" cy="3481349"/>
          </a:xfrm>
        </p:grpSpPr>
        <p:sp>
          <p:nvSpPr>
            <p:cNvPr id="4" name="TextBox 3"/>
            <p:cNvSpPr txBox="1"/>
            <p:nvPr/>
          </p:nvSpPr>
          <p:spPr>
            <a:xfrm>
              <a:off x="344219" y="2217991"/>
              <a:ext cx="8527545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function [argout1, argout2..] = </a:t>
              </a:r>
              <a:r>
                <a:rPr lang="en-GB" dirty="0" err="1">
                  <a:latin typeface="Courier New" pitchFamily="49" charset="0"/>
                  <a:cs typeface="Courier New" pitchFamily="49" charset="0"/>
                </a:rPr>
                <a:t>funcName</a:t>
              </a:r>
              <a:r>
                <a:rPr lang="en-GB" dirty="0">
                  <a:latin typeface="Courier New" pitchFamily="49" charset="0"/>
                  <a:cs typeface="Courier New" pitchFamily="49" charset="0"/>
                </a:rPr>
                <a:t>( argin1, argin2,..)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H1 comment line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% Other comments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Code Block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(return)</a:t>
              </a:r>
            </a:p>
            <a:p>
              <a:r>
                <a:rPr lang="en-GB" dirty="0">
                  <a:latin typeface="Courier New" pitchFamily="49" charset="0"/>
                  <a:cs typeface="Courier New" pitchFamily="49" charset="0"/>
                </a:rPr>
                <a:t>(end)</a:t>
              </a:r>
            </a:p>
            <a:p>
              <a:endParaRPr lang="en-GB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136499" y="767967"/>
              <a:ext cx="208823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be the same as the filename – </a:t>
              </a:r>
              <a:r>
                <a:rPr lang="en-GB" dirty="0" err="1" smtClean="0"/>
                <a:t>funcName.m</a:t>
              </a:r>
              <a:endParaRPr lang="en-GB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8787" y="1225929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input arguments</a:t>
              </a:r>
              <a:endParaRPr lang="en-GB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61483" y="787616"/>
              <a:ext cx="21898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Must have  function declaration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92594" y="3039260"/>
              <a:ext cx="23042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Dummy output arguments </a:t>
              </a:r>
              <a:endParaRPr lang="en-GB" dirty="0"/>
            </a:p>
          </p:txBody>
        </p:sp>
        <p:sp>
          <p:nvSpPr>
            <p:cNvPr id="9" name="Right Bracket 8"/>
            <p:cNvSpPr/>
            <p:nvPr/>
          </p:nvSpPr>
          <p:spPr>
            <a:xfrm>
              <a:off x="1456404" y="3360255"/>
              <a:ext cx="87808" cy="504056"/>
            </a:xfrm>
            <a:prstGeom prst="rightBracke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258364" y="3659431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Optional</a:t>
              </a:r>
              <a:endParaRPr lang="en-GB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112164" y="1433945"/>
              <a:ext cx="72008" cy="846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4928587" y="1691297"/>
              <a:ext cx="252028" cy="5888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7016819" y="1857042"/>
              <a:ext cx="216024" cy="4230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3776459" y="2496161"/>
              <a:ext cx="864096" cy="5430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0" idx="1"/>
            </p:cNvCxnSpPr>
            <p:nvPr/>
          </p:nvCxnSpPr>
          <p:spPr>
            <a:xfrm flipH="1" flipV="1">
              <a:off x="1544212" y="3659431"/>
              <a:ext cx="714152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505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dirty="0" smtClean="0"/>
              <a:t>Calling 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556792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Called from a script or the command window by using the function name</a:t>
            </a:r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distance =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DistBetweenPoints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( x1, y1, x2, y2 ); 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smtClean="0">
                <a:cs typeface="Courier New" pitchFamily="49" charset="0"/>
              </a:rPr>
              <a:t>Use square brackets on the left for functions which return more than one value</a:t>
            </a:r>
          </a:p>
          <a:p>
            <a:endParaRPr lang="en-GB" dirty="0"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[row, column] =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find(4 )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/>
              <a:t>The function .m file cannot be run on its own.</a:t>
            </a:r>
          </a:p>
          <a:p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27585" y="4653136"/>
            <a:ext cx="7488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Note – parameters are passed by value.  A copy of the arguments is passed to the function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1018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en-GB" sz="3600" dirty="0" smtClean="0"/>
              <a:t>Functions and Arrays</a:t>
            </a:r>
            <a:endParaRPr lang="en-GB" sz="3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83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91580" y="1268017"/>
            <a:ext cx="75608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Arrays can be passed as parameters to and from functions</a:t>
            </a:r>
          </a:p>
          <a:p>
            <a:endParaRPr lang="en-GB" sz="2800" dirty="0" smtClean="0"/>
          </a:p>
          <a:p>
            <a:r>
              <a:rPr lang="en-GB" sz="2800" dirty="0" smtClean="0"/>
              <a:t>Ensure that any multiplication based operations within the function use the dot operator</a:t>
            </a:r>
          </a:p>
        </p:txBody>
      </p:sp>
    </p:spTree>
    <p:extLst>
      <p:ext uri="{BB962C8B-B14F-4D97-AF65-F5344CB8AC3E}">
        <p14:creationId xmlns:p14="http://schemas.microsoft.com/office/powerpoint/2010/main" val="3147709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Subfunctions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8" y="1484784"/>
            <a:ext cx="770485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Can have several functions in one file: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First function is primary function and has same name 	as filename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	</a:t>
            </a:r>
            <a:r>
              <a:rPr lang="en-GB" sz="2400" dirty="0" smtClean="0"/>
              <a:t>Subfunctions follow in the same file and are only 	visible to other functions in that file (equivalent to 	private functions in C++)</a:t>
            </a:r>
          </a:p>
          <a:p>
            <a:endParaRPr lang="en-GB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400" dirty="0" smtClean="0"/>
              <a:t>       Help still provided by H1 line but accessed using &gt;</a:t>
            </a:r>
          </a:p>
          <a:p>
            <a:r>
              <a:rPr lang="en-GB" sz="2400" dirty="0"/>
              <a:t>	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&gt;&gt; help 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myFunction</a:t>
            </a:r>
            <a:r>
              <a:rPr lang="en-GB" sz="2400" dirty="0" smtClean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GB" sz="2400" dirty="0" err="1" smtClean="0">
                <a:latin typeface="Courier New" pitchFamily="49" charset="0"/>
                <a:cs typeface="Courier New" pitchFamily="49" charset="0"/>
              </a:rPr>
              <a:t>mySubFunc</a:t>
            </a:r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5917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Anonymous Functions</a:t>
            </a:r>
            <a:endParaRPr lang="en-GB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215516" y="1129659"/>
            <a:ext cx="86769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Anonymous functions are local functions only available until the workspace is cleared</a:t>
            </a:r>
          </a:p>
          <a:p>
            <a:endParaRPr lang="en-GB" dirty="0"/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Fnhandle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 @ (input arguments)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functioncode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92494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Shows function handle being created</a:t>
            </a:r>
            <a:endParaRPr lang="en-GB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896010" y="2469989"/>
            <a:ext cx="147940" cy="43204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91698" y="3717032"/>
            <a:ext cx="3824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= @(x) log(x) + x</a:t>
            </a:r>
            <a:endParaRPr lang="en-GB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56178" y="3578532"/>
            <a:ext cx="3672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saved in .mat file using load and save commands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91698" y="4365104"/>
            <a:ext cx="4680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(2.3)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 err="1">
                <a:latin typeface="Courier New" pitchFamily="49" charset="0"/>
                <a:cs typeface="Courier New" pitchFamily="49" charset="0"/>
              </a:rPr>
              <a:t>ans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 =</a:t>
            </a:r>
          </a:p>
          <a:p>
            <a:endParaRPr lang="en-GB" dirty="0">
              <a:latin typeface="Courier New" pitchFamily="49" charset="0"/>
              <a:cs typeface="Courier New" pitchFamily="49" charset="0"/>
            </a:endParaRPr>
          </a:p>
          <a:p>
            <a:r>
              <a:rPr lang="en-GB" dirty="0">
                <a:latin typeface="Courier New" pitchFamily="49" charset="0"/>
                <a:cs typeface="Courier New" pitchFamily="49" charset="0"/>
              </a:rPr>
              <a:t>    3.1329</a:t>
            </a:r>
          </a:p>
        </p:txBody>
      </p:sp>
    </p:spTree>
    <p:extLst>
      <p:ext uri="{BB962C8B-B14F-4D97-AF65-F5344CB8AC3E}">
        <p14:creationId xmlns:p14="http://schemas.microsoft.com/office/powerpoint/2010/main" val="341708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6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GB" dirty="0"/>
              <a:t>Function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683569" y="1396073"/>
            <a:ext cx="763284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Function functions take another function as input:</a:t>
            </a:r>
          </a:p>
          <a:p>
            <a:endParaRPr lang="en-GB" dirty="0"/>
          </a:p>
          <a:p>
            <a:r>
              <a:rPr lang="en-GB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( @sin, [-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pi,pi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] ); </a:t>
            </a:r>
            <a:r>
              <a:rPr lang="en-GB" sz="2000" dirty="0" smtClean="0"/>
              <a:t>plot </a:t>
            </a:r>
            <a:r>
              <a:rPr lang="en-GB" sz="2000" dirty="0"/>
              <a:t>sin in range –pi to </a:t>
            </a:r>
            <a:r>
              <a:rPr lang="en-GB" sz="2000" dirty="0" smtClean="0"/>
              <a:t>pi</a:t>
            </a:r>
            <a:r>
              <a:rPr lang="en-GB" dirty="0"/>
              <a:t>	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9860" y="2832852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Obtains function handle</a:t>
            </a:r>
            <a:endParaRPr lang="en-GB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683569" y="3573016"/>
            <a:ext cx="4968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fplot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GB" sz="2000" dirty="0" err="1" smtClean="0">
                <a:latin typeface="Courier New" pitchFamily="49" charset="0"/>
                <a:cs typeface="Courier New" pitchFamily="49" charset="0"/>
              </a:rPr>
              <a:t>logfunc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2000" dirty="0">
                <a:latin typeface="Courier New" pitchFamily="49" charset="0"/>
                <a:cs typeface="Courier New" pitchFamily="49" charset="0"/>
              </a:rPr>
              <a:t>[1,100] 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1431" y="4330462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Already function handle, doesn’t need @</a:t>
            </a:r>
            <a:endParaRPr lang="en-GB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2523143" y="2453349"/>
            <a:ext cx="144016" cy="35634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2697148" y="3945405"/>
            <a:ext cx="111960" cy="360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07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/>
          <a:lstStyle/>
          <a:p>
            <a:r>
              <a:rPr lang="en-GB" dirty="0" smtClean="0"/>
              <a:t>Persistent variables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1340770"/>
            <a:ext cx="66247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Local variables are cleared when </a:t>
            </a:r>
            <a:r>
              <a:rPr lang="en-GB" sz="2400" smtClean="0"/>
              <a:t>exit from functions</a:t>
            </a:r>
            <a:endParaRPr lang="en-GB" sz="2400" dirty="0" smtClean="0"/>
          </a:p>
          <a:p>
            <a:r>
              <a:rPr lang="en-GB" sz="2400" dirty="0" smtClean="0"/>
              <a:t>Persistent variables remain between function calls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71601" y="3272203"/>
            <a:ext cx="576064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persistent count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% Check if count has been initialised and set to 0 if not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if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isempty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 count ) 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	count = 0;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1"/>
            <a:r>
              <a:rPr lang="en-GB" dirty="0">
                <a:latin typeface="Courier New" pitchFamily="49" charset="0"/>
                <a:cs typeface="Courier New" pitchFamily="49" charset="0"/>
              </a:rPr>
              <a:t>count = count + 1;</a:t>
            </a:r>
          </a:p>
          <a:p>
            <a:r>
              <a:rPr lang="en-GB" dirty="0"/>
              <a:t> </a:t>
            </a:r>
          </a:p>
          <a:p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4716016" y="244120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d</a:t>
            </a:r>
            <a:r>
              <a:rPr lang="en-GB" sz="2400" dirty="0" smtClean="0"/>
              <a:t>eclare variable, initialized to empty matrix</a:t>
            </a:r>
            <a:endParaRPr lang="en-GB" sz="24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707904" y="2787292"/>
            <a:ext cx="1008112" cy="64170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27585" y="5733258"/>
            <a:ext cx="5112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Clear persistent variables from memory using  </a:t>
            </a:r>
            <a:r>
              <a:rPr lang="en-GB" sz="2000" dirty="0" smtClean="0">
                <a:latin typeface="Courier New" pitchFamily="49" charset="0"/>
                <a:cs typeface="Courier New" pitchFamily="49" charset="0"/>
              </a:rPr>
              <a:t>clear functions</a:t>
            </a:r>
            <a:endParaRPr lang="en-GB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860032" y="4365106"/>
            <a:ext cx="3672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Persistent variable name must not be the same as any other in the workspace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80022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Exercise 10.2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88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395536" y="1484784"/>
            <a:ext cx="8640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= @(x)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3*x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.^2 +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4*x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+5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plot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([-10:10],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poly1(-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10:10) 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fplot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(poly1,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[0,20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poly1(1:10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12    25    44    69   100   137   180   229   284   345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64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89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Useful for </a:t>
            </a:r>
            <a:r>
              <a:rPr lang="en-GB" sz="2400" dirty="0" err="1" smtClean="0"/>
              <a:t>heterogenous</a:t>
            </a:r>
            <a:r>
              <a:rPr lang="en-GB" sz="2400" dirty="0" smtClean="0"/>
              <a:t>, column oriented or tabular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Variables can have different data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All columns must have the same number of rows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 smtClean="0"/>
              <a:t>Not restricted to column vectors (</a:t>
            </a:r>
            <a:r>
              <a:rPr lang="en-GB" sz="2400" dirty="0" err="1" smtClean="0"/>
              <a:t>eg</a:t>
            </a:r>
            <a:r>
              <a:rPr lang="en-GB" sz="2400" dirty="0" smtClean="0"/>
              <a:t> could have matrix but number of rows condition still applies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528972" y="3667402"/>
            <a:ext cx="81369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Create table from workspace data using the 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table </a:t>
            </a:r>
            <a:r>
              <a:rPr lang="en-GB" sz="2400" dirty="0" smtClean="0">
                <a:cs typeface="Courier New" panose="02070309020205020404" pitchFamily="49" charset="0"/>
              </a:rPr>
              <a:t>function</a:t>
            </a:r>
            <a:r>
              <a:rPr lang="en-GB" sz="2400" dirty="0" smtClean="0"/>
              <a:t>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table(var1, var2, var3,… );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or by using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to load a data set:</a:t>
            </a:r>
          </a:p>
          <a:p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TableName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(‘data.dat’);</a:t>
            </a:r>
          </a:p>
        </p:txBody>
      </p:sp>
    </p:spTree>
    <p:extLst>
      <p:ext uri="{BB962C8B-B14F-4D97-AF65-F5344CB8AC3E}">
        <p14:creationId xmlns:p14="http://schemas.microsoft.com/office/powerpoint/2010/main" val="276578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/>
          <a:lstStyle/>
          <a:p>
            <a:r>
              <a:rPr lang="en-GB" dirty="0" smtClean="0"/>
              <a:t>More Vectors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385410" y="1412776"/>
            <a:ext cx="8424936" cy="1795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>
                <a:cs typeface="Courier New" pitchFamily="49" charset="0"/>
              </a:rPr>
              <a:t>Create a vector with a given number of </a:t>
            </a:r>
            <a:r>
              <a:rPr lang="en-GB" sz="2400" dirty="0" err="1" smtClean="0">
                <a:cs typeface="Courier New" pitchFamily="49" charset="0"/>
              </a:rPr>
              <a:t>equispaced</a:t>
            </a:r>
            <a:r>
              <a:rPr lang="en-GB" sz="2400" dirty="0" smtClean="0">
                <a:cs typeface="Courier New" pitchFamily="49" charset="0"/>
              </a:rPr>
              <a:t> points using</a:t>
            </a:r>
          </a:p>
          <a:p>
            <a:r>
              <a:rPr lang="en-GB" sz="2400" dirty="0" err="1">
                <a:cs typeface="Courier New" pitchFamily="49" charset="0"/>
              </a:rPr>
              <a:t>l</a:t>
            </a:r>
            <a:r>
              <a:rPr lang="en-GB" sz="2400" dirty="0" err="1" smtClean="0">
                <a:cs typeface="Courier New" pitchFamily="49" charset="0"/>
              </a:rPr>
              <a:t>inspace</a:t>
            </a:r>
            <a:r>
              <a:rPr lang="en-GB" sz="2400" dirty="0" smtClean="0">
                <a:cs typeface="Courier New" pitchFamily="49" charset="0"/>
              </a:rPr>
              <a:t>( start, end, number of elements) </a:t>
            </a:r>
          </a:p>
          <a:p>
            <a:endParaRPr lang="en-GB" sz="2400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= </a:t>
            </a: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linspace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( 1, 8, 5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) 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  <a:p>
            <a:pPr indent="457200">
              <a:lnSpc>
                <a:spcPct val="115000"/>
              </a:lnSpc>
              <a:spcAft>
                <a:spcPts val="1000"/>
              </a:spcAft>
            </a:pPr>
            <a:r>
              <a:rPr lang="en-GB" dirty="0" err="1">
                <a:latin typeface="Courier New" pitchFamily="49" charset="0"/>
                <a:ea typeface="Calibri"/>
                <a:cs typeface="Courier New" pitchFamily="49" charset="0"/>
              </a:rPr>
              <a:t>vec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= 1.0000    </a:t>
            </a:r>
            <a:r>
              <a:rPr lang="en-GB" dirty="0">
                <a:latin typeface="Courier New" pitchFamily="49" charset="0"/>
                <a:ea typeface="Calibri"/>
                <a:cs typeface="Courier New" pitchFamily="49" charset="0"/>
              </a:rPr>
              <a:t>2.7500    4.5000    6.2500    </a:t>
            </a:r>
            <a:r>
              <a:rPr lang="en-GB" dirty="0" smtClean="0">
                <a:latin typeface="Courier New" pitchFamily="49" charset="0"/>
                <a:ea typeface="Calibri"/>
                <a:cs typeface="Courier New" pitchFamily="49" charset="0"/>
              </a:rPr>
              <a:t>8.0000</a:t>
            </a:r>
            <a:endParaRPr lang="en-GB" dirty="0">
              <a:latin typeface="Courier New" pitchFamily="49" charset="0"/>
              <a:ea typeface="Calibri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5654" y="3428219"/>
            <a:ext cx="8604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err="1"/>
              <a:t>l</a:t>
            </a:r>
            <a:r>
              <a:rPr lang="en-GB" sz="2400" dirty="0" err="1" smtClean="0"/>
              <a:t>ogspace</a:t>
            </a:r>
            <a:r>
              <a:rPr lang="en-GB" sz="2400" dirty="0" smtClean="0"/>
              <a:t> can be used to create logarithmically spaced points</a:t>
            </a:r>
          </a:p>
          <a:p>
            <a:r>
              <a:rPr lang="en-GB" sz="2400" dirty="0"/>
              <a:t>y = </a:t>
            </a:r>
            <a:r>
              <a:rPr lang="en-GB" sz="2400" dirty="0" err="1"/>
              <a:t>logspace</a:t>
            </a:r>
            <a:r>
              <a:rPr lang="en-GB" sz="2400" dirty="0"/>
              <a:t>(</a:t>
            </a:r>
            <a:r>
              <a:rPr lang="en-GB" sz="2400" dirty="0" err="1"/>
              <a:t>a,b,n</a:t>
            </a:r>
            <a:r>
              <a:rPr lang="en-GB" sz="2400" dirty="0"/>
              <a:t>) generates n points between decades </a:t>
            </a:r>
            <a:r>
              <a:rPr lang="en-GB" sz="2400" dirty="0" smtClean="0"/>
              <a:t>10</a:t>
            </a:r>
            <a:r>
              <a:rPr lang="en-GB" sz="2400" baseline="30000" dirty="0" smtClean="0"/>
              <a:t>a</a:t>
            </a:r>
            <a:r>
              <a:rPr lang="en-GB" sz="2400" dirty="0" smtClean="0"/>
              <a:t> and 10</a:t>
            </a:r>
            <a:r>
              <a:rPr lang="en-GB" sz="2400" baseline="30000" dirty="0" smtClean="0"/>
              <a:t>b</a:t>
            </a:r>
          </a:p>
          <a:p>
            <a:endParaRPr lang="en-GB" sz="2400" dirty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logspace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(1,2,5)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  10.0000   17.7828   31.6228   56.2341  100.0000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9433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Indexing into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90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Address column data using dot notation:</a:t>
            </a:r>
          </a:p>
          <a:p>
            <a:r>
              <a:rPr lang="en-GB" sz="2000" dirty="0"/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% Accesses the whole column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/>
              <a:t>Then normal </a:t>
            </a:r>
            <a:r>
              <a:rPr lang="en-GB" sz="2400" dirty="0"/>
              <a:t>indexing for the data type:</a:t>
            </a:r>
            <a:endParaRPr lang="en-GB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(10) % Accesses data in column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Access particular rows and columns using subscript notation:</a:t>
            </a:r>
          </a:p>
          <a:p>
            <a:endParaRPr lang="en-GB" sz="2000" dirty="0" smtClean="0"/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(1:3, :);</a:t>
            </a: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Gender     Age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________    ___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38     71        176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'Male'      43     69        163  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'Female'    38     64        131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47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Add, Remove and </a:t>
            </a:r>
            <a:r>
              <a:rPr lang="en-GB" dirty="0" err="1" smtClean="0"/>
              <a:t>SaveTable</a:t>
            </a:r>
            <a:r>
              <a:rPr lang="en-GB" dirty="0" smtClean="0"/>
              <a:t>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91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161764" y="1124744"/>
            <a:ext cx="8982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Extra data can be added by using a new column name and assigning it a data item with the correct number of rows:</a:t>
            </a:r>
          </a:p>
          <a:p>
            <a:endParaRPr lang="en-GB" sz="2400" dirty="0" smtClean="0"/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(1:100)’;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764" y="306103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Delete column using []</a:t>
            </a:r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PatientData.ID = []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764" y="4696899"/>
            <a:ext cx="8982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data can be written to a file using the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400" dirty="0" smtClean="0">
                <a:cs typeface="Courier New" panose="02070309020205020404" pitchFamily="49" charset="0"/>
              </a:rPr>
              <a:t>function:</a:t>
            </a:r>
            <a:endParaRPr lang="en-GB" sz="2400" dirty="0" smtClean="0"/>
          </a:p>
          <a:p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ritetable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‘PatientData.txt’);</a:t>
            </a:r>
          </a:p>
        </p:txBody>
      </p:sp>
    </p:spTree>
    <p:extLst>
      <p:ext uri="{BB962C8B-B14F-4D97-AF65-F5344CB8AC3E}">
        <p14:creationId xmlns:p14="http://schemas.microsoft.com/office/powerpoint/2010/main" val="110865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Table Metadata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92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80728"/>
            <a:ext cx="898223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Table metadata is contained in </a:t>
            </a:r>
            <a:r>
              <a:rPr lang="en-GB" sz="2400" dirty="0" err="1" smtClean="0"/>
              <a:t>table.Properties</a:t>
            </a:r>
            <a:r>
              <a:rPr lang="en-GB" sz="2400" dirty="0" smtClean="0"/>
              <a:t>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Description: ''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VariableDescriptions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VariableUnits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DimensionNames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{'Row'  'Variable'}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UserData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[]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{}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VariableNames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: {'Gender'  'Age'  'Height'  'Weight'}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882" y="4766380"/>
            <a:ext cx="898223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Edit the metadata using dot notation for the relevant property: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{'Height'} = 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'inches‘</a:t>
            </a: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PatientData.Properties.VariableUnits</a:t>
            </a:r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''    ''    'inches'    ''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42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Cell Arrays of String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93</a:t>
            </a:fld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28700" y="1268760"/>
            <a:ext cx="7686600" cy="3281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Cell arrays can store different types of data, accessed by index</a:t>
            </a: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GB" sz="2400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Useful for storing strings of different lengths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lang="en-GB" dirty="0" smtClean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{'Age', 'Weight', 'Height'}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 err="1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CellArray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 </a:t>
            </a: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lang="en-GB" dirty="0" smtClean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'Age</a:t>
            </a:r>
            <a:r>
              <a:rPr lang="en-GB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    'Weight'    'Height'</a:t>
            </a: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Index Table Using Row Names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94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If the </a:t>
            </a:r>
            <a:r>
              <a:rPr lang="en-GB" sz="2000" dirty="0" err="1" smtClean="0"/>
              <a:t>RowNames</a:t>
            </a:r>
            <a:r>
              <a:rPr lang="en-GB" sz="2000" dirty="0" smtClean="0"/>
              <a:t> property has been set this can then be used as an index into the table:</a:t>
            </a:r>
          </a:p>
          <a:p>
            <a:endParaRPr lang="en-GB" sz="2000" dirty="0" smtClean="0"/>
          </a:p>
          <a:p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PatientData.Properties.RowNames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smtClean="0">
                <a:cs typeface="Courier New" panose="02070309020205020404" pitchFamily="49" charset="0"/>
              </a:rPr>
              <a:t>Data can then be selected by row name. Note that the row names are assembled into a cell array for use as the row parameter if more than one row is to be accessed:</a:t>
            </a:r>
          </a:p>
          <a:p>
            <a:endParaRPr lang="en-GB" sz="2000" dirty="0">
              <a:cs typeface="Courier New" panose="02070309020205020404" pitchFamily="49" charset="0"/>
            </a:endParaRPr>
          </a:p>
          <a:p>
            <a:r>
              <a:rPr lang="en-GB" sz="2000" dirty="0" err="1">
                <a:cs typeface="Courier New" panose="02070309020205020404" pitchFamily="49" charset="0"/>
              </a:rPr>
              <a:t>PatientData</a:t>
            </a:r>
            <a:r>
              <a:rPr lang="en-GB" sz="2000" dirty="0">
                <a:cs typeface="Courier New" panose="02070309020205020404" pitchFamily="49" charset="0"/>
              </a:rPr>
              <a:t>({'Wilson', 'White'}, : )</a:t>
            </a:r>
            <a:endParaRPr lang="en-GB" sz="2000" dirty="0" smtClean="0"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0840" y="3874181"/>
            <a:ext cx="898223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Selections can also be made using the variable names: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(‘Russell’, {‘</a:t>
            </a:r>
            <a:r>
              <a:rPr lang="en-GB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Height’,’Weight</a:t>
            </a:r>
            <a:r>
              <a:rPr lang="en-GB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’} )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Height    Weight</a:t>
            </a: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______    ______</a:t>
            </a:r>
          </a:p>
          <a:p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Russell    69        188 </a:t>
            </a:r>
            <a:endParaRPr lang="en-GB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12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Plotting Data from Tables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95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0882" y="919847"/>
            <a:ext cx="89822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Use dot notation to plot data for a whole column:</a:t>
            </a:r>
          </a:p>
          <a:p>
            <a:endParaRPr lang="en-GB" sz="2000" dirty="0" smtClean="0"/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‘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2400" dirty="0" smtClean="0">
                <a:cs typeface="Courier New" panose="02070309020205020404" pitchFamily="49" charset="0"/>
              </a:rPr>
              <a:t>Logical indexing can be used to select data to plot. To plot data for just the males in the data set:</a:t>
            </a:r>
          </a:p>
          <a:p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PatientData.Gender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, 'Male');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413" y="4208982"/>
            <a:ext cx="3098980" cy="23242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9154" y="3527819"/>
            <a:ext cx="89822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Invert the selection to plot the data for females: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plot(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PatientData.Age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PatientData.Weight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(~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), '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endParaRPr lang="en-GB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27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Importing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96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Import Wizard</a:t>
            </a:r>
          </a:p>
          <a:p>
            <a:r>
              <a:rPr lang="en-GB" sz="2000" dirty="0" smtClean="0"/>
              <a:t>Use the Import Data button </a:t>
            </a:r>
          </a:p>
          <a:p>
            <a:r>
              <a:rPr lang="en-GB" sz="2000" dirty="0" smtClean="0"/>
              <a:t>or right click on filename and select Import Data…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1" y="2819101"/>
            <a:ext cx="799288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Data can be imported as row or column vectors where headers are present</a:t>
            </a:r>
          </a:p>
          <a:p>
            <a:r>
              <a:rPr lang="en-GB" sz="2000" dirty="0" smtClean="0"/>
              <a:t>Otherwise imported as matrix</a:t>
            </a:r>
          </a:p>
          <a:p>
            <a:endParaRPr lang="en-GB" sz="2000" dirty="0" smtClean="0"/>
          </a:p>
          <a:p>
            <a:r>
              <a:rPr lang="en-GB" sz="2000" dirty="0" smtClean="0"/>
              <a:t>Use Import Selection-&gt; Generate Script or Generate Function to create code to reproduce import of the selected data</a:t>
            </a:r>
            <a:endParaRPr lang="en-GB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17301" y="5085184"/>
            <a:ext cx="43924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Also launch using </a:t>
            </a:r>
          </a:p>
          <a:p>
            <a:r>
              <a:rPr lang="en-GB" dirty="0"/>
              <a:t> 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&gt;&gt; </a:t>
            </a:r>
            <a:r>
              <a:rPr lang="en-GB" dirty="0" err="1">
                <a:latin typeface="Courier New" pitchFamily="49" charset="0"/>
                <a:cs typeface="Courier New" pitchFamily="49" charset="0"/>
              </a:rPr>
              <a:t>uiimport</a:t>
            </a:r>
            <a:r>
              <a:rPr lang="en-GB" dirty="0">
                <a:latin typeface="Courier New" pitchFamily="49" charset="0"/>
                <a:cs typeface="Courier New" pitchFamily="49" charset="0"/>
              </a:rPr>
              <a:t>(‘SimonVega.jpg’)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8335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Cleaning Data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97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39553" y="1340768"/>
            <a:ext cx="8136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Bad or missing data will be imported as </a:t>
            </a:r>
            <a:r>
              <a:rPr lang="en-GB" sz="2400" dirty="0" err="1" smtClean="0"/>
              <a:t>NaN</a:t>
            </a:r>
            <a:endParaRPr lang="en-GB" sz="2400" dirty="0" smtClean="0"/>
          </a:p>
          <a:p>
            <a:endParaRPr lang="en-GB" sz="2400" dirty="0"/>
          </a:p>
          <a:p>
            <a:r>
              <a:rPr lang="en-GB" sz="2400" dirty="0" smtClean="0"/>
              <a:t>This can be removed using logical indexing</a:t>
            </a:r>
            <a:endParaRPr lang="en-GB" sz="20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83568" y="3212976"/>
            <a:ext cx="58696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GB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isnan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GB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  <a:endParaRPr lang="en-GB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CleanAge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 = Age(~</a:t>
            </a:r>
            <a:r>
              <a:rPr lang="en-GB" dirty="0" err="1">
                <a:solidFill>
                  <a:srgbClr val="000000"/>
                </a:solidFill>
                <a:latin typeface="Courier New" panose="02070309020205020404" pitchFamily="49" charset="0"/>
              </a:rPr>
              <a:t>badData</a:t>
            </a:r>
            <a:r>
              <a:rPr lang="en-GB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5508104" y="2705144"/>
            <a:ext cx="28803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Gives logical vector with value of 1 where data is </a:t>
            </a:r>
            <a:r>
              <a:rPr lang="en-GB" sz="2000" dirty="0" err="1" smtClean="0"/>
              <a:t>NaN</a:t>
            </a:r>
            <a:endParaRPr lang="en-GB" sz="2000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618384" y="3200774"/>
            <a:ext cx="1889720" cy="22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27784" y="4437112"/>
            <a:ext cx="30243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Use ~ (not) so that good data has value of 1 in logical vector</a:t>
            </a:r>
            <a:endParaRPr lang="en-GB" sz="20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3618384" y="3884854"/>
            <a:ext cx="161528" cy="55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38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0176" y="1982227"/>
            <a:ext cx="6262559" cy="10669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Before you leave, please complete the online course evaluation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06304" y="3356992"/>
            <a:ext cx="4850302" cy="2808312"/>
          </a:xfrm>
        </p:spPr>
        <p:txBody>
          <a:bodyPr>
            <a:noAutofit/>
          </a:bodyPr>
          <a:lstStyle/>
          <a:p>
            <a:r>
              <a:rPr lang="en-GB" sz="1600" dirty="0"/>
              <a:t>To access the evaluation form visit:</a:t>
            </a:r>
            <a:endParaRPr lang="en-GB" sz="1600" dirty="0">
              <a:hlinkClick r:id="rId3"/>
            </a:endParaRPr>
          </a:p>
          <a:p>
            <a:r>
              <a:rPr lang="en-GB" sz="1600" dirty="0">
                <a:hlinkClick r:id="rId4"/>
              </a:rPr>
              <a:t>https://nottingham.onlinesurveys.ac.uk/graduate-school-course-evaluation-survey</a:t>
            </a:r>
            <a:r>
              <a:rPr lang="en-GB" sz="1600" dirty="0"/>
              <a:t> </a:t>
            </a:r>
          </a:p>
          <a:p>
            <a:endParaRPr lang="en-GB" sz="1600" dirty="0"/>
          </a:p>
          <a:p>
            <a:r>
              <a:rPr lang="en-GB" sz="1600" dirty="0">
                <a:solidFill>
                  <a:prstClr val="black"/>
                </a:solidFill>
              </a:rPr>
              <a:t>or using </a:t>
            </a:r>
          </a:p>
          <a:p>
            <a:r>
              <a:rPr lang="en-GB" sz="1600" dirty="0">
                <a:solidFill>
                  <a:prstClr val="black"/>
                </a:solidFill>
                <a:hlinkClick r:id="rId5"/>
              </a:rPr>
              <a:t>http://tiny.cc/gradschooleval</a:t>
            </a:r>
            <a:endParaRPr lang="en-GB" sz="1600" dirty="0">
              <a:solidFill>
                <a:prstClr val="black"/>
              </a:solidFill>
            </a:endParaRPr>
          </a:p>
          <a:p>
            <a:endParaRPr lang="en-GB" sz="1600" dirty="0"/>
          </a:p>
          <a:p>
            <a:r>
              <a:rPr lang="en-GB" sz="1600" dirty="0"/>
              <a:t>Input the course date as </a:t>
            </a:r>
            <a:r>
              <a:rPr lang="en-GB" sz="1600" dirty="0" smtClean="0">
                <a:solidFill>
                  <a:srgbClr val="FF0000"/>
                </a:solidFill>
              </a:rPr>
              <a:t>09/12/2019</a:t>
            </a:r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dirty="0"/>
              <a:t>Input the course code as GSTML1</a:t>
            </a:r>
            <a:endParaRPr lang="en-GB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Publishing Code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730267-60C2-4514-997F-6A8804439442}" type="slidenum">
              <a:rPr lang="en-GB" smtClean="0"/>
              <a:t>99</a:t>
            </a:fld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27585" y="2420888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hlinkClick r:id="rId3"/>
              </a:rPr>
              <a:t>Publishing Demonstration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39081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Graduate School 1">
      <a:dk1>
        <a:srgbClr val="000100"/>
      </a:dk1>
      <a:lt1>
        <a:sysClr val="window" lastClr="FFFFFF"/>
      </a:lt1>
      <a:dk2>
        <a:srgbClr val="003958"/>
      </a:dk2>
      <a:lt2>
        <a:srgbClr val="0091A1"/>
      </a:lt2>
      <a:accent1>
        <a:srgbClr val="004A78"/>
      </a:accent1>
      <a:accent2>
        <a:srgbClr val="003958"/>
      </a:accent2>
      <a:accent3>
        <a:srgbClr val="0091A1"/>
      </a:accent3>
      <a:accent4>
        <a:srgbClr val="24A48C"/>
      </a:accent4>
      <a:accent5>
        <a:srgbClr val="009767"/>
      </a:accent5>
      <a:accent6>
        <a:srgbClr val="004A78"/>
      </a:accent6>
      <a:hlink>
        <a:srgbClr val="004A78"/>
      </a:hlink>
      <a:folHlink>
        <a:srgbClr val="004A7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7892</TotalTime>
  <Words>9280</Words>
  <Application>Microsoft Office PowerPoint</Application>
  <PresentationFormat>On-screen Show (4:3)</PresentationFormat>
  <Paragraphs>1815</Paragraphs>
  <Slides>101</Slides>
  <Notes>101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101</vt:i4>
      </vt:variant>
    </vt:vector>
  </HeadingPairs>
  <TitlesOfParts>
    <vt:vector size="108" baseType="lpstr">
      <vt:lpstr>Arial</vt:lpstr>
      <vt:lpstr>Calibri</vt:lpstr>
      <vt:lpstr>Cambria Math</vt:lpstr>
      <vt:lpstr>Courier New</vt:lpstr>
      <vt:lpstr>Times New Roman</vt:lpstr>
      <vt:lpstr>Office Theme</vt:lpstr>
      <vt:lpstr>Custom Design</vt:lpstr>
      <vt:lpstr>Introduction to MATLAB for Engineers</vt:lpstr>
      <vt:lpstr>The MATLAB Desktop</vt:lpstr>
      <vt:lpstr>Changing the desktop configuration</vt:lpstr>
      <vt:lpstr>Variables</vt:lpstr>
      <vt:lpstr>Variable display format </vt:lpstr>
      <vt:lpstr>Variable Names</vt:lpstr>
      <vt:lpstr>Saving Workspace Data</vt:lpstr>
      <vt:lpstr>Vectors</vt:lpstr>
      <vt:lpstr>More Vectors</vt:lpstr>
      <vt:lpstr>Character Vectors</vt:lpstr>
      <vt:lpstr>Column Vectors</vt:lpstr>
      <vt:lpstr>Indexing Vectors</vt:lpstr>
      <vt:lpstr>Exercise 2.1</vt:lpstr>
      <vt:lpstr>Arithmetic Operations</vt:lpstr>
      <vt:lpstr>PowerPoint Presentation</vt:lpstr>
      <vt:lpstr>Addition and Subtraction Operations</vt:lpstr>
      <vt:lpstr>Multiplication Based Operations</vt:lpstr>
      <vt:lpstr>Multiplication Based Operations</vt:lpstr>
      <vt:lpstr>Multiplication Based Operators</vt:lpstr>
      <vt:lpstr>Vectors as Function Input</vt:lpstr>
      <vt:lpstr>Exercise 2.2</vt:lpstr>
      <vt:lpstr>Exercise 2.2</vt:lpstr>
      <vt:lpstr>Left Division</vt:lpstr>
      <vt:lpstr>Using Left Division to Solve Simultaneous Equations</vt:lpstr>
      <vt:lpstr>Matrices</vt:lpstr>
      <vt:lpstr>Exercise 2.3</vt:lpstr>
      <vt:lpstr>Character Matrices</vt:lpstr>
      <vt:lpstr>Character Matrices</vt:lpstr>
      <vt:lpstr>String Scalars</vt:lpstr>
      <vt:lpstr>PowerPoint Presentation</vt:lpstr>
      <vt:lpstr>Matrix Indexing</vt:lpstr>
      <vt:lpstr>Linear Indexing (1)</vt:lpstr>
      <vt:lpstr>Linear Indexing (2)</vt:lpstr>
      <vt:lpstr>Combining Matrices</vt:lpstr>
      <vt:lpstr>Matrix Functions</vt:lpstr>
      <vt:lpstr>Useful automatically generated matrices</vt:lpstr>
      <vt:lpstr>Matrix Memory Management</vt:lpstr>
      <vt:lpstr>Sparse Arrays</vt:lpstr>
      <vt:lpstr>Exercise 2.4</vt:lpstr>
      <vt:lpstr>Exercise 2.4</vt:lpstr>
      <vt:lpstr>Scripts</vt:lpstr>
      <vt:lpstr>Simple User Input</vt:lpstr>
      <vt:lpstr>Output</vt:lpstr>
      <vt:lpstr>Output</vt:lpstr>
      <vt:lpstr>Freefall Script</vt:lpstr>
      <vt:lpstr>Freefall Script</vt:lpstr>
      <vt:lpstr>Exercise 4.1</vt:lpstr>
      <vt:lpstr>Exercise 4.1</vt:lpstr>
      <vt:lpstr>Exercise 4.1</vt:lpstr>
      <vt:lpstr>Simple x-y plots</vt:lpstr>
      <vt:lpstr>Plot from Workspace</vt:lpstr>
      <vt:lpstr>Annotating Figures</vt:lpstr>
      <vt:lpstr>Plotting Multiple Data Sets</vt:lpstr>
      <vt:lpstr>Subplots</vt:lpstr>
      <vt:lpstr>Saving Figures</vt:lpstr>
      <vt:lpstr>Exercise 5.2</vt:lpstr>
      <vt:lpstr>Debugging</vt:lpstr>
      <vt:lpstr>Using the Built-in Debugger</vt:lpstr>
      <vt:lpstr>Code Sections</vt:lpstr>
      <vt:lpstr>Program Structure</vt:lpstr>
      <vt:lpstr>Relational and Logical Operators</vt:lpstr>
      <vt:lpstr>Comparing Matrices</vt:lpstr>
      <vt:lpstr>Logical Indexing</vt:lpstr>
      <vt:lpstr>Logical Indexing(2)</vt:lpstr>
      <vt:lpstr>find()</vt:lpstr>
      <vt:lpstr>Floating Point Comparisons</vt:lpstr>
      <vt:lpstr>Exercise 8.1</vt:lpstr>
      <vt:lpstr>Before you leave, please complete the online course evaluation</vt:lpstr>
      <vt:lpstr>Conditional Statements</vt:lpstr>
      <vt:lpstr>Nested if statements</vt:lpstr>
      <vt:lpstr>if/else Statements</vt:lpstr>
      <vt:lpstr>if/elseif/else Statements</vt:lpstr>
      <vt:lpstr>if/elseif/else Statements</vt:lpstr>
      <vt:lpstr>Switch Statement</vt:lpstr>
      <vt:lpstr>Repetition Operators</vt:lpstr>
      <vt:lpstr>PowerPoint Presentation</vt:lpstr>
      <vt:lpstr>for Loops</vt:lpstr>
      <vt:lpstr>tic/toc</vt:lpstr>
      <vt:lpstr>while Loops</vt:lpstr>
      <vt:lpstr>Exercise 9.2</vt:lpstr>
      <vt:lpstr>Functions</vt:lpstr>
      <vt:lpstr>Calling Functions</vt:lpstr>
      <vt:lpstr>Functions and Arrays</vt:lpstr>
      <vt:lpstr>Subfunctions</vt:lpstr>
      <vt:lpstr>Anonymous Functions</vt:lpstr>
      <vt:lpstr>Function Functions</vt:lpstr>
      <vt:lpstr>Persistent variables</vt:lpstr>
      <vt:lpstr>Exercise 10.2</vt:lpstr>
      <vt:lpstr>Tables</vt:lpstr>
      <vt:lpstr>Indexing into Tables</vt:lpstr>
      <vt:lpstr>Add, Remove and SaveTable Data</vt:lpstr>
      <vt:lpstr>Table Metadata</vt:lpstr>
      <vt:lpstr>Cell Arrays of String Data</vt:lpstr>
      <vt:lpstr>Index Table Using Row Names</vt:lpstr>
      <vt:lpstr>Plotting Data from Tables</vt:lpstr>
      <vt:lpstr>Importing Data</vt:lpstr>
      <vt:lpstr>Cleaning Data</vt:lpstr>
      <vt:lpstr>Before you leave, please complete the online course evaluation</vt:lpstr>
      <vt:lpstr>Publishing Code</vt:lpstr>
      <vt:lpstr>Toolboxes</vt:lpstr>
      <vt:lpstr>More to Explore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MATLAB for Engineers</dc:title>
  <dc:creator>Boo</dc:creator>
  <cp:lastModifiedBy>Louise Brown</cp:lastModifiedBy>
  <cp:revision>471</cp:revision>
  <cp:lastPrinted>2019-12-03T12:11:17Z</cp:lastPrinted>
  <dcterms:created xsi:type="dcterms:W3CDTF">2013-01-18T17:10:53Z</dcterms:created>
  <dcterms:modified xsi:type="dcterms:W3CDTF">2020-02-17T16:35:43Z</dcterms:modified>
</cp:coreProperties>
</file>