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1"/>
  </p:notesMasterIdLst>
  <p:handoutMasterIdLst>
    <p:handoutMasterId r:id="rId112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755" r:id="rId75"/>
    <p:sldId id="751" r:id="rId76"/>
    <p:sldId id="378" r:id="rId77"/>
    <p:sldId id="295" r:id="rId78"/>
    <p:sldId id="370" r:id="rId79"/>
    <p:sldId id="388" r:id="rId80"/>
    <p:sldId id="296" r:id="rId81"/>
    <p:sldId id="371" r:id="rId82"/>
    <p:sldId id="297" r:id="rId83"/>
    <p:sldId id="372" r:id="rId84"/>
    <p:sldId id="405" r:id="rId85"/>
    <p:sldId id="298" r:id="rId86"/>
    <p:sldId id="406" r:id="rId87"/>
    <p:sldId id="299" r:id="rId88"/>
    <p:sldId id="352" r:id="rId89"/>
    <p:sldId id="359" r:id="rId90"/>
    <p:sldId id="339" r:id="rId91"/>
    <p:sldId id="340" r:id="rId92"/>
    <p:sldId id="343" r:id="rId93"/>
    <p:sldId id="344" r:id="rId94"/>
    <p:sldId id="353" r:id="rId95"/>
    <p:sldId id="345" r:id="rId96"/>
    <p:sldId id="379" r:id="rId97"/>
    <p:sldId id="409" r:id="rId98"/>
    <p:sldId id="410" r:id="rId99"/>
    <p:sldId id="411" r:id="rId100"/>
    <p:sldId id="412" r:id="rId101"/>
    <p:sldId id="415" r:id="rId102"/>
    <p:sldId id="413" r:id="rId103"/>
    <p:sldId id="414" r:id="rId104"/>
    <p:sldId id="407" r:id="rId105"/>
    <p:sldId id="300" r:id="rId106"/>
    <p:sldId id="521" r:id="rId107"/>
    <p:sldId id="416" r:id="rId108"/>
    <p:sldId id="335" r:id="rId109"/>
    <p:sldId id="753" r:id="rId110"/>
  </p:sldIdLst>
  <p:sldSz cx="9144000" cy="6858000" type="screen4x3"/>
  <p:notesSz cx="9940925" cy="6808788"/>
  <p:custDataLst>
    <p:tags r:id="rId1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51" d="100"/>
          <a:sy n="51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gs" Target="tags/tag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Finally, thank you for your time and attention in attending today’s course.</a:t>
            </a:r>
          </a:p>
          <a:p>
            <a:r>
              <a:rPr lang="en-GB" dirty="0"/>
              <a:t>Please help us improve by filling in the evaluation form, the QR code is displayed on the screen. You can fill it out now. I will also share the link when I send you the slides after the course.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105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71570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Copy .m script text and create new live script with text.</a:t>
            </a:r>
          </a:p>
          <a:p>
            <a:r>
              <a:rPr lang="en-GB" baseline="0" dirty="0"/>
              <a:t>Show different display options. </a:t>
            </a:r>
          </a:p>
          <a:p>
            <a:r>
              <a:rPr lang="en-GB" baseline="0" dirty="0"/>
              <a:t>Right click to </a:t>
            </a:r>
            <a:r>
              <a:rPr lang="en-GB" baseline="0"/>
              <a:t>get clear output options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4210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half_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91FD6D-ACBB-795F-A648-16926841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1358900"/>
            <a:ext cx="4572000" cy="5499100"/>
          </a:xfrm>
          <a:prstGeom prst="rect">
            <a:avLst/>
          </a:prstGeom>
          <a:solidFill>
            <a:srgbClr val="CFD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4E01E-D3F9-8614-6E3C-62268CBD2CB4}"/>
              </a:ext>
            </a:extLst>
          </p:cNvPr>
          <p:cNvSpPr/>
          <p:nvPr userDrawn="1"/>
        </p:nvSpPr>
        <p:spPr>
          <a:xfrm>
            <a:off x="0" y="-1"/>
            <a:ext cx="9144000" cy="13589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1B6B00A-DA58-B7AA-2824-078C084AE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995" y="6399212"/>
            <a:ext cx="539918" cy="19781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0EACED-CA5D-B048-836B-BF30EF0E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B655E7-91E1-1C07-7B06-2DA668B7F5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16067" y="1812414"/>
            <a:ext cx="3908846" cy="4407411"/>
          </a:xfrm>
          <a:prstGeom prst="rect">
            <a:avLst/>
          </a:prstGeom>
        </p:spPr>
        <p:txBody>
          <a:bodyPr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A4DB-7437-56B6-3837-AC3C5EEB09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105" y="1817688"/>
            <a:ext cx="3914639" cy="4402138"/>
          </a:xfrm>
          <a:prstGeom prst="rect">
            <a:avLst/>
          </a:prstGeom>
        </p:spPr>
        <p:txBody>
          <a:bodyPr bIns="0"/>
          <a:lstStyle/>
          <a:p>
            <a:pPr lvl="0"/>
            <a:r>
              <a:rPr lang="en-GB"/>
              <a:t>Text goes here</a:t>
            </a:r>
            <a:endParaRPr lang="en-US"/>
          </a:p>
        </p:txBody>
      </p:sp>
      <p:pic>
        <p:nvPicPr>
          <p:cNvPr id="5" name="Picture 4" descr="University of Nottingham castle icon">
            <a:extLst>
              <a:ext uri="{FF2B5EF4-FFF2-40B4-BE49-F238E27FC236}">
                <a16:creationId xmlns:a16="http://schemas.microsoft.com/office/drawing/2014/main" id="{D7395279-FD9F-F3B7-B55E-F407BE7B3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085" cy="900112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91BDDD1-ABB8-5513-0EBE-12EB29040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173" y="5386"/>
            <a:ext cx="7830740" cy="900000"/>
          </a:xfrm>
          <a:prstGeom prst="rect">
            <a:avLst/>
          </a:prstGeom>
        </p:spPr>
        <p:txBody>
          <a:bodyPr vert="horz" lIns="0" tIns="216000" rIns="0" bIns="14400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Your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0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56">
          <p15:clr>
            <a:srgbClr val="FBAE40"/>
          </p15:clr>
        </p15:guide>
        <p15:guide id="2" pos="3840">
          <p15:clr>
            <a:srgbClr val="FBAE40"/>
          </p15:clr>
        </p15:guide>
        <p15:guide id="3" pos="41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linesurveys.jisc.ac.uk/s/nottingham/researcher-academy-course-evaluation-survey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61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https://moodle.nottingham.ac.uk/course/view.php?id=150816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90297A-E059-E9A1-DF0F-1A000742892B}"/>
              </a:ext>
            </a:extLst>
          </p:cNvPr>
          <p:cNvSpPr txBox="1"/>
          <p:nvPr/>
        </p:nvSpPr>
        <p:spPr>
          <a:xfrm>
            <a:off x="6084168" y="6352145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12.1, p52</a:t>
            </a:r>
          </a:p>
        </p:txBody>
      </p: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CCD2B-5634-3075-DE1C-FF843708F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0EACED-CA5D-B048-836B-BF30EF0E914A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8E116-227B-7790-F532-631CC6E7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dirty="0">
                <a:latin typeface="Georgia"/>
              </a:rPr>
              <a:t>Face to face Feedback</a:t>
            </a:r>
            <a:endParaRPr lang="en-GB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189C5-25C8-CB5B-AF26-9662EF4CF2FA}"/>
              </a:ext>
            </a:extLst>
          </p:cNvPr>
          <p:cNvSpPr txBox="1"/>
          <p:nvPr/>
        </p:nvSpPr>
        <p:spPr>
          <a:xfrm>
            <a:off x="5002943" y="2531590"/>
            <a:ext cx="38259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100" dirty="0"/>
              <a:t>We really value your feedback, which you can provide by completing </a:t>
            </a:r>
            <a:r>
              <a:rPr lang="en-GB" sz="2100" dirty="0">
                <a:hlinkClick r:id="rId3"/>
              </a:rPr>
              <a:t>this short survey</a:t>
            </a:r>
          </a:p>
          <a:p>
            <a:pPr algn="ctr"/>
            <a:endParaRPr lang="en-GB" sz="1350" dirty="0"/>
          </a:p>
          <a:p>
            <a:pPr marL="171450" indent="-171450" algn="ctr">
              <a:buChar char="§"/>
            </a:pPr>
            <a:endParaRPr lang="en-GB" sz="1350" dirty="0"/>
          </a:p>
          <a:p>
            <a:pPr algn="ctr"/>
            <a:r>
              <a:rPr lang="en-GB" sz="2100" dirty="0"/>
              <a:t>Course date as </a:t>
            </a:r>
            <a:r>
              <a:rPr lang="en-GB" sz="2100" b="1" dirty="0">
                <a:solidFill>
                  <a:srgbClr val="002060"/>
                </a:solidFill>
              </a:rPr>
              <a:t>29/04/2025</a:t>
            </a:r>
            <a:endParaRPr lang="en-GB" sz="2100" b="1" dirty="0">
              <a:solidFill>
                <a:srgbClr val="002060"/>
              </a:solidFill>
              <a:cs typeface="Arial"/>
            </a:endParaRPr>
          </a:p>
          <a:p>
            <a:pPr marL="171450" indent="-171450" algn="ctr">
              <a:buChar char="§"/>
            </a:pPr>
            <a:endParaRPr lang="en-GB" sz="1350" dirty="0"/>
          </a:p>
          <a:p>
            <a:pPr algn="ctr"/>
            <a:r>
              <a:rPr lang="en-GB" sz="2100" dirty="0"/>
              <a:t>Course code </a:t>
            </a:r>
            <a:r>
              <a:rPr lang="en-GB" sz="2100"/>
              <a:t>as </a:t>
            </a:r>
            <a:r>
              <a:rPr lang="en-GB" sz="2100" b="1">
                <a:solidFill>
                  <a:srgbClr val="10263B"/>
                </a:solidFill>
                <a:cs typeface="Arial"/>
              </a:rPr>
              <a:t>GSTML1</a:t>
            </a:r>
            <a:endParaRPr lang="en-GB" sz="1350" dirty="0"/>
          </a:p>
        </p:txBody>
      </p:sp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3176C2D-F769-C777-B16C-D1D525B77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89" y="2529274"/>
            <a:ext cx="2842054" cy="28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511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A6C6-1A6D-8E15-41BD-D51E9FD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BBDED-C3E1-67B6-2A0F-993CB44FF099}"/>
              </a:ext>
            </a:extLst>
          </p:cNvPr>
          <p:cNvSpPr txBox="1"/>
          <p:nvPr/>
        </p:nvSpPr>
        <p:spPr>
          <a:xfrm>
            <a:off x="845840" y="1010350"/>
            <a:ext cx="7452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Research Software Network Team</a:t>
            </a:r>
          </a:p>
          <a:p>
            <a:endParaRPr lang="en-GB" sz="4000" dirty="0"/>
          </a:p>
          <a:p>
            <a:r>
              <a:rPr lang="en-GB" sz="3200" dirty="0"/>
              <a:t>Community of researchers from across the university who write code as part of their research.</a:t>
            </a:r>
          </a:p>
          <a:p>
            <a:endParaRPr lang="en-GB" sz="3200" dirty="0"/>
          </a:p>
          <a:p>
            <a:r>
              <a:rPr lang="en-GB" sz="3200" dirty="0"/>
              <a:t>Either search for Team and join or drop Louise a line to be added</a:t>
            </a:r>
            <a:endParaRPr lang="en-GB" sz="40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7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97280-EEFC-3B7E-EBB4-E1D9CF4E7610}"/>
              </a:ext>
            </a:extLst>
          </p:cNvPr>
          <p:cNvSpPr txBox="1"/>
          <p:nvPr/>
        </p:nvSpPr>
        <p:spPr>
          <a:xfrm>
            <a:off x="5436096" y="63563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baseline="0" dirty="0"/>
              <a:t>Exercise 2.1 p.10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A038-4708-D6E6-0ECC-132C49203819}"/>
              </a:ext>
            </a:extLst>
          </p:cNvPr>
          <p:cNvSpPr txBox="1"/>
          <p:nvPr/>
        </p:nvSpPr>
        <p:spPr>
          <a:xfrm>
            <a:off x="6228184" y="6341275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CEF29-0E5D-467C-305A-83D743BA2976}"/>
              </a:ext>
            </a:extLst>
          </p:cNvPr>
          <p:cNvSpPr txBox="1"/>
          <p:nvPr/>
        </p:nvSpPr>
        <p:spPr>
          <a:xfrm>
            <a:off x="6300193" y="635214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2.3 p.14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20F45-0D21-5F14-0AFE-96C93336753D}"/>
              </a:ext>
            </a:extLst>
          </p:cNvPr>
          <p:cNvSpPr txBox="1"/>
          <p:nvPr/>
        </p:nvSpPr>
        <p:spPr>
          <a:xfrm>
            <a:off x="6084168" y="621988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dirty="0"/>
              <a:t>Exercise 2.4  p.19</a:t>
            </a:r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6" y="3210485"/>
            <a:ext cx="6820140" cy="33284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40D25-1721-6D96-0C25-229A79D24072}"/>
              </a:ext>
            </a:extLst>
          </p:cNvPr>
          <p:cNvCxnSpPr>
            <a:cxnSpLocks/>
          </p:cNvCxnSpPr>
          <p:nvPr/>
        </p:nvCxnSpPr>
        <p:spPr>
          <a:xfrm flipH="1">
            <a:off x="7308304" y="4221088"/>
            <a:ext cx="311696" cy="1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64C957-23E2-58F5-3DEB-56A8825325EA}"/>
              </a:ext>
            </a:extLst>
          </p:cNvPr>
          <p:cNvSpPr txBox="1"/>
          <p:nvPr/>
        </p:nvSpPr>
        <p:spPr>
          <a:xfrm>
            <a:off x="7668344" y="391872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how output is displayed</a:t>
            </a:r>
          </a:p>
        </p:txBody>
      </p:sp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9436B-637C-B5C8-5D1D-DF6884859D7A}"/>
              </a:ext>
            </a:extLst>
          </p:cNvPr>
          <p:cNvSpPr txBox="1"/>
          <p:nvPr/>
        </p:nvSpPr>
        <p:spPr>
          <a:xfrm>
            <a:off x="6228184" y="6329552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Exercise 4.1 p24</a:t>
            </a:r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FFEA7F-CD6C-4D10-2CA3-67EF2D09B972}"/>
              </a:ext>
            </a:extLst>
          </p:cNvPr>
          <p:cNvSpPr txBox="1"/>
          <p:nvPr/>
        </p:nvSpPr>
        <p:spPr>
          <a:xfrm>
            <a:off x="6411254" y="6356352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</p:txBody>
      </p: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916833"/>
            <a:ext cx="244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Property Inspector: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Open Property Inspector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‘inspect’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2DECC-36D6-B996-C176-CDA1574F1034}"/>
              </a:ext>
            </a:extLst>
          </p:cNvPr>
          <p:cNvSpPr txBox="1"/>
          <p:nvPr/>
        </p:nvSpPr>
        <p:spPr>
          <a:xfrm>
            <a:off x="6300192" y="6381328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Exercise</a:t>
            </a:r>
            <a:r>
              <a:rPr lang="en-GB" b="1" baseline="0" dirty="0"/>
              <a:t> 5.2 p29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9AF52-4FA0-DF53-981A-9668FA8C2CA1}"/>
              </a:ext>
            </a:extLst>
          </p:cNvPr>
          <p:cNvSpPr txBox="1"/>
          <p:nvPr/>
        </p:nvSpPr>
        <p:spPr>
          <a:xfrm>
            <a:off x="535440" y="1295307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>
                <a:latin typeface="Consolas" panose="020B0609020204030204" pitchFamily="49" charset="0"/>
                <a:cs typeface="Courier New" pitchFamily="49" charset="0"/>
              </a:rPr>
              <a:t>&gt;&gt; abs(a) &lt; 1e-8  % Choose appropriate tolerance</a:t>
            </a:r>
          </a:p>
          <a:p>
            <a:endParaRPr lang="en-GB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ans</a:t>
            </a:r>
            <a:r>
              <a:rPr lang="en-GB" dirty="0">
                <a:latin typeface="Consolas" panose="020B0609020204030204" pitchFamily="49" charset="0"/>
              </a:rPr>
              <a:t> =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u="sng" dirty="0">
                <a:latin typeface="Consolas" panose="020B0609020204030204" pitchFamily="49" charset="0"/>
              </a:rPr>
              <a:t>logical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389D-0617-818C-8D33-F72024187940}"/>
              </a:ext>
            </a:extLst>
          </p:cNvPr>
          <p:cNvSpPr txBox="1"/>
          <p:nvPr/>
        </p:nvSpPr>
        <p:spPr>
          <a:xfrm>
            <a:off x="6052039" y="5962755"/>
            <a:ext cx="31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FloatingPoints.m</a:t>
            </a:r>
            <a:r>
              <a:rPr lang="en-GB" dirty="0"/>
              <a:t> (Cells 1&amp;2)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8E5B-FAE7-C9E2-FD54-21719AD0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Comparisons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A8C0E-2BB7-64E1-F8DB-A95A66B0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6387" y="630932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 8.1 p35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0A896-529D-49D4-0BF4-0C5BFE605F24}"/>
              </a:ext>
            </a:extLst>
          </p:cNvPr>
          <p:cNvSpPr txBox="1"/>
          <p:nvPr/>
        </p:nvSpPr>
        <p:spPr>
          <a:xfrm>
            <a:off x="401580" y="1828731"/>
            <a:ext cx="7917924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Comparison of floats or doubles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Arial" panose="020B0604020202020204"/>
              </a:rPr>
              <a:t>Small differences resulting from floating point arithmetic may cause errors when checking for equality.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 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9.999999999999998e-01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if ( A == 1)   % will be false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Tol = 1e-6;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abs( A – 1.0 ) &lt; Tol   % will return true</a:t>
            </a:r>
            <a:endParaRPr lang="en-GB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B14FE-E8BE-F7E7-8101-84F90C754D49}"/>
              </a:ext>
            </a:extLst>
          </p:cNvPr>
          <p:cNvSpPr txBox="1"/>
          <p:nvPr/>
        </p:nvSpPr>
        <p:spPr>
          <a:xfrm>
            <a:off x="6208354" y="5624512"/>
            <a:ext cx="23516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sz="1350" dirty="0" err="1">
                <a:solidFill>
                  <a:srgbClr val="000000"/>
                </a:solidFill>
                <a:latin typeface="Arial" panose="020B0604020202020204"/>
              </a:rPr>
              <a:t>FloatingPoints.m</a:t>
            </a:r>
            <a:r>
              <a:rPr lang="en-GB" sz="1350" dirty="0">
                <a:solidFill>
                  <a:srgbClr val="000000"/>
                </a:solidFill>
                <a:latin typeface="Arial" panose="020B0604020202020204"/>
              </a:rPr>
              <a:t> (Cells 3&amp;4)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FC2253-2194-1247-C300-1E4D3D732E27}"/>
              </a:ext>
            </a:extLst>
          </p:cNvPr>
          <p:cNvCxnSpPr>
            <a:cxnSpLocks/>
          </p:cNvCxnSpPr>
          <p:nvPr/>
        </p:nvCxnSpPr>
        <p:spPr>
          <a:xfrm flipH="1">
            <a:off x="3207775" y="2914650"/>
            <a:ext cx="1216742" cy="154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FC56B-2435-39F1-2BF5-0C1C6C3A28A9}"/>
              </a:ext>
            </a:extLst>
          </p:cNvPr>
          <p:cNvSpPr txBox="1"/>
          <p:nvPr/>
        </p:nvSpPr>
        <p:spPr>
          <a:xfrm>
            <a:off x="4513006" y="2759792"/>
            <a:ext cx="19762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value should be 1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CC0B3-F20A-2B40-E7C9-7C0A5EA92B99}"/>
              </a:ext>
            </a:extLst>
          </p:cNvPr>
          <p:cNvCxnSpPr>
            <a:cxnSpLocks/>
          </p:cNvCxnSpPr>
          <p:nvPr/>
        </p:nvCxnSpPr>
        <p:spPr>
          <a:xfrm flipH="1" flipV="1">
            <a:off x="1305233" y="4396863"/>
            <a:ext cx="936522" cy="47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AD2F4-6852-1360-6483-83752A528BC4}"/>
              </a:ext>
            </a:extLst>
          </p:cNvPr>
          <p:cNvSpPr txBox="1"/>
          <p:nvPr/>
        </p:nvSpPr>
        <p:spPr>
          <a:xfrm>
            <a:off x="2359742" y="4802444"/>
            <a:ext cx="3384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Calculate the difference between the actual value and the one being tested for</a:t>
            </a:r>
          </a:p>
        </p:txBody>
      </p:sp>
    </p:spTree>
    <p:extLst>
      <p:ext uri="{BB962C8B-B14F-4D97-AF65-F5344CB8AC3E}">
        <p14:creationId xmlns:p14="http://schemas.microsoft.com/office/powerpoint/2010/main" val="14412654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12-B579-47E4-A9EE-68CAA63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Numbers</a:t>
            </a:r>
          </a:p>
        </p:txBody>
      </p:sp>
      <p:pic>
        <p:nvPicPr>
          <p:cNvPr id="5" name="Picture 4" descr="Screenshot from floating point converter webpage">
            <a:extLst>
              <a:ext uri="{FF2B5EF4-FFF2-40B4-BE49-F238E27FC236}">
                <a16:creationId xmlns:a16="http://schemas.microsoft.com/office/drawing/2014/main" id="{1C4BFC06-EBAE-4F30-84E6-B513FC0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" y="2147071"/>
            <a:ext cx="8685755" cy="229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2CC5D-5154-4D8A-89E5-5775A453643C}"/>
              </a:ext>
            </a:extLst>
          </p:cNvPr>
          <p:cNvSpPr txBox="1"/>
          <p:nvPr/>
        </p:nvSpPr>
        <p:spPr>
          <a:xfrm>
            <a:off x="572262" y="4965060"/>
            <a:ext cx="60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https://www.h-schmidt.net/FloatConverter/IEEE754.html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5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80E51-4C05-DA99-8EE7-7EA8908EC834}"/>
              </a:ext>
            </a:extLst>
          </p:cNvPr>
          <p:cNvSpPr txBox="1"/>
          <p:nvPr/>
        </p:nvSpPr>
        <p:spPr>
          <a:xfrm>
            <a:off x="6382544" y="6365117"/>
            <a:ext cx="17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3D78B-4669-3D0B-DE11-22233B6279AB}"/>
              </a:ext>
            </a:extLst>
          </p:cNvPr>
          <p:cNvSpPr txBox="1"/>
          <p:nvPr/>
        </p:nvSpPr>
        <p:spPr>
          <a:xfrm>
            <a:off x="6300192" y="6357205"/>
            <a:ext cx="185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8.3, p36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8F199-34EA-06D7-3521-B87D7AB2A2DB}"/>
              </a:ext>
            </a:extLst>
          </p:cNvPr>
          <p:cNvSpPr txBox="1"/>
          <p:nvPr/>
        </p:nvSpPr>
        <p:spPr>
          <a:xfrm>
            <a:off x="6553200" y="6352145"/>
            <a:ext cx="178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Exercise 9.1 p40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4F469-E9C6-1E00-6DD8-C14A48B92AD8}"/>
              </a:ext>
            </a:extLst>
          </p:cNvPr>
          <p:cNvSpPr txBox="1"/>
          <p:nvPr/>
        </p:nvSpPr>
        <p:spPr>
          <a:xfrm>
            <a:off x="6444208" y="6307051"/>
            <a:ext cx="178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dirty="0"/>
              <a:t>Exercise 9.2 p39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86809-85BA-254B-03F3-86F9814DD902}"/>
              </a:ext>
            </a:extLst>
          </p:cNvPr>
          <p:cNvSpPr txBox="1"/>
          <p:nvPr/>
        </p:nvSpPr>
        <p:spPr>
          <a:xfrm>
            <a:off x="6300192" y="6352145"/>
            <a:ext cx="185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10.1 p43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9735C-7C41-2034-E8FC-F8B1DFEF0627}"/>
              </a:ext>
            </a:extLst>
          </p:cNvPr>
          <p:cNvSpPr txBox="1"/>
          <p:nvPr/>
        </p:nvSpPr>
        <p:spPr>
          <a:xfrm>
            <a:off x="6285056" y="6352145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10.2  p.45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3.4.13"/>
  <p:tag name="TPOS" val="2"/>
  <p:tag name="TPLASTSAVEVERSION" val="6.2 PC"/>
  <p:tag name="TPLASTSAVEPRODUCT" val="EchoPoll for PowerPoin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9737</TotalTime>
  <Words>10292</Words>
  <Application>Microsoft Office PowerPoint</Application>
  <PresentationFormat>On-screen Show (4:3)</PresentationFormat>
  <Paragraphs>1910</Paragraphs>
  <Slides>108</Slides>
  <Notes>104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Arial</vt:lpstr>
      <vt:lpstr>Calibri</vt:lpstr>
      <vt:lpstr>Cambria Math</vt:lpstr>
      <vt:lpstr>Consolas</vt:lpstr>
      <vt:lpstr>Courier New</vt:lpstr>
      <vt:lpstr>Georgia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Floating Point Comparisons (2)</vt:lpstr>
      <vt:lpstr>Floating Point Numbers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Calling Functions</vt:lpstr>
      <vt:lpstr>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Face to face Feedback</vt:lpstr>
      <vt:lpstr>Toolboxes</vt:lpstr>
      <vt:lpstr>More to Explore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505</cp:revision>
  <cp:lastPrinted>2022-02-24T12:47:42Z</cp:lastPrinted>
  <dcterms:created xsi:type="dcterms:W3CDTF">2013-01-18T17:10:53Z</dcterms:created>
  <dcterms:modified xsi:type="dcterms:W3CDTF">2025-04-29T15:31:20Z</dcterms:modified>
</cp:coreProperties>
</file>