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89" r:id="rId2"/>
    <p:sldId id="301" r:id="rId3"/>
    <p:sldId id="313" r:id="rId4"/>
    <p:sldId id="306" r:id="rId5"/>
    <p:sldId id="303" r:id="rId6"/>
    <p:sldId id="305" r:id="rId7"/>
    <p:sldId id="304" r:id="rId8"/>
    <p:sldId id="307" r:id="rId9"/>
    <p:sldId id="308" r:id="rId10"/>
    <p:sldId id="309" r:id="rId11"/>
    <p:sldId id="310" r:id="rId12"/>
    <p:sldId id="311" r:id="rId13"/>
    <p:sldId id="312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B4A74C-F69A-40BF-868C-AE17408811A6}">
          <p14:sldIdLst>
            <p14:sldId id="289"/>
            <p14:sldId id="301"/>
            <p14:sldId id="313"/>
            <p14:sldId id="306"/>
            <p14:sldId id="303"/>
            <p14:sldId id="305"/>
            <p14:sldId id="304"/>
            <p14:sldId id="307"/>
            <p14:sldId id="308"/>
            <p14:sldId id="309"/>
            <p14:sldId id="310"/>
            <p14:sldId id="311"/>
            <p14:sldId id="312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A159"/>
    <a:srgbClr val="112C0B"/>
    <a:srgbClr val="B92121"/>
    <a:srgbClr val="D92A2B"/>
    <a:srgbClr val="004648"/>
    <a:srgbClr val="005E60"/>
    <a:srgbClr val="00766E"/>
    <a:srgbClr val="009186"/>
    <a:srgbClr val="009BBD"/>
    <a:srgbClr val="554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84771" autoAdjust="0"/>
  </p:normalViewPr>
  <p:slideViewPr>
    <p:cSldViewPr snapToGrid="0" snapToObjects="1">
      <p:cViewPr varScale="1">
        <p:scale>
          <a:sx n="101" d="100"/>
          <a:sy n="101" d="100"/>
        </p:scale>
        <p:origin x="126" y="3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64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732D1-0119-4424-ADB1-6A88624C9257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026BA-B8A7-4B5A-A3B0-0B7D31088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197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54FE6-3F31-4904-9137-AFF662B7D702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9E1F4-77C1-461E-ABFF-BFE7DD57A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753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0" y="-1"/>
            <a:ext cx="9144000" cy="6858001"/>
          </a:xfrm>
          <a:prstGeom prst="rect">
            <a:avLst/>
          </a:prstGeom>
          <a:blipFill>
            <a:blip r:embed="rId2"/>
            <a:srcRect/>
            <a:stretch>
              <a:fillRect l="-21459" r="-1175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Rectangle 8"/>
          <p:cNvSpPr/>
          <p:nvPr userDrawn="1"/>
        </p:nvSpPr>
        <p:spPr>
          <a:xfrm>
            <a:off x="0" y="-1"/>
            <a:ext cx="9144000" cy="6858001"/>
          </a:xfrm>
          <a:prstGeom prst="rect">
            <a:avLst/>
          </a:prstGeom>
          <a:gradFill flip="none" rotWithShape="1">
            <a:gsLst>
              <a:gs pos="50000">
                <a:srgbClr val="0E6394">
                  <a:alpha val="45000"/>
                </a:srgbClr>
              </a:gs>
              <a:gs pos="17000">
                <a:schemeClr val="tx2">
                  <a:alpha val="45000"/>
                </a:schemeClr>
              </a:gs>
              <a:gs pos="100000">
                <a:schemeClr val="accent2">
                  <a:alpha val="4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2225" y="1742900"/>
            <a:ext cx="4019550" cy="23876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5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562298" y="4161276"/>
            <a:ext cx="4019405" cy="107979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Insert Text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592000" y="1449000"/>
            <a:ext cx="3960000" cy="396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2400" b="1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450800" cy="90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9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oint Cli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0" y="-1"/>
            <a:ext cx="9144000" cy="6858001"/>
          </a:xfrm>
          <a:prstGeom prst="rect">
            <a:avLst/>
          </a:prstGeom>
          <a:blipFill>
            <a:blip r:embed="rId2"/>
            <a:srcRect/>
            <a:stretch>
              <a:fillRect l="-21459" r="-1175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Rectangle 8"/>
          <p:cNvSpPr/>
          <p:nvPr userDrawn="1"/>
        </p:nvSpPr>
        <p:spPr>
          <a:xfrm>
            <a:off x="0" y="-1"/>
            <a:ext cx="9144000" cy="6858001"/>
          </a:xfrm>
          <a:prstGeom prst="rect">
            <a:avLst/>
          </a:prstGeom>
          <a:gradFill flip="none" rotWithShape="1">
            <a:gsLst>
              <a:gs pos="50000">
                <a:srgbClr val="0E6394">
                  <a:alpha val="45000"/>
                </a:srgbClr>
              </a:gs>
              <a:gs pos="17000">
                <a:schemeClr val="tx2">
                  <a:alpha val="45000"/>
                </a:schemeClr>
              </a:gs>
              <a:gs pos="100000">
                <a:schemeClr val="accent2">
                  <a:alpha val="4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2225" y="1742900"/>
            <a:ext cx="4019550" cy="23876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5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562298" y="4161276"/>
            <a:ext cx="4019405" cy="107979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Insert Text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592000" y="1449000"/>
            <a:ext cx="3960000" cy="396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2400" b="1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450800" cy="90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11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37000">
                <a:schemeClr val="accent4"/>
              </a:gs>
              <a:gs pos="7000">
                <a:schemeClr val="accent4"/>
              </a:gs>
              <a:gs pos="63000">
                <a:schemeClr val="accent2"/>
              </a:gs>
              <a:gs pos="100000">
                <a:schemeClr val="accent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0" name="Rectangle 9"/>
          <p:cNvSpPr/>
          <p:nvPr userDrawn="1"/>
        </p:nvSpPr>
        <p:spPr>
          <a:xfrm flipH="1">
            <a:off x="0" y="0"/>
            <a:ext cx="9142809" cy="6858000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 l="-20737" t="-2407" r="-9007" b="-1296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b="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908" y="2409650"/>
            <a:ext cx="5447192" cy="23876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57163" y="5562601"/>
            <a:ext cx="8643822" cy="94779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7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Insert Text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450800" cy="90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7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ing TItl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1503757" y="-2"/>
            <a:ext cx="7639046" cy="746451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chemeClr val="bg2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3759" y="23973"/>
            <a:ext cx="7639050" cy="698501"/>
          </a:xfrm>
        </p:spPr>
        <p:txBody>
          <a:bodyPr>
            <a:normAutofit/>
          </a:bodyPr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062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</p:bldLst>
  </p:timing>
  <p:extLst mod="1">
    <p:ext uri="{DCECCB84-F9BA-43D5-87BE-67443E8EF086}">
      <p15:sldGuideLst xmlns:p15="http://schemas.microsoft.com/office/powerpoint/2012/main">
        <p15:guide id="2" pos="5" userDrawn="1">
          <p15:clr>
            <a:srgbClr val="FBAE40"/>
          </p15:clr>
        </p15:guide>
        <p15:guide id="3" pos="565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n-Animating TItl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1503758" y="-1"/>
            <a:ext cx="7639046" cy="746450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chemeClr val="bg2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3759" y="23974"/>
            <a:ext cx="7639050" cy="698501"/>
          </a:xfrm>
        </p:spPr>
        <p:txBody>
          <a:bodyPr>
            <a:normAutofit/>
          </a:bodyPr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41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3" pos="565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eacons of Excell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0" y="-1"/>
            <a:ext cx="9144000" cy="6857999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rgbClr val="009BBD"/>
              </a:gs>
              <a:gs pos="100000">
                <a:srgbClr val="1B2A6B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31044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H="1" flipV="1">
            <a:off x="-2" y="0"/>
            <a:ext cx="9142810" cy="746449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chemeClr val="bg2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7" name="Rectangle 6"/>
          <p:cNvSpPr/>
          <p:nvPr userDrawn="1"/>
        </p:nvSpPr>
        <p:spPr>
          <a:xfrm>
            <a:off x="1501503" y="1"/>
            <a:ext cx="7646069" cy="746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1504" y="23976"/>
            <a:ext cx="7642496" cy="698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E112F-1B58-4F80-8548-230F871317D2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2D6D5-F6C2-4C88-B07F-0F9DC0B2C389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1497932" y="1"/>
            <a:ext cx="0" cy="8964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47775" cy="46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3" r:id="rId2"/>
    <p:sldLayoutId id="2147483662" r:id="rId3"/>
    <p:sldLayoutId id="2147483650" r:id="rId4"/>
    <p:sldLayoutId id="2147483658" r:id="rId5"/>
    <p:sldLayoutId id="2147483651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jp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jp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uisepb/TexGenScriptingGuide" TargetMode="External"/><Relationship Id="rId2" Type="http://schemas.openxmlformats.org/officeDocument/2006/relationships/hyperlink" Target="http://texgen.sourceforge.net/index.php/User_Guide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louisepb/ICMAC2018-Workshop" TargetMode="External"/><Relationship Id="rId4" Type="http://schemas.openxmlformats.org/officeDocument/2006/relationships/hyperlink" Target="https://github.com/louisepb/TexGe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TexGen</a:t>
            </a:r>
            <a:r>
              <a:rPr lang="en-GB" dirty="0" smtClean="0"/>
              <a:t> Workshop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mtClean="0"/>
              <a:t>Dr Louise </a:t>
            </a:r>
            <a:r>
              <a:rPr lang="en-GB" dirty="0" smtClean="0"/>
              <a:t>Brown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65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Yarn Cross-Sections – Section Specification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923925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alibri" panose="020F0502020204030204" pitchFamily="34" charset="0"/>
              </a:rPr>
              <a:t>Cross-sections are specified at the locations given by the section interpolation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496" y="1746649"/>
            <a:ext cx="1780980" cy="2186407"/>
          </a:xfrm>
          <a:prstGeom prst="rect">
            <a:avLst/>
          </a:prstGeom>
        </p:spPr>
      </p:pic>
      <p:pic>
        <p:nvPicPr>
          <p:cNvPr id="6" name="Picture 5" descr="PowerEllips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85756" y="1754922"/>
            <a:ext cx="1758843" cy="2178134"/>
          </a:xfrm>
          <a:prstGeom prst="rect">
            <a:avLst/>
          </a:prstGeom>
        </p:spPr>
      </p:pic>
      <p:pic>
        <p:nvPicPr>
          <p:cNvPr id="7" name="Picture 6" descr="Hybri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86497" y="4147975"/>
            <a:ext cx="1780980" cy="22068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756" y="4147977"/>
            <a:ext cx="1795467" cy="21794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8124" y="2057400"/>
            <a:ext cx="423009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alibri" panose="020F0502020204030204" pitchFamily="34" charset="0"/>
              </a:rPr>
              <a:t>Available cross-sections: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dirty="0">
                <a:latin typeface="Calibri" panose="020F0502020204030204" pitchFamily="34" charset="0"/>
              </a:rPr>
              <a:t>Ellipse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dirty="0">
                <a:latin typeface="Calibri" panose="020F0502020204030204" pitchFamily="34" charset="0"/>
              </a:rPr>
              <a:t>Lenticular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dirty="0">
                <a:latin typeface="Calibri" panose="020F0502020204030204" pitchFamily="34" charset="0"/>
              </a:rPr>
              <a:t>Power ellipse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dirty="0">
                <a:latin typeface="Calibri" panose="020F0502020204030204" pitchFamily="34" charset="0"/>
              </a:rPr>
              <a:t>Hybrid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Rectangle</a:t>
            </a:r>
          </a:p>
          <a:p>
            <a:pPr lvl="2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Use rather than power ellipse with power = 0 to generate uniform section meshes</a:t>
            </a:r>
            <a:endParaRPr lang="en-GB" dirty="0">
              <a:latin typeface="Calibri" panose="020F0502020204030204" pitchFamily="34" charset="0"/>
            </a:endParaRP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dirty="0">
                <a:latin typeface="Calibri" panose="020F0502020204030204" pitchFamily="34" charset="0"/>
              </a:rPr>
              <a:t>Polygon </a:t>
            </a:r>
            <a:endParaRPr lang="en-GB" dirty="0" smtClean="0">
              <a:latin typeface="Calibri" panose="020F0502020204030204" pitchFamily="34" charset="0"/>
            </a:endParaRPr>
          </a:p>
          <a:p>
            <a:pPr lvl="2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Only </a:t>
            </a:r>
            <a:r>
              <a:rPr lang="en-GB" dirty="0">
                <a:latin typeface="Calibri" panose="020F0502020204030204" pitchFamily="34" charset="0"/>
              </a:rPr>
              <a:t>by </a:t>
            </a:r>
            <a:r>
              <a:rPr lang="en-GB" dirty="0" smtClean="0">
                <a:latin typeface="Calibri" panose="020F0502020204030204" pitchFamily="34" charset="0"/>
              </a:rPr>
              <a:t>scripting</a:t>
            </a:r>
            <a:endParaRPr lang="en-GB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err="1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57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Yarn Cross-Sections – Python Implementation</a:t>
            </a:r>
            <a:endParaRPr lang="en-GB" dirty="0"/>
          </a:p>
        </p:txBody>
      </p:sp>
      <p:pic>
        <p:nvPicPr>
          <p:cNvPr id="5" name="Picture 4" descr="SolidCrossSection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4775" y="4567833"/>
            <a:ext cx="3847735" cy="1692000"/>
          </a:xfrm>
          <a:prstGeom prst="rect">
            <a:avLst/>
          </a:prstGeom>
        </p:spPr>
      </p:pic>
      <p:pic>
        <p:nvPicPr>
          <p:cNvPr id="6" name="Picture 5" descr="SolidCrossSection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81237" y="4567833"/>
            <a:ext cx="3957988" cy="1692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4775" y="1563201"/>
            <a:ext cx="8134450" cy="2554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YarnSections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CYarnSectionInterpNode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YarnSections.AddSection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CSectionLenticular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(1.0,0.5,0.1) )</a:t>
            </a:r>
          </a:p>
          <a:p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YarnSections.AddSection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CSectionPowerEllipse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(1.0,0.5,0.4,0.25) )</a:t>
            </a:r>
          </a:p>
          <a:p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Hybrid Section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Top =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CSectionEllipse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( 1.0, 0.4 )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Bottom =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CSectionPowerEllipse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( 1.0, 0.4, 0.4, 0.25 )</a:t>
            </a:r>
          </a:p>
          <a:p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YarnSections.AddSection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CSectionHybrid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Top, Bottom ) )</a:t>
            </a:r>
          </a:p>
          <a:p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Yarn.AssignSection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YarnSections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4775" y="1101536"/>
            <a:ext cx="174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Calibri" panose="020F0502020204030204" pitchFamily="34" charset="0"/>
              </a:rPr>
              <a:t>Python:</a:t>
            </a:r>
          </a:p>
        </p:txBody>
      </p:sp>
    </p:spTree>
    <p:extLst>
      <p:ext uri="{BB962C8B-B14F-4D97-AF65-F5344CB8AC3E}">
        <p14:creationId xmlns:p14="http://schemas.microsoft.com/office/powerpoint/2010/main" val="271711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Yarn Repeats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23850" y="1019175"/>
            <a:ext cx="7953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</a:rPr>
              <a:t>Yarn repeats allow a given yarn section to be repeated as specified by a set of vectors (in theory, allowing an infinite textile)</a:t>
            </a:r>
          </a:p>
        </p:txBody>
      </p:sp>
      <p:sp>
        <p:nvSpPr>
          <p:cNvPr id="4" name="Rectangle 3"/>
          <p:cNvSpPr/>
          <p:nvPr/>
        </p:nvSpPr>
        <p:spPr>
          <a:xfrm>
            <a:off x="265508" y="2809515"/>
            <a:ext cx="50577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2400" b="1" dirty="0">
                <a:latin typeface="Calibri" panose="020F0502020204030204" pitchFamily="34" charset="0"/>
              </a:rPr>
              <a:t>GUI: </a:t>
            </a:r>
            <a:r>
              <a:rPr lang="en-GB" sz="2400" dirty="0">
                <a:latin typeface="Calibri" panose="020F0502020204030204" pitchFamily="34" charset="0"/>
              </a:rPr>
              <a:t>Select </a:t>
            </a:r>
            <a:r>
              <a:rPr lang="en-GB" sz="2400" i="1" dirty="0">
                <a:latin typeface="Calibri" panose="020F0502020204030204" pitchFamily="34" charset="0"/>
              </a:rPr>
              <a:t>Modeller -&gt; </a:t>
            </a:r>
            <a:r>
              <a:rPr lang="en-GB" sz="2400" i="1" dirty="0" smtClean="0">
                <a:latin typeface="Calibri" panose="020F0502020204030204" pitchFamily="34" charset="0"/>
              </a:rPr>
              <a:t>Assign Repeats</a:t>
            </a:r>
          </a:p>
          <a:p>
            <a:pPr marL="800100" lvl="1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alibri" panose="020F0502020204030204" pitchFamily="34" charset="0"/>
              </a:rPr>
              <a:t>Specify a set of repeat vectors</a:t>
            </a:r>
            <a:endParaRPr lang="en-GB" sz="2400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74" y="2516204"/>
            <a:ext cx="3150270" cy="14176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850" y="4304746"/>
            <a:ext cx="174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Calibri" panose="020F0502020204030204" pitchFamily="34" charset="0"/>
              </a:rPr>
              <a:t>Python</a:t>
            </a:r>
            <a:r>
              <a:rPr lang="en-GB" sz="2000" b="1" dirty="0" smtClean="0">
                <a:latin typeface="Calibri" panose="020F0502020204030204" pitchFamily="34" charset="0"/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849" y="4793585"/>
            <a:ext cx="5191125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Yarn.AddRepeat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(XYZ(10,0,0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Yarn.AddRepeat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(XYZ(5,5,0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Textile.AddYarn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(Yarn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51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Domain	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04799" y="873260"/>
            <a:ext cx="7477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</a:rPr>
              <a:t>The domain restricts the model to a specific region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j-lt"/>
              </a:rPr>
              <a:t>Specified by a set of convex planes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j-lt"/>
              </a:rPr>
              <a:t>Typically, but not always, the unit cell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799" y="2401160"/>
            <a:ext cx="49149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</a:rPr>
              <a:t>GUI: </a:t>
            </a:r>
            <a:endParaRPr lang="en-GB" b="1" dirty="0" smtClean="0">
              <a:latin typeface="Calibri" panose="020F0502020204030204" pitchFamily="34" charset="0"/>
            </a:endParaRPr>
          </a:p>
          <a:p>
            <a:r>
              <a:rPr lang="en-GB" dirty="0" smtClean="0">
                <a:latin typeface="Calibri" panose="020F0502020204030204" pitchFamily="34" charset="0"/>
              </a:rPr>
              <a:t>Select </a:t>
            </a:r>
            <a:r>
              <a:rPr lang="en-GB" i="1" dirty="0" smtClean="0">
                <a:latin typeface="Calibri" panose="020F0502020204030204" pitchFamily="34" charset="0"/>
              </a:rPr>
              <a:t>Domain </a:t>
            </a:r>
            <a:r>
              <a:rPr lang="en-GB" i="1" dirty="0">
                <a:latin typeface="Calibri" panose="020F0502020204030204" pitchFamily="34" charset="0"/>
              </a:rPr>
              <a:t>-&gt; </a:t>
            </a:r>
            <a:r>
              <a:rPr lang="en-GB" i="1" dirty="0" smtClean="0">
                <a:latin typeface="Calibri" panose="020F0502020204030204" pitchFamily="34" charset="0"/>
              </a:rPr>
              <a:t>Create Box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Input minimum and maximum </a:t>
            </a:r>
            <a:r>
              <a:rPr lang="en-GB" dirty="0" err="1" smtClean="0">
                <a:latin typeface="Calibri" panose="020F0502020204030204" pitchFamily="34" charset="0"/>
              </a:rPr>
              <a:t>x,y,z</a:t>
            </a:r>
            <a:r>
              <a:rPr lang="en-GB" dirty="0" smtClean="0">
                <a:latin typeface="Calibri" panose="020F0502020204030204" pitchFamily="34" charset="0"/>
              </a:rPr>
              <a:t> values for bounding box</a:t>
            </a:r>
            <a:endParaRPr lang="en-GB" dirty="0">
              <a:latin typeface="Calibri" panose="020F0502020204030204" pitchFamily="34" charset="0"/>
            </a:endParaRPr>
          </a:p>
          <a:p>
            <a:r>
              <a:rPr lang="en-GB" dirty="0" smtClean="0">
                <a:latin typeface="Calibri" panose="020F0502020204030204" pitchFamily="34" charset="0"/>
              </a:rPr>
              <a:t>Or</a:t>
            </a:r>
            <a:endParaRPr lang="en-GB" dirty="0">
              <a:latin typeface="Calibri" panose="020F0502020204030204" pitchFamily="34" charset="0"/>
            </a:endParaRPr>
          </a:p>
          <a:p>
            <a:r>
              <a:rPr lang="en-GB" dirty="0" smtClean="0">
                <a:latin typeface="Calibri" panose="020F0502020204030204" pitchFamily="34" charset="0"/>
              </a:rPr>
              <a:t>Select </a:t>
            </a:r>
            <a:r>
              <a:rPr lang="en-GB" i="1" dirty="0" smtClean="0">
                <a:latin typeface="Calibri" panose="020F0502020204030204" pitchFamily="34" charset="0"/>
              </a:rPr>
              <a:t>Domain -&gt; Create Planes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Input required number of planes specified by the unit normal to the plane and its distance from the origin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799" y="5082477"/>
            <a:ext cx="174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Calibri" panose="020F0502020204030204" pitchFamily="34" charset="0"/>
              </a:rPr>
              <a:t>Python</a:t>
            </a:r>
            <a:r>
              <a:rPr lang="en-GB" sz="2000" b="1" dirty="0" smtClean="0">
                <a:latin typeface="Calibri" panose="020F0502020204030204" pitchFamily="34" charset="0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799" y="5640136"/>
            <a:ext cx="7886701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Textile.AssignDomain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CDomainPlanes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(XYZ(-5,-2,-1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),XYZ(15,12,2)))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AddTextile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(“Workshop”, Textile)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 descr="RepeatDoma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92080" y="2308065"/>
            <a:ext cx="3718570" cy="279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8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Automatically Generated Textiles</a:t>
            </a:r>
            <a:endParaRPr lang="en-GB" dirty="0"/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l="34461" t="34561" r="7217" b="29831"/>
          <a:stretch/>
        </p:blipFill>
        <p:spPr bwMode="auto">
          <a:xfrm>
            <a:off x="1257934" y="2935287"/>
            <a:ext cx="6514465" cy="23891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8150" y="1114425"/>
            <a:ext cx="81248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alibri" panose="020F0502020204030204" pitchFamily="34" charset="0"/>
              </a:rPr>
              <a:t>Predefined weave patterns are generated using classes which use </a:t>
            </a:r>
            <a:r>
              <a:rPr lang="en-GB" sz="2400" dirty="0" err="1" smtClean="0">
                <a:latin typeface="Calibri" panose="020F0502020204030204" pitchFamily="34" charset="0"/>
              </a:rPr>
              <a:t>Ctextile</a:t>
            </a:r>
            <a:r>
              <a:rPr lang="en-GB" sz="2400" dirty="0" smtClean="0">
                <a:latin typeface="Calibri" panose="020F0502020204030204" pitchFamily="34" charset="0"/>
              </a:rPr>
              <a:t> as a base class. They are used to input weave pattern information which then automatically generate the yarns. </a:t>
            </a:r>
          </a:p>
        </p:txBody>
      </p:sp>
    </p:spTree>
    <p:extLst>
      <p:ext uri="{BB962C8B-B14F-4D97-AF65-F5344CB8AC3E}">
        <p14:creationId xmlns:p14="http://schemas.microsoft.com/office/powerpoint/2010/main" val="413888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CTextileWeave2D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42900" y="1085850"/>
            <a:ext cx="8134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alibri" panose="020F0502020204030204" pitchFamily="34" charset="0"/>
              </a:rPr>
              <a:t>The 2D wizard in the </a:t>
            </a:r>
            <a:r>
              <a:rPr lang="en-GB" sz="2400" dirty="0" err="1" smtClean="0">
                <a:latin typeface="Calibri" panose="020F0502020204030204" pitchFamily="34" charset="0"/>
              </a:rPr>
              <a:t>TexGen</a:t>
            </a:r>
            <a:r>
              <a:rPr lang="en-GB" sz="2400" dirty="0" smtClean="0">
                <a:latin typeface="Calibri" panose="020F0502020204030204" pitchFamily="34" charset="0"/>
              </a:rPr>
              <a:t> GUI creates weaves using the CTextileWeave2D 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34" y="2740965"/>
            <a:ext cx="2092463" cy="1684667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560" y="2992437"/>
            <a:ext cx="3649980" cy="1539240"/>
          </a:xfrm>
          <a:prstGeom prst="rect">
            <a:avLst/>
          </a:prstGeom>
          <a:noFill/>
        </p:spPr>
      </p:pic>
      <p:sp>
        <p:nvSpPr>
          <p:cNvPr id="7" name="Text Box 15"/>
          <p:cNvSpPr txBox="1"/>
          <p:nvPr/>
        </p:nvSpPr>
        <p:spPr>
          <a:xfrm>
            <a:off x="4502150" y="4002722"/>
            <a:ext cx="496570" cy="21145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0 , 0</a:t>
            </a:r>
            <a:endParaRPr lang="en-GB" sz="12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8" name="Text Box 16"/>
          <p:cNvSpPr txBox="1"/>
          <p:nvPr/>
        </p:nvSpPr>
        <p:spPr>
          <a:xfrm>
            <a:off x="6150610" y="4214177"/>
            <a:ext cx="496570" cy="21145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1 , 0</a:t>
            </a:r>
            <a:endParaRPr lang="en-GB" sz="1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9" name="Text Box 18"/>
          <p:cNvSpPr txBox="1"/>
          <p:nvPr/>
        </p:nvSpPr>
        <p:spPr>
          <a:xfrm>
            <a:off x="6036310" y="3469957"/>
            <a:ext cx="496570" cy="21145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1 , 1</a:t>
            </a:r>
            <a:endParaRPr lang="en-GB" sz="12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0" name="Text Box 22"/>
          <p:cNvSpPr txBox="1"/>
          <p:nvPr/>
        </p:nvSpPr>
        <p:spPr>
          <a:xfrm>
            <a:off x="7221220" y="4002722"/>
            <a:ext cx="496570" cy="21145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Warp 0</a:t>
            </a:r>
            <a:endParaRPr lang="en-GB" sz="12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1" name="Text Box 23"/>
          <p:cNvSpPr txBox="1"/>
          <p:nvPr/>
        </p:nvSpPr>
        <p:spPr>
          <a:xfrm>
            <a:off x="7221220" y="3398837"/>
            <a:ext cx="496570" cy="21145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Warp 1</a:t>
            </a:r>
            <a:endParaRPr lang="en-GB" sz="12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2" name="Text Box 24"/>
          <p:cNvSpPr txBox="1"/>
          <p:nvPr/>
        </p:nvSpPr>
        <p:spPr>
          <a:xfrm>
            <a:off x="4518025" y="3073082"/>
            <a:ext cx="496570" cy="21145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Weft 0</a:t>
            </a:r>
            <a:endParaRPr lang="en-GB" sz="12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3" name="Text Box 25"/>
          <p:cNvSpPr txBox="1"/>
          <p:nvPr/>
        </p:nvSpPr>
        <p:spPr>
          <a:xfrm>
            <a:off x="5797550" y="3073082"/>
            <a:ext cx="496570" cy="21145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Weft 1</a:t>
            </a:r>
            <a:endParaRPr lang="en-GB" sz="12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4" name="Text Box 17"/>
          <p:cNvSpPr txBox="1"/>
          <p:nvPr/>
        </p:nvSpPr>
        <p:spPr>
          <a:xfrm>
            <a:off x="4657657" y="3432174"/>
            <a:ext cx="496570" cy="21145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0 , 1</a:t>
            </a:r>
            <a:endParaRPr lang="en-GB" sz="1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2900" y="2085409"/>
            <a:ext cx="8334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+mj-lt"/>
              </a:rPr>
              <a:t>Whether the warp and weft are up or down is stored for each </a:t>
            </a:r>
            <a:r>
              <a:rPr lang="en-GB" sz="2000" dirty="0" err="1" smtClean="0">
                <a:latin typeface="+mj-lt"/>
              </a:rPr>
              <a:t>x,y</a:t>
            </a:r>
            <a:r>
              <a:rPr lang="en-GB" sz="2000" dirty="0" smtClean="0">
                <a:latin typeface="+mj-lt"/>
              </a:rPr>
              <a:t> position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98895" y="4756467"/>
            <a:ext cx="1567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+mj-lt"/>
              </a:rPr>
              <a:t>x, y position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6284595" y="4425632"/>
            <a:ext cx="248285" cy="40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398577" y="5081974"/>
            <a:ext cx="2638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+mj-lt"/>
              </a:rPr>
              <a:t>Values stored: 0, 1</a:t>
            </a:r>
          </a:p>
          <a:p>
            <a:r>
              <a:rPr lang="en-GB" sz="2000" dirty="0" smtClean="0">
                <a:latin typeface="+mj-lt"/>
              </a:rPr>
              <a:t>(Weft down, warp up)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4950" y="4628832"/>
            <a:ext cx="4175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alibri" panose="020F0502020204030204" pitchFamily="34" charset="0"/>
              </a:rPr>
              <a:t>GUI: </a:t>
            </a:r>
            <a:r>
              <a:rPr lang="en-GB" sz="2000" dirty="0" smtClean="0">
                <a:latin typeface="Calibri" panose="020F0502020204030204" pitchFamily="34" charset="0"/>
              </a:rPr>
              <a:t>Set using Weave Pattern dialog</a:t>
            </a:r>
            <a:endParaRPr lang="en-GB" sz="2000" b="1" dirty="0" smtClean="0">
              <a:latin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4950" y="4925744"/>
            <a:ext cx="1743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alibri" panose="020F0502020204030204" pitchFamily="34" charset="0"/>
              </a:rPr>
              <a:t>Python: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4950" y="5299600"/>
            <a:ext cx="5013325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weave = CTextileWeave2D(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numWefts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,…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numWarps,spacing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thickness )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weave.SwapPosition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(0, 0)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weave.SwapPosition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(1, 1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25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ABAQUS Voxel Export</a:t>
            </a:r>
            <a:endParaRPr lang="en-GB" dirty="0"/>
          </a:p>
        </p:txBody>
      </p:sp>
      <p:pic>
        <p:nvPicPr>
          <p:cNvPr id="4" name="Picture 3" descr="Voxel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4320" y="3823897"/>
            <a:ext cx="1512168" cy="10495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1972" y="1105008"/>
            <a:ext cx="77213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alibri" panose="020F0502020204030204" pitchFamily="34" charset="0"/>
              </a:rPr>
              <a:t>GUI: </a:t>
            </a:r>
            <a:r>
              <a:rPr lang="en-GB" sz="2000" dirty="0" smtClean="0">
                <a:latin typeface="Calibri" panose="020F0502020204030204" pitchFamily="34" charset="0"/>
              </a:rPr>
              <a:t>Select </a:t>
            </a:r>
            <a:r>
              <a:rPr lang="en-GB" sz="2000" i="1" dirty="0" smtClean="0">
                <a:latin typeface="Calibri" panose="020F0502020204030204" pitchFamily="34" charset="0"/>
              </a:rPr>
              <a:t>File -&gt; Export -&gt; ABAQUS File -&gt; ABAQUS Voxel File</a:t>
            </a:r>
            <a:endParaRPr lang="en-GB" sz="2000" dirty="0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Hex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Periodic boundary conditions and steps for extraction of material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</a:rPr>
              <a:t>http://texgen.sourceforge.net/index.php/Extraction_of_Material_Properties_using_Voxel_Meshing_and_Abaqus</a:t>
            </a:r>
          </a:p>
        </p:txBody>
      </p:sp>
      <p:pic>
        <p:nvPicPr>
          <p:cNvPr id="8" name="Picture 7" descr="VoxelYarn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54880" y="3266922"/>
            <a:ext cx="4098735" cy="2163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48" y="3214167"/>
            <a:ext cx="2001663" cy="22689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1972" y="5653320"/>
            <a:ext cx="7716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All ABAQUS exports include additional .</a:t>
            </a:r>
            <a:r>
              <a:rPr lang="en-GB" dirty="0" err="1">
                <a:latin typeface="Calibri" panose="020F0502020204030204" pitchFamily="34" charset="0"/>
              </a:rPr>
              <a:t>ori</a:t>
            </a:r>
            <a:r>
              <a:rPr lang="en-GB" dirty="0">
                <a:latin typeface="Calibri" panose="020F0502020204030204" pitchFamily="34" charset="0"/>
              </a:rPr>
              <a:t> and .</a:t>
            </a:r>
            <a:r>
              <a:rPr lang="en-GB" dirty="0" err="1">
                <a:latin typeface="Calibri" panose="020F0502020204030204" pitchFamily="34" charset="0"/>
              </a:rPr>
              <a:t>eld</a:t>
            </a:r>
            <a:r>
              <a:rPr lang="en-GB" dirty="0">
                <a:latin typeface="Calibri" panose="020F0502020204030204" pitchFamily="34" charset="0"/>
              </a:rPr>
              <a:t> files containing element orientation, fibre volume fraction and yarn information</a:t>
            </a:r>
            <a:r>
              <a:rPr lang="en-GB" dirty="0" smtClean="0">
                <a:latin typeface="Calibri" panose="020F0502020204030204" pitchFamily="34" charset="0"/>
              </a:rPr>
              <a:t>.</a:t>
            </a:r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00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ABAQUS Dry Fibre Export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679722" y="1235077"/>
            <a:ext cx="81213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alibri" panose="020F0502020204030204" pitchFamily="34" charset="0"/>
              </a:rPr>
              <a:t>GUI: </a:t>
            </a:r>
            <a:r>
              <a:rPr lang="en-GB" sz="2000" dirty="0">
                <a:latin typeface="Calibri" panose="020F0502020204030204" pitchFamily="34" charset="0"/>
              </a:rPr>
              <a:t>Select </a:t>
            </a:r>
            <a:r>
              <a:rPr lang="en-GB" sz="2000" i="1" dirty="0">
                <a:latin typeface="Calibri" panose="020F0502020204030204" pitchFamily="34" charset="0"/>
              </a:rPr>
              <a:t>File -&gt; Export -&gt; ABAQUS File -&gt; ABAQUS </a:t>
            </a:r>
            <a:r>
              <a:rPr lang="en-GB" sz="2000" i="1" dirty="0" smtClean="0">
                <a:latin typeface="Calibri" panose="020F0502020204030204" pitchFamily="34" charset="0"/>
              </a:rPr>
              <a:t>Dry </a:t>
            </a:r>
            <a:r>
              <a:rPr lang="en-GB" sz="2000" i="1" dirty="0" err="1" smtClean="0">
                <a:latin typeface="Calibri" panose="020F0502020204030204" pitchFamily="34" charset="0"/>
              </a:rPr>
              <a:t>FibreFile</a:t>
            </a:r>
            <a:endParaRPr lang="en-GB" sz="2000" dirty="0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Conformal mesh using hex and wedge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Uses weave pattern information to generate contact surfaces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Correction for small intersections</a:t>
            </a:r>
            <a:endParaRPr lang="en-GB" sz="2000" dirty="0">
              <a:latin typeface="Calibri" panose="020F0502020204030204" pitchFamily="34" charset="0"/>
            </a:endParaRPr>
          </a:p>
        </p:txBody>
      </p:sp>
      <p:pic>
        <p:nvPicPr>
          <p:cNvPr id="4" name="Picture 3" descr="DryFib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2108" y="2927816"/>
            <a:ext cx="4320480" cy="23730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250" y="3236288"/>
            <a:ext cx="2206949" cy="175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1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Conformal Mesh</a:t>
            </a:r>
            <a:endParaRPr lang="en-GB" dirty="0"/>
          </a:p>
        </p:txBody>
      </p:sp>
      <p:pic>
        <p:nvPicPr>
          <p:cNvPr id="3" name="Shape 1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09134" y="850021"/>
            <a:ext cx="2163366" cy="316000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342900" y="921919"/>
            <a:ext cx="4514693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latin typeface="Calibri" panose="020F0502020204030204" pitchFamily="34" charset="0"/>
              </a:rPr>
              <a:t>Volume Mesh</a:t>
            </a:r>
          </a:p>
          <a:p>
            <a:r>
              <a:rPr lang="en-GB" b="1" dirty="0" smtClean="0">
                <a:latin typeface="Calibri" panose="020F0502020204030204" pitchFamily="34" charset="0"/>
              </a:rPr>
              <a:t>GUI</a:t>
            </a:r>
            <a:r>
              <a:rPr lang="en-GB" b="1" dirty="0">
                <a:latin typeface="Calibri" panose="020F0502020204030204" pitchFamily="34" charset="0"/>
              </a:rPr>
              <a:t>: </a:t>
            </a:r>
            <a:r>
              <a:rPr lang="en-GB" dirty="0">
                <a:latin typeface="Calibri" panose="020F0502020204030204" pitchFamily="34" charset="0"/>
              </a:rPr>
              <a:t>Select </a:t>
            </a:r>
            <a:r>
              <a:rPr lang="en-GB" i="1" dirty="0">
                <a:latin typeface="Calibri" panose="020F0502020204030204" pitchFamily="34" charset="0"/>
              </a:rPr>
              <a:t>File -&gt; Export -&gt; </a:t>
            </a:r>
            <a:r>
              <a:rPr lang="en-GB" i="1" dirty="0" smtClean="0">
                <a:latin typeface="Calibri" panose="020F0502020204030204" pitchFamily="34" charset="0"/>
              </a:rPr>
              <a:t>Volume Mesh</a:t>
            </a: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</a:rPr>
              <a:t>T</a:t>
            </a:r>
            <a:r>
              <a:rPr lang="en-GB" dirty="0" smtClean="0">
                <a:latin typeface="Calibri" panose="020F0502020204030204" pitchFamily="34" charset="0"/>
              </a:rPr>
              <a:t>etrahedral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Save as ABAQUS .</a:t>
            </a:r>
            <a:r>
              <a:rPr lang="en-GB" dirty="0" err="1" smtClean="0">
                <a:latin typeface="Calibri" panose="020F0502020204030204" pitchFamily="34" charset="0"/>
              </a:rPr>
              <a:t>inp</a:t>
            </a:r>
            <a:r>
              <a:rPr lang="en-GB" dirty="0" smtClean="0">
                <a:latin typeface="Calibri" panose="020F0502020204030204" pitchFamily="34" charset="0"/>
              </a:rPr>
              <a:t> file or .</a:t>
            </a:r>
            <a:r>
              <a:rPr lang="en-GB" dirty="0" err="1" smtClean="0">
                <a:latin typeface="Calibri" panose="020F0502020204030204" pitchFamily="34" charset="0"/>
              </a:rPr>
              <a:t>vtu</a:t>
            </a:r>
            <a:endParaRPr lang="en-GB" dirty="0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Works best for 2D weaves</a:t>
            </a:r>
            <a:endParaRPr lang="en-GB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454" y="850021"/>
            <a:ext cx="1436927" cy="27206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73" y="3321399"/>
            <a:ext cx="2667000" cy="18455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86" y="4922303"/>
            <a:ext cx="2466974" cy="17071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062" y="4549150"/>
            <a:ext cx="1795531" cy="12178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20482" y="3850018"/>
            <a:ext cx="403376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err="1" smtClean="0">
                <a:latin typeface="Calibri" panose="020F0502020204030204" pitchFamily="34" charset="0"/>
              </a:rPr>
              <a:t>Tetgen</a:t>
            </a:r>
            <a:r>
              <a:rPr lang="en-GB" sz="2000" b="1" dirty="0" smtClean="0">
                <a:latin typeface="Calibri" panose="020F0502020204030204" pitchFamily="34" charset="0"/>
              </a:rPr>
              <a:t> Export</a:t>
            </a:r>
          </a:p>
          <a:p>
            <a:r>
              <a:rPr lang="en-GB" b="1" dirty="0" smtClean="0">
                <a:latin typeface="Calibri" panose="020F0502020204030204" pitchFamily="34" charset="0"/>
              </a:rPr>
              <a:t>GUI: </a:t>
            </a:r>
            <a:r>
              <a:rPr lang="en-GB" dirty="0" smtClean="0">
                <a:latin typeface="Calibri" panose="020F0502020204030204" pitchFamily="34" charset="0"/>
              </a:rPr>
              <a:t>Select </a:t>
            </a:r>
            <a:r>
              <a:rPr lang="en-GB" i="1" dirty="0" smtClean="0">
                <a:latin typeface="Calibri" panose="020F0502020204030204" pitchFamily="34" charset="0"/>
              </a:rPr>
              <a:t>File -&gt; Export -&gt; </a:t>
            </a:r>
            <a:r>
              <a:rPr lang="en-GB" i="1" dirty="0" err="1" smtClean="0">
                <a:latin typeface="Calibri" panose="020F0502020204030204" pitchFamily="34" charset="0"/>
              </a:rPr>
              <a:t>Tetgen</a:t>
            </a:r>
            <a:r>
              <a:rPr lang="en-GB" i="1" dirty="0" smtClean="0">
                <a:latin typeface="Calibri" panose="020F0502020204030204" pitchFamily="34" charset="0"/>
              </a:rPr>
              <a:t> Mesh</a:t>
            </a:r>
            <a:endParaRPr lang="en-GB" b="1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Tetrahedral elements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Save as ABAQUS .</a:t>
            </a:r>
            <a:r>
              <a:rPr lang="en-GB" dirty="0" err="1" smtClean="0">
                <a:latin typeface="Calibri" panose="020F0502020204030204" pitchFamily="34" charset="0"/>
              </a:rPr>
              <a:t>inp</a:t>
            </a:r>
            <a:r>
              <a:rPr lang="en-GB" dirty="0" smtClean="0">
                <a:latin typeface="Calibri" panose="020F0502020204030204" pitchFamily="34" charset="0"/>
              </a:rPr>
              <a:t>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May need to introduce gap between yarns for export to be successful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Uses </a:t>
            </a:r>
            <a:r>
              <a:rPr lang="en-GB" dirty="0" err="1" smtClean="0">
                <a:latin typeface="Calibri" panose="020F0502020204030204" pitchFamily="34" charset="0"/>
              </a:rPr>
              <a:t>Tetgen</a:t>
            </a:r>
            <a:r>
              <a:rPr lang="en-GB" dirty="0">
                <a:latin typeface="Calibri" panose="020F0502020204030204" pitchFamily="34" charset="0"/>
              </a:rPr>
              <a:t> </a:t>
            </a:r>
            <a:r>
              <a:rPr lang="en-GB" dirty="0" smtClean="0">
                <a:latin typeface="Calibri" panose="020F0502020204030204" pitchFamily="34" charset="0"/>
              </a:rPr>
              <a:t>library: http</a:t>
            </a:r>
            <a:r>
              <a:rPr lang="en-GB" dirty="0">
                <a:latin typeface="Calibri" panose="020F0502020204030204" pitchFamily="34" charset="0"/>
              </a:rPr>
              <a:t>://wias-berlin.de/software/index.jsp?id=TetGen&amp;lang=1</a:t>
            </a:r>
            <a:endParaRPr lang="en-GB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29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Geometry Export	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447675" y="876994"/>
            <a:ext cx="7972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</a:rPr>
              <a:t>The geometry alone can be exported in IGES, STEP or </a:t>
            </a:r>
            <a:r>
              <a:rPr lang="en-GB" sz="2400" dirty="0" err="1" smtClean="0">
                <a:latin typeface="+mj-lt"/>
              </a:rPr>
              <a:t>stl</a:t>
            </a:r>
            <a:r>
              <a:rPr lang="en-GB" sz="2400" dirty="0" smtClean="0">
                <a:latin typeface="+mj-lt"/>
              </a:rPr>
              <a:t> format. No orientations, volume fractions or properties are exported.</a:t>
            </a:r>
          </a:p>
        </p:txBody>
      </p:sp>
      <p:sp>
        <p:nvSpPr>
          <p:cNvPr id="4" name="Rectangle 3"/>
          <p:cNvSpPr/>
          <p:nvPr/>
        </p:nvSpPr>
        <p:spPr>
          <a:xfrm>
            <a:off x="447675" y="2397495"/>
            <a:ext cx="39572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>
                <a:latin typeface="Calibri" panose="020F0502020204030204" pitchFamily="34" charset="0"/>
              </a:rPr>
              <a:t>GUI: </a:t>
            </a:r>
            <a:r>
              <a:rPr lang="en-GB" sz="2000" dirty="0">
                <a:latin typeface="Calibri" panose="020F0502020204030204" pitchFamily="34" charset="0"/>
              </a:rPr>
              <a:t>Select </a:t>
            </a:r>
            <a:r>
              <a:rPr lang="en-GB" sz="2000" i="1" dirty="0">
                <a:latin typeface="Calibri" panose="020F0502020204030204" pitchFamily="34" charset="0"/>
              </a:rPr>
              <a:t>File -&gt; Export -&gt; </a:t>
            </a:r>
            <a:r>
              <a:rPr lang="en-GB" sz="2000" i="1" dirty="0" smtClean="0">
                <a:latin typeface="Calibri" panose="020F0502020204030204" pitchFamily="34" charset="0"/>
              </a:rPr>
              <a:t>IGES File</a:t>
            </a:r>
          </a:p>
          <a:p>
            <a:r>
              <a:rPr lang="en-GB" sz="2000" i="1" dirty="0">
                <a:latin typeface="Calibri" panose="020F0502020204030204" pitchFamily="34" charset="0"/>
              </a:rPr>
              <a:t>	</a:t>
            </a:r>
            <a:r>
              <a:rPr lang="en-GB" sz="2000" i="1" dirty="0" smtClean="0">
                <a:latin typeface="Calibri" panose="020F0502020204030204" pitchFamily="34" charset="0"/>
              </a:rPr>
              <a:t>or -&gt; STEP File</a:t>
            </a:r>
            <a:endParaRPr lang="en-GB" sz="2000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264" y="2077323"/>
            <a:ext cx="1657962" cy="17292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7675" y="3105381"/>
            <a:ext cx="59245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This option uses the </a:t>
            </a:r>
            <a:r>
              <a:rPr lang="en-GB" sz="2000" dirty="0" err="1" smtClean="0">
                <a:latin typeface="Calibri" panose="020F0502020204030204" pitchFamily="34" charset="0"/>
              </a:rPr>
              <a:t>OpenCASCADE</a:t>
            </a:r>
            <a:r>
              <a:rPr lang="en-GB" sz="2000" dirty="0" smtClean="0">
                <a:latin typeface="Calibri" panose="020F0502020204030204" pitchFamily="34" charset="0"/>
              </a:rPr>
              <a:t> library.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The ‘Smooth’ option may be unsuccessful for more complex geometries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‘Join Yarn Sections’ will remove joins at repeat boundaries but is </a:t>
            </a:r>
            <a:r>
              <a:rPr lang="en-GB" sz="2000" u="sng" dirty="0" smtClean="0">
                <a:latin typeface="Calibri" panose="020F0502020204030204" pitchFamily="34" charset="0"/>
              </a:rPr>
              <a:t>much</a:t>
            </a:r>
            <a:r>
              <a:rPr lang="en-GB" sz="2000" dirty="0" smtClean="0">
                <a:latin typeface="Calibri" panose="020F0502020204030204" pitchFamily="34" charset="0"/>
              </a:rPr>
              <a:t> slower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7674" y="5066294"/>
            <a:ext cx="78295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alibri" panose="020F0502020204030204" pitchFamily="34" charset="0"/>
              </a:rPr>
              <a:t>GUI: </a:t>
            </a:r>
            <a:r>
              <a:rPr lang="en-GB" sz="2000" dirty="0">
                <a:latin typeface="Calibri" panose="020F0502020204030204" pitchFamily="34" charset="0"/>
              </a:rPr>
              <a:t>Select </a:t>
            </a:r>
            <a:r>
              <a:rPr lang="en-GB" sz="2000" i="1" dirty="0">
                <a:latin typeface="Calibri" panose="020F0502020204030204" pitchFamily="34" charset="0"/>
              </a:rPr>
              <a:t>File -&gt; Export -&gt; </a:t>
            </a:r>
            <a:r>
              <a:rPr lang="en-GB" sz="2000" i="1" dirty="0" smtClean="0">
                <a:latin typeface="Calibri" panose="020F0502020204030204" pitchFamily="34" charset="0"/>
              </a:rPr>
              <a:t>Surface Mesh</a:t>
            </a:r>
            <a:endParaRPr lang="en-GB" sz="2000" i="1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Exports the surface mesh as displayed by </a:t>
            </a:r>
            <a:r>
              <a:rPr lang="en-GB" sz="2000" i="1" dirty="0" smtClean="0">
                <a:latin typeface="Calibri" panose="020F0502020204030204" pitchFamily="34" charset="0"/>
              </a:rPr>
              <a:t>Rendering -&gt; X-Ray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Saves in .</a:t>
            </a:r>
            <a:r>
              <a:rPr lang="en-GB" sz="2000" dirty="0" err="1" smtClean="0">
                <a:latin typeface="Calibri" panose="020F0502020204030204" pitchFamily="34" charset="0"/>
              </a:rPr>
              <a:t>vtu</a:t>
            </a:r>
            <a:r>
              <a:rPr lang="en-GB" sz="2000" dirty="0" smtClean="0">
                <a:latin typeface="Calibri" panose="020F0502020204030204" pitchFamily="34" charset="0"/>
              </a:rPr>
              <a:t> or .</a:t>
            </a:r>
            <a:r>
              <a:rPr lang="en-GB" sz="2000" dirty="0" err="1" smtClean="0">
                <a:latin typeface="Calibri" panose="020F0502020204030204" pitchFamily="34" charset="0"/>
              </a:rPr>
              <a:t>stl</a:t>
            </a:r>
            <a:r>
              <a:rPr lang="en-GB" sz="2000" dirty="0" smtClean="0">
                <a:latin typeface="Calibri" panose="020F0502020204030204" pitchFamily="34" charset="0"/>
              </a:rPr>
              <a:t> format</a:t>
            </a:r>
          </a:p>
        </p:txBody>
      </p:sp>
    </p:spTree>
    <p:extLst>
      <p:ext uri="{BB962C8B-B14F-4D97-AF65-F5344CB8AC3E}">
        <p14:creationId xmlns:p14="http://schemas.microsoft.com/office/powerpoint/2010/main" val="275989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0"/>
          <p:cNvSpPr txBox="1"/>
          <p:nvPr/>
        </p:nvSpPr>
        <p:spPr>
          <a:xfrm>
            <a:off x="1673883" y="142392"/>
            <a:ext cx="629768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TexGen</a:t>
            </a:r>
            <a:r>
              <a:rPr lang="en-GB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Geometric Textile Modelling Software</a:t>
            </a:r>
          </a:p>
        </p:txBody>
      </p:sp>
      <p:pic>
        <p:nvPicPr>
          <p:cNvPr id="4" name="Shape 121"/>
          <p:cNvPicPr preferRelativeResize="0"/>
          <p:nvPr/>
        </p:nvPicPr>
        <p:blipFill rotWithShape="1">
          <a:blip r:embed="rId2">
            <a:alphaModFix/>
          </a:blip>
          <a:srcRect l="19701" t="10271" r="22182" b="13372"/>
          <a:stretch/>
        </p:blipFill>
        <p:spPr>
          <a:xfrm>
            <a:off x="8235727" y="5336858"/>
            <a:ext cx="640219" cy="698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1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826" y="1426891"/>
            <a:ext cx="670543" cy="7110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123"/>
          <p:cNvSpPr/>
          <p:nvPr/>
        </p:nvSpPr>
        <p:spPr>
          <a:xfrm>
            <a:off x="99508" y="1196751"/>
            <a:ext cx="3982253" cy="122300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24"/>
          <p:cNvSpPr/>
          <p:nvPr/>
        </p:nvSpPr>
        <p:spPr>
          <a:xfrm>
            <a:off x="3915932" y="5084055"/>
            <a:ext cx="5040559" cy="1297272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25"/>
          <p:cNvSpPr/>
          <p:nvPr/>
        </p:nvSpPr>
        <p:spPr>
          <a:xfrm>
            <a:off x="419020" y="2074909"/>
            <a:ext cx="8219246" cy="33843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126"/>
          <p:cNvSpPr txBox="1"/>
          <p:nvPr/>
        </p:nvSpPr>
        <p:spPr>
          <a:xfrm>
            <a:off x="1147520" y="1196751"/>
            <a:ext cx="188622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800" b="1" i="0" u="none" strike="noStrike" cap="non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Fibre/Micro-Scale</a:t>
            </a:r>
          </a:p>
        </p:txBody>
      </p:sp>
      <p:sp>
        <p:nvSpPr>
          <p:cNvPr id="10" name="Shape 127"/>
          <p:cNvSpPr txBox="1"/>
          <p:nvPr/>
        </p:nvSpPr>
        <p:spPr>
          <a:xfrm>
            <a:off x="3401767" y="2060848"/>
            <a:ext cx="218045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800" b="1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Unit Cell/Meso-Scale</a:t>
            </a:r>
          </a:p>
        </p:txBody>
      </p:sp>
      <p:sp>
        <p:nvSpPr>
          <p:cNvPr id="11" name="Shape 128"/>
          <p:cNvSpPr txBox="1"/>
          <p:nvPr/>
        </p:nvSpPr>
        <p:spPr>
          <a:xfrm>
            <a:off x="6055955" y="5988801"/>
            <a:ext cx="259228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800" b="1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Component/Macro-Scale</a:t>
            </a:r>
          </a:p>
        </p:txBody>
      </p:sp>
      <p:sp>
        <p:nvSpPr>
          <p:cNvPr id="12" name="Shape 129"/>
          <p:cNvSpPr/>
          <p:nvPr/>
        </p:nvSpPr>
        <p:spPr>
          <a:xfrm rot="-2700000">
            <a:off x="2267746" y="1782984"/>
            <a:ext cx="359419" cy="70984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99593">
              <a:alpha val="4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0"/>
          <p:cNvSpPr/>
          <p:nvPr/>
        </p:nvSpPr>
        <p:spPr>
          <a:xfrm rot="-2700000">
            <a:off x="6145926" y="5119184"/>
            <a:ext cx="359419" cy="70984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99593">
              <a:alpha val="4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Shape 1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500" y="2244064"/>
            <a:ext cx="1347869" cy="1036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72482" y="4106130"/>
            <a:ext cx="2427989" cy="940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4097" y="4141205"/>
            <a:ext cx="1079748" cy="870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3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57342" y="2586594"/>
            <a:ext cx="971302" cy="801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3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006162" y="2433451"/>
            <a:ext cx="1152128" cy="1294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13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56057" y="2216024"/>
            <a:ext cx="1257752" cy="1209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Shape 13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931687" y="4068187"/>
            <a:ext cx="1744479" cy="1244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Shape 13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121085" y="3859919"/>
            <a:ext cx="1109096" cy="134598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139"/>
          <p:cNvSpPr txBox="1"/>
          <p:nvPr/>
        </p:nvSpPr>
        <p:spPr>
          <a:xfrm>
            <a:off x="497574" y="3291880"/>
            <a:ext cx="2156197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Generate textile geometry using TexGen GUI or script</a:t>
            </a:r>
          </a:p>
        </p:txBody>
      </p:sp>
      <p:pic>
        <p:nvPicPr>
          <p:cNvPr id="23" name="Shape 14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319648" y="3815101"/>
            <a:ext cx="137575" cy="253087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141"/>
          <p:cNvSpPr txBox="1"/>
          <p:nvPr/>
        </p:nvSpPr>
        <p:spPr>
          <a:xfrm>
            <a:off x="504768" y="5047121"/>
            <a:ext cx="4023877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Automatically generate 2D and 2D sheared textiles</a:t>
            </a:r>
          </a:p>
        </p:txBody>
      </p:sp>
      <p:pic>
        <p:nvPicPr>
          <p:cNvPr id="25" name="Shape 1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 rot="-5400000">
            <a:off x="4497331" y="4496127"/>
            <a:ext cx="133349" cy="255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14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388911" y="2920918"/>
            <a:ext cx="255587" cy="133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Shape 14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656057" y="3961155"/>
            <a:ext cx="133349" cy="25558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145"/>
          <p:cNvSpPr txBox="1"/>
          <p:nvPr/>
        </p:nvSpPr>
        <p:spPr>
          <a:xfrm>
            <a:off x="3253671" y="3421248"/>
            <a:ext cx="1752491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3D wizard generates idealised 3D textiles</a:t>
            </a:r>
          </a:p>
        </p:txBody>
      </p:sp>
      <p:sp>
        <p:nvSpPr>
          <p:cNvPr id="29" name="Shape 146"/>
          <p:cNvSpPr txBox="1"/>
          <p:nvPr/>
        </p:nvSpPr>
        <p:spPr>
          <a:xfrm>
            <a:off x="6076173" y="3388592"/>
            <a:ext cx="2572071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Refinement of orthogonal weave to simulate compaction</a:t>
            </a:r>
          </a:p>
        </p:txBody>
      </p:sp>
      <p:sp>
        <p:nvSpPr>
          <p:cNvPr id="30" name="Shape 147"/>
          <p:cNvSpPr txBox="1"/>
          <p:nvPr/>
        </p:nvSpPr>
        <p:spPr>
          <a:xfrm>
            <a:off x="4931685" y="4940039"/>
            <a:ext cx="3716557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Generate mesh and input files for FEA or CFD to                          	          predict material properties</a:t>
            </a:r>
          </a:p>
        </p:txBody>
      </p:sp>
      <p:sp>
        <p:nvSpPr>
          <p:cNvPr id="31" name="Shape 148"/>
          <p:cNvSpPr txBox="1"/>
          <p:nvPr/>
        </p:nvSpPr>
        <p:spPr>
          <a:xfrm>
            <a:off x="964900" y="1484783"/>
            <a:ext cx="333556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Micro-scale FEA simulations or analytical methods determine yarn properties</a:t>
            </a:r>
          </a:p>
        </p:txBody>
      </p:sp>
      <p:sp>
        <p:nvSpPr>
          <p:cNvPr id="32" name="Shape 149"/>
          <p:cNvSpPr txBox="1"/>
          <p:nvPr/>
        </p:nvSpPr>
        <p:spPr>
          <a:xfrm>
            <a:off x="3915932" y="5573107"/>
            <a:ext cx="4524561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Composite material properties extracted from meso-scale predictions  are used to model structural components</a:t>
            </a:r>
          </a:p>
        </p:txBody>
      </p:sp>
      <p:pic>
        <p:nvPicPr>
          <p:cNvPr id="33" name="Shape 151" descr="Boeing-787-61373.jp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02097" y="5624116"/>
            <a:ext cx="2520632" cy="97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Shape 15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978989" y="1115920"/>
            <a:ext cx="1242147" cy="871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Shape 153" descr="Mesh_20MicronScan_3D2"/>
          <p:cNvPicPr preferRelativeResize="0"/>
          <p:nvPr/>
        </p:nvPicPr>
        <p:blipFill rotWithShape="1">
          <a:blip r:embed="rId17">
            <a:alphaModFix/>
          </a:blip>
          <a:srcRect l="19955" t="21524" r="14512" b="8162"/>
          <a:stretch/>
        </p:blipFill>
        <p:spPr>
          <a:xfrm>
            <a:off x="6781803" y="1113829"/>
            <a:ext cx="1160809" cy="8757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589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Automatically Generated 3D Weaves</a:t>
            </a:r>
            <a:endParaRPr lang="en-GB" dirty="0"/>
          </a:p>
        </p:txBody>
      </p:sp>
      <p:grpSp>
        <p:nvGrpSpPr>
          <p:cNvPr id="41" name="Group 40"/>
          <p:cNvGrpSpPr/>
          <p:nvPr/>
        </p:nvGrpSpPr>
        <p:grpSpPr>
          <a:xfrm>
            <a:off x="3892153" y="2091441"/>
            <a:ext cx="4950610" cy="3405642"/>
            <a:chOff x="1760070" y="1650922"/>
            <a:chExt cx="4950610" cy="3405642"/>
          </a:xfrm>
        </p:grpSpPr>
        <p:pic>
          <p:nvPicPr>
            <p:cNvPr id="3" name="Picture 2"/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71" t="30320" r="6884" b="25132"/>
            <a:stretch/>
          </p:blipFill>
          <p:spPr bwMode="auto">
            <a:xfrm>
              <a:off x="2433320" y="1906587"/>
              <a:ext cx="4277360" cy="304482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4122500" y="1789748"/>
              <a:ext cx="2401568" cy="840106"/>
              <a:chOff x="0" y="0"/>
              <a:chExt cx="2401847" cy="840133"/>
            </a:xfrm>
          </p:grpSpPr>
          <p:sp>
            <p:nvSpPr>
              <p:cNvPr id="6" name="Text Box 486"/>
              <p:cNvSpPr txBox="1"/>
              <p:nvPr/>
            </p:nvSpPr>
            <p:spPr>
              <a:xfrm>
                <a:off x="1987827" y="564543"/>
                <a:ext cx="414020" cy="27559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18000" tIns="18000" rIns="18000" bIns="1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GB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7" name="Text Box 487"/>
              <p:cNvSpPr txBox="1"/>
              <p:nvPr/>
            </p:nvSpPr>
            <p:spPr>
              <a:xfrm>
                <a:off x="1160891" y="71562"/>
                <a:ext cx="414020" cy="27559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18000" tIns="18000" rIns="18000" bIns="1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GB" sz="1200" i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i</a:t>
                </a:r>
                <a:r>
                  <a:rPr lang="en-GB" sz="1200" i="1" baseline="-25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x</a:t>
                </a:r>
                <a:endParaRPr lang="en-GB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8" name="Text Box 488"/>
              <p:cNvSpPr txBox="1"/>
              <p:nvPr/>
            </p:nvSpPr>
            <p:spPr>
              <a:xfrm>
                <a:off x="0" y="0"/>
                <a:ext cx="414020" cy="27559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18000" tIns="18000" rIns="18000" bIns="1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GB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9" name="Text Box 489"/>
              <p:cNvSpPr txBox="1"/>
              <p:nvPr/>
            </p:nvSpPr>
            <p:spPr>
              <a:xfrm>
                <a:off x="604300" y="182880"/>
                <a:ext cx="414020" cy="27559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18000" tIns="18000" rIns="18000" bIns="1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GB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0" name="Text Box 490"/>
              <p:cNvSpPr txBox="1"/>
              <p:nvPr/>
            </p:nvSpPr>
            <p:spPr>
              <a:xfrm>
                <a:off x="1256307" y="349858"/>
                <a:ext cx="414020" cy="27559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18000" tIns="18000" rIns="18000" bIns="1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GB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2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337487" y="1650922"/>
              <a:ext cx="1518922" cy="1090296"/>
              <a:chOff x="0" y="-1"/>
              <a:chExt cx="1518922" cy="1090296"/>
            </a:xfrm>
          </p:grpSpPr>
          <p:sp>
            <p:nvSpPr>
              <p:cNvPr id="12" name="Text Box 477"/>
              <p:cNvSpPr txBox="1"/>
              <p:nvPr/>
            </p:nvSpPr>
            <p:spPr>
              <a:xfrm>
                <a:off x="362309" y="310550"/>
                <a:ext cx="414020" cy="27559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18000" tIns="18000" rIns="18000" bIns="1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GB" sz="1200" i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i</a:t>
                </a:r>
                <a:r>
                  <a:rPr lang="en-GB" sz="1200" i="1" baseline="-25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y</a:t>
                </a:r>
                <a:endParaRPr lang="en-GB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0" y="-1"/>
                <a:ext cx="1518922" cy="1090296"/>
                <a:chOff x="0" y="0"/>
                <a:chExt cx="1519252" cy="1090644"/>
              </a:xfrm>
            </p:grpSpPr>
            <p:sp>
              <p:nvSpPr>
                <p:cNvPr id="14" name="Text Box 479"/>
                <p:cNvSpPr txBox="1"/>
                <p:nvPr/>
              </p:nvSpPr>
              <p:spPr>
                <a:xfrm>
                  <a:off x="0" y="675861"/>
                  <a:ext cx="414020" cy="27559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18000" tIns="18000" rIns="18000" bIns="1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GB" sz="12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rPr>
                    <a:t>0</a:t>
                  </a:r>
                </a:p>
              </p:txBody>
            </p:sp>
            <p:sp>
              <p:nvSpPr>
                <p:cNvPr id="15" name="Text Box 480"/>
                <p:cNvSpPr txBox="1"/>
                <p:nvPr/>
              </p:nvSpPr>
              <p:spPr>
                <a:xfrm>
                  <a:off x="580445" y="254442"/>
                  <a:ext cx="414020" cy="27559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18000" tIns="18000" rIns="18000" bIns="1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GB" sz="12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rPr>
                    <a:t>1</a:t>
                  </a:r>
                </a:p>
              </p:txBody>
            </p:sp>
            <p:sp>
              <p:nvSpPr>
                <p:cNvPr id="16" name="Text Box 481"/>
                <p:cNvSpPr txBox="1"/>
                <p:nvPr/>
              </p:nvSpPr>
              <p:spPr>
                <a:xfrm>
                  <a:off x="1105232" y="0"/>
                  <a:ext cx="414020" cy="27559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18000" tIns="18000" rIns="18000" bIns="1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GB" sz="12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rPr>
                    <a:t>2</a:t>
                  </a:r>
                </a:p>
              </p:txBody>
            </p: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206734" y="874644"/>
                  <a:ext cx="0" cy="2160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779228" y="461176"/>
                  <a:ext cx="0" cy="2159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1311966" y="198783"/>
                  <a:ext cx="0" cy="2160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" name="Group 20"/>
            <p:cNvGrpSpPr/>
            <p:nvPr/>
          </p:nvGrpSpPr>
          <p:grpSpPr>
            <a:xfrm>
              <a:off x="1760070" y="2629854"/>
              <a:ext cx="776605" cy="1332865"/>
              <a:chOff x="-76033" y="0"/>
              <a:chExt cx="776963" cy="1333113"/>
            </a:xfrm>
          </p:grpSpPr>
          <p:sp>
            <p:nvSpPr>
              <p:cNvPr id="22" name="Text Box 465"/>
              <p:cNvSpPr txBox="1"/>
              <p:nvPr/>
            </p:nvSpPr>
            <p:spPr>
              <a:xfrm>
                <a:off x="159026" y="795130"/>
                <a:ext cx="414020" cy="27559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18000" tIns="18000" rIns="18000" bIns="1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GB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23" name="Text Box 466"/>
              <p:cNvSpPr txBox="1"/>
              <p:nvPr/>
            </p:nvSpPr>
            <p:spPr>
              <a:xfrm>
                <a:off x="159026" y="262393"/>
                <a:ext cx="414020" cy="27559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18000" tIns="18000" rIns="18000" bIns="1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GB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6</a:t>
                </a:r>
              </a:p>
            </p:txBody>
          </p:sp>
          <p:sp>
            <p:nvSpPr>
              <p:cNvPr id="24" name="Text Box 467"/>
              <p:cNvSpPr txBox="1"/>
              <p:nvPr/>
            </p:nvSpPr>
            <p:spPr>
              <a:xfrm>
                <a:off x="159026" y="548640"/>
                <a:ext cx="414020" cy="27559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18000" tIns="18000" rIns="18000" bIns="1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GB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4</a:t>
                </a:r>
              </a:p>
            </p:txBody>
          </p:sp>
          <p:sp>
            <p:nvSpPr>
              <p:cNvPr id="25" name="Text Box 468"/>
              <p:cNvSpPr txBox="1"/>
              <p:nvPr/>
            </p:nvSpPr>
            <p:spPr>
              <a:xfrm>
                <a:off x="159026" y="0"/>
                <a:ext cx="414020" cy="27559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18000" tIns="18000" rIns="18000" bIns="1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GB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8</a:t>
                </a:r>
              </a:p>
            </p:txBody>
          </p:sp>
          <p:sp>
            <p:nvSpPr>
              <p:cNvPr id="26" name="Text Box 469"/>
              <p:cNvSpPr txBox="1"/>
              <p:nvPr/>
            </p:nvSpPr>
            <p:spPr>
              <a:xfrm>
                <a:off x="159026" y="1057523"/>
                <a:ext cx="414020" cy="27559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18000" tIns="18000" rIns="18000" bIns="1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GB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0</a:t>
                </a: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437322" y="127221"/>
                <a:ext cx="2159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453225" y="389614"/>
                <a:ext cx="2159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85030" y="1184744"/>
                <a:ext cx="2159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469127" y="922351"/>
                <a:ext cx="2159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461176" y="675861"/>
                <a:ext cx="2159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 Box 475"/>
              <p:cNvSpPr txBox="1"/>
              <p:nvPr/>
            </p:nvSpPr>
            <p:spPr>
              <a:xfrm>
                <a:off x="-76033" y="564476"/>
                <a:ext cx="414020" cy="27559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18000" tIns="18000" rIns="18000" bIns="1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GB" sz="1200" i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i</a:t>
                </a:r>
                <a:r>
                  <a:rPr lang="en-GB" sz="1200" i="1" baseline="-25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z</a:t>
                </a:r>
                <a:endParaRPr lang="en-GB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2699796" y="4134543"/>
              <a:ext cx="1064261" cy="922021"/>
              <a:chOff x="0" y="0"/>
              <a:chExt cx="1064785" cy="922323"/>
            </a:xfrm>
          </p:grpSpPr>
          <p:sp>
            <p:nvSpPr>
              <p:cNvPr id="34" name="Text Box 492"/>
              <p:cNvSpPr txBox="1"/>
              <p:nvPr/>
            </p:nvSpPr>
            <p:spPr>
              <a:xfrm rot="1226761">
                <a:off x="71562" y="723568"/>
                <a:ext cx="631190" cy="19875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GB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Warp (x)</a:t>
                </a:r>
              </a:p>
            </p:txBody>
          </p:sp>
          <p:sp>
            <p:nvSpPr>
              <p:cNvPr id="35" name="Text Box 493"/>
              <p:cNvSpPr txBox="1"/>
              <p:nvPr/>
            </p:nvSpPr>
            <p:spPr>
              <a:xfrm rot="19862080">
                <a:off x="485030" y="357808"/>
                <a:ext cx="579755" cy="18034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GB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Weft (y)</a:t>
                </a:r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198783" y="182880"/>
                <a:ext cx="508634" cy="601344"/>
                <a:chOff x="0" y="0"/>
                <a:chExt cx="509049" cy="601760"/>
              </a:xfrm>
            </p:grpSpPr>
            <p:cxnSp>
              <p:nvCxnSpPr>
                <p:cNvPr id="38" name="Straight Arrow Connector 37"/>
                <p:cNvCxnSpPr/>
                <p:nvPr/>
              </p:nvCxnSpPr>
              <p:spPr>
                <a:xfrm flipV="1">
                  <a:off x="0" y="159027"/>
                  <a:ext cx="469127" cy="26612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0" y="421420"/>
                  <a:ext cx="509049" cy="18034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/>
                <p:nvPr/>
              </p:nvCxnSpPr>
              <p:spPr>
                <a:xfrm flipV="1">
                  <a:off x="0" y="0"/>
                  <a:ext cx="0" cy="42220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 Box 498"/>
              <p:cNvSpPr txBox="1"/>
              <p:nvPr/>
            </p:nvSpPr>
            <p:spPr>
              <a:xfrm>
                <a:off x="0" y="0"/>
                <a:ext cx="706755" cy="18034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GB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Layers (z)</a:t>
                </a: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266700" y="1028700"/>
            <a:ext cx="836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</a:rPr>
              <a:t>These all use the CTextile3DWeave base class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66700" y="1885950"/>
            <a:ext cx="369514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Creates a grid of points at the yarn crossovers, specified in the GUI by the Weave Pattern dialog</a:t>
            </a:r>
          </a:p>
          <a:p>
            <a:endParaRPr lang="en-GB" sz="2000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Each point may be warp, weft or no yarn</a:t>
            </a:r>
          </a:p>
          <a:p>
            <a:endParaRPr lang="en-GB" sz="2000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The derived classes then automatically generate the yarn paths from </a:t>
            </a:r>
            <a:r>
              <a:rPr lang="en-GB" sz="2000" smtClean="0">
                <a:latin typeface="Calibri" panose="020F0502020204030204" pitchFamily="34" charset="0"/>
              </a:rPr>
              <a:t>this data</a:t>
            </a:r>
            <a:endParaRPr lang="en-GB" sz="2000" dirty="0" smtClean="0">
              <a:latin typeface="Calibri" panose="020F0502020204030204" pitchFamily="34" charset="0"/>
            </a:endParaRPr>
          </a:p>
          <a:p>
            <a:endParaRPr lang="en-GB" sz="2000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Textiles using the base class can be created using a Python script</a:t>
            </a:r>
          </a:p>
        </p:txBody>
      </p:sp>
    </p:spTree>
    <p:extLst>
      <p:ext uri="{BB962C8B-B14F-4D97-AF65-F5344CB8AC3E}">
        <p14:creationId xmlns:p14="http://schemas.microsoft.com/office/powerpoint/2010/main" val="321931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933449" y="1304925"/>
            <a:ext cx="77057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</a:rPr>
              <a:t>User Guide: </a:t>
            </a:r>
            <a:r>
              <a:rPr lang="en-GB" sz="2400" dirty="0" smtClean="0">
                <a:latin typeface="+mj-lt"/>
                <a:hlinkClick r:id="rId2"/>
              </a:rPr>
              <a:t>http://texgen.sourceforge.net/index.php/User_Guide</a:t>
            </a:r>
            <a:endParaRPr lang="en-GB" sz="2400" dirty="0" smtClean="0">
              <a:latin typeface="+mj-lt"/>
            </a:endParaRPr>
          </a:p>
          <a:p>
            <a:endParaRPr lang="en-GB" sz="2400" dirty="0">
              <a:latin typeface="+mj-lt"/>
            </a:endParaRPr>
          </a:p>
          <a:p>
            <a:r>
              <a:rPr lang="en-GB" sz="2400" dirty="0" smtClean="0">
                <a:latin typeface="+mj-lt"/>
              </a:rPr>
              <a:t>Scripting Guide:</a:t>
            </a:r>
          </a:p>
          <a:p>
            <a:r>
              <a:rPr lang="en-GB" sz="2400" dirty="0">
                <a:latin typeface="+mj-lt"/>
                <a:hlinkClick r:id="rId3"/>
              </a:rPr>
              <a:t>https://</a:t>
            </a:r>
            <a:r>
              <a:rPr lang="en-GB" sz="2400" dirty="0" smtClean="0">
                <a:latin typeface="+mj-lt"/>
                <a:hlinkClick r:id="rId3"/>
              </a:rPr>
              <a:t>github.com/louisepb/TexGenScriptingGuide</a:t>
            </a:r>
            <a:endParaRPr lang="en-GB" sz="2400" dirty="0" smtClean="0">
              <a:latin typeface="+mj-lt"/>
            </a:endParaRPr>
          </a:p>
          <a:p>
            <a:endParaRPr lang="en-GB" sz="2400" dirty="0">
              <a:latin typeface="+mj-lt"/>
            </a:endParaRPr>
          </a:p>
          <a:p>
            <a:r>
              <a:rPr lang="en-GB" sz="2400" dirty="0" err="1" smtClean="0">
                <a:latin typeface="+mj-lt"/>
              </a:rPr>
              <a:t>TexGen</a:t>
            </a:r>
            <a:r>
              <a:rPr lang="en-GB" sz="2400" dirty="0" smtClean="0">
                <a:latin typeface="+mj-lt"/>
              </a:rPr>
              <a:t> source code:</a:t>
            </a:r>
          </a:p>
          <a:p>
            <a:r>
              <a:rPr lang="en-GB" sz="2400" dirty="0">
                <a:latin typeface="+mj-lt"/>
                <a:hlinkClick r:id="rId4"/>
              </a:rPr>
              <a:t>https://</a:t>
            </a:r>
            <a:r>
              <a:rPr lang="en-GB" sz="2400" dirty="0" smtClean="0">
                <a:latin typeface="+mj-lt"/>
                <a:hlinkClick r:id="rId4"/>
              </a:rPr>
              <a:t>github.com/louisepb/TexGen</a:t>
            </a:r>
            <a:endParaRPr lang="en-GB" sz="2400" dirty="0" smtClean="0">
              <a:latin typeface="+mj-lt"/>
            </a:endParaRPr>
          </a:p>
          <a:p>
            <a:endParaRPr lang="en-GB" sz="2400" dirty="0">
              <a:latin typeface="+mj-lt"/>
            </a:endParaRPr>
          </a:p>
          <a:p>
            <a:r>
              <a:rPr lang="en-GB" sz="2400" dirty="0" smtClean="0">
                <a:latin typeface="+mj-lt"/>
              </a:rPr>
              <a:t>Workshop materials:</a:t>
            </a:r>
          </a:p>
          <a:p>
            <a:r>
              <a:rPr lang="en-GB" sz="2400" dirty="0">
                <a:latin typeface="+mj-lt"/>
                <a:hlinkClick r:id="rId5"/>
              </a:rPr>
              <a:t>https://</a:t>
            </a:r>
            <a:r>
              <a:rPr lang="en-GB" sz="2400" dirty="0" smtClean="0">
                <a:latin typeface="+mj-lt"/>
                <a:hlinkClick r:id="rId5"/>
              </a:rPr>
              <a:t>github.com/louisepb/ICMAC2018-Workshop</a:t>
            </a:r>
            <a:endParaRPr lang="en-GB" sz="2400" dirty="0" smtClean="0">
              <a:latin typeface="+mj-lt"/>
            </a:endParaRPr>
          </a:p>
          <a:p>
            <a:endParaRPr lang="en-GB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307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pic>
        <p:nvPicPr>
          <p:cNvPr id="3" name="Picture 2" descr="texgenmodules.d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2095500"/>
            <a:ext cx="7324725" cy="3990975"/>
          </a:xfrm>
          <a:prstGeom prst="rect">
            <a:avLst/>
          </a:prstGeom>
          <a:solidFill>
            <a:schemeClr val="accent5"/>
          </a:solidFill>
        </p:spPr>
      </p:pic>
      <p:sp>
        <p:nvSpPr>
          <p:cNvPr id="4" name="TextBox 3"/>
          <p:cNvSpPr txBox="1"/>
          <p:nvPr/>
        </p:nvSpPr>
        <p:spPr>
          <a:xfrm>
            <a:off x="336550" y="1264463"/>
            <a:ext cx="4338638" cy="1200329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>
                <a:solidFill>
                  <a:srgbClr val="333399"/>
                </a:solidFill>
                <a:latin typeface="Verdana" pitchFamily="34" charset="0"/>
              </a:defRPr>
            </a:lvl1pPr>
            <a:lvl2pPr marL="742950" indent="-285750" algn="ctr" eaLnBrk="0" hangingPunct="0">
              <a:spcBef>
                <a:spcPct val="50000"/>
              </a:spcBef>
              <a:defRPr>
                <a:solidFill>
                  <a:srgbClr val="333399"/>
                </a:solidFill>
                <a:latin typeface="Verdana" pitchFamily="34" charset="0"/>
              </a:defRPr>
            </a:lvl2pPr>
            <a:lvl3pPr marL="1143000" indent="-228600" algn="ctr" eaLnBrk="0" hangingPunct="0">
              <a:spcBef>
                <a:spcPct val="50000"/>
              </a:spcBef>
              <a:defRPr>
                <a:solidFill>
                  <a:srgbClr val="333399"/>
                </a:solidFill>
                <a:latin typeface="Verdana" pitchFamily="34" charset="0"/>
              </a:defRPr>
            </a:lvl3pPr>
            <a:lvl4pPr marL="1600200" indent="-228600" algn="ctr" eaLnBrk="0" hangingPunct="0">
              <a:spcBef>
                <a:spcPct val="50000"/>
              </a:spcBef>
              <a:defRPr>
                <a:solidFill>
                  <a:srgbClr val="333399"/>
                </a:solidFill>
                <a:latin typeface="Verdana" pitchFamily="34" charset="0"/>
              </a:defRPr>
            </a:lvl4pPr>
            <a:lvl5pPr marL="2057400" indent="-228600" algn="ctr" eaLnBrk="0" hangingPunct="0">
              <a:spcBef>
                <a:spcPct val="50000"/>
              </a:spcBef>
              <a:defRPr>
                <a:solidFill>
                  <a:srgbClr val="333399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Verdana" pitchFamily="34" charset="0"/>
              </a:defRPr>
            </a:lvl9pPr>
          </a:lstStyle>
          <a:p>
            <a:pPr algn="l" eaLnBrk="1" hangingPunct="1">
              <a:defRPr/>
            </a:pPr>
            <a:r>
              <a:rPr lang="en-GB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Modular -</a:t>
            </a:r>
            <a:r>
              <a:rPr lang="en-GB" dirty="0" smtClean="0">
                <a:solidFill>
                  <a:schemeClr val="tx1"/>
                </a:solidFill>
                <a:latin typeface="Calibri" panose="020F0502020204030204" pitchFamily="34" charset="0"/>
              </a:rPr>
              <a:t>Core functionality is in the core module, graphics are in a renderer module; if not using visualisation, the renderer doesn’t need to be built.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6550" y="3970338"/>
            <a:ext cx="3825875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b="1" dirty="0">
                <a:latin typeface="Calibri" panose="020F0502020204030204" pitchFamily="34" charset="0"/>
              </a:rPr>
              <a:t>Platform independent </a:t>
            </a:r>
            <a:r>
              <a:rPr lang="en-GB" dirty="0">
                <a:latin typeface="Calibri" panose="020F0502020204030204" pitchFamily="34" charset="0"/>
              </a:rPr>
              <a:t>– Can be run on most  operating systems supported by the </a:t>
            </a:r>
            <a:r>
              <a:rPr lang="en-GB" dirty="0" err="1">
                <a:latin typeface="Calibri" panose="020F0502020204030204" pitchFamily="34" charset="0"/>
              </a:rPr>
              <a:t>Cmake</a:t>
            </a:r>
            <a:r>
              <a:rPr lang="en-GB" dirty="0">
                <a:latin typeface="Calibri" panose="020F0502020204030204" pitchFamily="34" charset="0"/>
              </a:rPr>
              <a:t> build system.</a:t>
            </a:r>
            <a:r>
              <a:rPr lang="en-GB" b="1" dirty="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6550" y="2755900"/>
            <a:ext cx="4059238" cy="92333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>
                <a:solidFill>
                  <a:srgbClr val="333399"/>
                </a:solidFill>
                <a:latin typeface="Verdana" pitchFamily="34" charset="0"/>
              </a:defRPr>
            </a:lvl1pPr>
            <a:lvl2pPr marL="742950" indent="-285750" algn="ctr" eaLnBrk="0" hangingPunct="0">
              <a:spcBef>
                <a:spcPct val="50000"/>
              </a:spcBef>
              <a:defRPr>
                <a:solidFill>
                  <a:srgbClr val="333399"/>
                </a:solidFill>
                <a:latin typeface="Verdana" pitchFamily="34" charset="0"/>
              </a:defRPr>
            </a:lvl2pPr>
            <a:lvl3pPr marL="1143000" indent="-228600" algn="ctr" eaLnBrk="0" hangingPunct="0">
              <a:spcBef>
                <a:spcPct val="50000"/>
              </a:spcBef>
              <a:defRPr>
                <a:solidFill>
                  <a:srgbClr val="333399"/>
                </a:solidFill>
                <a:latin typeface="Verdana" pitchFamily="34" charset="0"/>
              </a:defRPr>
            </a:lvl3pPr>
            <a:lvl4pPr marL="1600200" indent="-228600" algn="ctr" eaLnBrk="0" hangingPunct="0">
              <a:spcBef>
                <a:spcPct val="50000"/>
              </a:spcBef>
              <a:defRPr>
                <a:solidFill>
                  <a:srgbClr val="333399"/>
                </a:solidFill>
                <a:latin typeface="Verdana" pitchFamily="34" charset="0"/>
              </a:defRPr>
            </a:lvl4pPr>
            <a:lvl5pPr marL="2057400" indent="-228600" algn="ctr" eaLnBrk="0" hangingPunct="0">
              <a:spcBef>
                <a:spcPct val="50000"/>
              </a:spcBef>
              <a:defRPr>
                <a:solidFill>
                  <a:srgbClr val="333399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Verdana" pitchFamily="34" charset="0"/>
              </a:defRPr>
            </a:lvl9pPr>
          </a:lstStyle>
          <a:p>
            <a:pPr algn="l" eaLnBrk="1" hangingPunct="1">
              <a:defRPr/>
            </a:pPr>
            <a:r>
              <a:rPr lang="en-GB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Flexible</a:t>
            </a:r>
            <a:r>
              <a:rPr lang="en-GB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</a:rPr>
              <a:t> – </a:t>
            </a:r>
            <a:r>
              <a:rPr lang="en-GB" dirty="0" smtClean="0">
                <a:solidFill>
                  <a:schemeClr val="tx1"/>
                </a:solidFill>
                <a:latin typeface="Calibri" panose="020F0502020204030204" pitchFamily="34" charset="0"/>
              </a:rPr>
              <a:t>Can be used with the GUI, using SWIG generated Python code or used as a library of C++ functions</a:t>
            </a:r>
            <a:endParaRPr lang="en-GB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65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TexGen</a:t>
            </a:r>
            <a:r>
              <a:rPr lang="en-GB" dirty="0" smtClean="0"/>
              <a:t> Class </a:t>
            </a:r>
            <a:r>
              <a:rPr lang="en-GB" dirty="0" smtClean="0"/>
              <a:t>Hierarchy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0136"/>
            <a:ext cx="9144000" cy="315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6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709708" y="-14310"/>
            <a:ext cx="5929354" cy="85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Generating a Textile</a:t>
            </a:r>
            <a:endParaRPr lang="en-GB" dirty="0"/>
          </a:p>
        </p:txBody>
      </p:sp>
      <p:sp>
        <p:nvSpPr>
          <p:cNvPr id="4" name="Freeform 3"/>
          <p:cNvSpPr/>
          <p:nvPr/>
        </p:nvSpPr>
        <p:spPr>
          <a:xfrm>
            <a:off x="2776811" y="3854598"/>
            <a:ext cx="347072" cy="289227"/>
          </a:xfrm>
          <a:custGeom>
            <a:avLst/>
            <a:gdLst>
              <a:gd name="connsiteX0" fmla="*/ 0 w 289226"/>
              <a:gd name="connsiteY0" fmla="*/ 69414 h 347071"/>
              <a:gd name="connsiteX1" fmla="*/ 144613 w 289226"/>
              <a:gd name="connsiteY1" fmla="*/ 69414 h 347071"/>
              <a:gd name="connsiteX2" fmla="*/ 144613 w 289226"/>
              <a:gd name="connsiteY2" fmla="*/ 0 h 347071"/>
              <a:gd name="connsiteX3" fmla="*/ 289226 w 289226"/>
              <a:gd name="connsiteY3" fmla="*/ 173536 h 347071"/>
              <a:gd name="connsiteX4" fmla="*/ 144613 w 289226"/>
              <a:gd name="connsiteY4" fmla="*/ 347071 h 347071"/>
              <a:gd name="connsiteX5" fmla="*/ 144613 w 289226"/>
              <a:gd name="connsiteY5" fmla="*/ 277657 h 347071"/>
              <a:gd name="connsiteX6" fmla="*/ 0 w 289226"/>
              <a:gd name="connsiteY6" fmla="*/ 277657 h 347071"/>
              <a:gd name="connsiteX7" fmla="*/ 0 w 289226"/>
              <a:gd name="connsiteY7" fmla="*/ 69414 h 34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9226" h="347071">
                <a:moveTo>
                  <a:pt x="231381" y="1"/>
                </a:moveTo>
                <a:lnTo>
                  <a:pt x="231381" y="173536"/>
                </a:lnTo>
                <a:lnTo>
                  <a:pt x="289226" y="173536"/>
                </a:lnTo>
                <a:lnTo>
                  <a:pt x="144613" y="347070"/>
                </a:lnTo>
                <a:lnTo>
                  <a:pt x="0" y="173536"/>
                </a:lnTo>
                <a:lnTo>
                  <a:pt x="57845" y="173536"/>
                </a:lnTo>
                <a:lnTo>
                  <a:pt x="57845" y="1"/>
                </a:lnTo>
                <a:lnTo>
                  <a:pt x="231381" y="1"/>
                </a:lnTo>
                <a:close/>
              </a:path>
            </a:pathLst>
          </a:custGeom>
          <a:solidFill>
            <a:schemeClr val="accent1">
              <a:lumMod val="9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415" tIns="0" rIns="69414" bIns="8676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500" kern="1200"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32040" y="4869160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alibri" panose="020F0502020204030204" pitchFamily="34" charset="0"/>
              </a:rPr>
              <a:t>Each step individually using either GUI, Python script or C++ API functions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2348880"/>
            <a:ext cx="1584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Calibri" panose="020F0502020204030204" pitchFamily="34" charset="0"/>
              </a:rPr>
              <a:t>Steps combined and performed automatically in 2D and 3D wizards</a:t>
            </a:r>
            <a:endParaRPr lang="en-GB" sz="1600" dirty="0">
              <a:latin typeface="Calibri" panose="020F0502020204030204" pitchFamily="34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2197595" y="3865631"/>
            <a:ext cx="1347799" cy="811227"/>
          </a:xfrm>
          <a:custGeom>
            <a:avLst/>
            <a:gdLst>
              <a:gd name="connsiteX0" fmla="*/ 0 w 1388286"/>
              <a:gd name="connsiteY0" fmla="*/ 77127 h 771270"/>
              <a:gd name="connsiteX1" fmla="*/ 22590 w 1388286"/>
              <a:gd name="connsiteY1" fmla="*/ 22590 h 771270"/>
              <a:gd name="connsiteX2" fmla="*/ 77127 w 1388286"/>
              <a:gd name="connsiteY2" fmla="*/ 0 h 771270"/>
              <a:gd name="connsiteX3" fmla="*/ 1311159 w 1388286"/>
              <a:gd name="connsiteY3" fmla="*/ 0 h 771270"/>
              <a:gd name="connsiteX4" fmla="*/ 1365696 w 1388286"/>
              <a:gd name="connsiteY4" fmla="*/ 22590 h 771270"/>
              <a:gd name="connsiteX5" fmla="*/ 1388286 w 1388286"/>
              <a:gd name="connsiteY5" fmla="*/ 77127 h 771270"/>
              <a:gd name="connsiteX6" fmla="*/ 1388286 w 1388286"/>
              <a:gd name="connsiteY6" fmla="*/ 694143 h 771270"/>
              <a:gd name="connsiteX7" fmla="*/ 1365696 w 1388286"/>
              <a:gd name="connsiteY7" fmla="*/ 748680 h 771270"/>
              <a:gd name="connsiteX8" fmla="*/ 1311159 w 1388286"/>
              <a:gd name="connsiteY8" fmla="*/ 771270 h 771270"/>
              <a:gd name="connsiteX9" fmla="*/ 77127 w 1388286"/>
              <a:gd name="connsiteY9" fmla="*/ 771270 h 771270"/>
              <a:gd name="connsiteX10" fmla="*/ 22590 w 1388286"/>
              <a:gd name="connsiteY10" fmla="*/ 748680 h 771270"/>
              <a:gd name="connsiteX11" fmla="*/ 0 w 1388286"/>
              <a:gd name="connsiteY11" fmla="*/ 694143 h 771270"/>
              <a:gd name="connsiteX12" fmla="*/ 0 w 1388286"/>
              <a:gd name="connsiteY12" fmla="*/ 77127 h 77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88286" h="771270">
                <a:moveTo>
                  <a:pt x="0" y="77127"/>
                </a:moveTo>
                <a:cubicBezTo>
                  <a:pt x="0" y="56672"/>
                  <a:pt x="8126" y="37054"/>
                  <a:pt x="22590" y="22590"/>
                </a:cubicBezTo>
                <a:cubicBezTo>
                  <a:pt x="37054" y="8126"/>
                  <a:pt x="56672" y="0"/>
                  <a:pt x="77127" y="0"/>
                </a:cubicBezTo>
                <a:lnTo>
                  <a:pt x="1311159" y="0"/>
                </a:lnTo>
                <a:cubicBezTo>
                  <a:pt x="1331614" y="0"/>
                  <a:pt x="1351232" y="8126"/>
                  <a:pt x="1365696" y="22590"/>
                </a:cubicBezTo>
                <a:cubicBezTo>
                  <a:pt x="1380160" y="37054"/>
                  <a:pt x="1388286" y="56672"/>
                  <a:pt x="1388286" y="77127"/>
                </a:cubicBezTo>
                <a:lnTo>
                  <a:pt x="1388286" y="694143"/>
                </a:lnTo>
                <a:cubicBezTo>
                  <a:pt x="1388286" y="714598"/>
                  <a:pt x="1380160" y="734216"/>
                  <a:pt x="1365696" y="748680"/>
                </a:cubicBezTo>
                <a:cubicBezTo>
                  <a:pt x="1351232" y="763144"/>
                  <a:pt x="1331614" y="771270"/>
                  <a:pt x="1311159" y="771270"/>
                </a:cubicBezTo>
                <a:lnTo>
                  <a:pt x="77127" y="771270"/>
                </a:lnTo>
                <a:cubicBezTo>
                  <a:pt x="56672" y="771270"/>
                  <a:pt x="37054" y="763144"/>
                  <a:pt x="22590" y="748680"/>
                </a:cubicBezTo>
                <a:cubicBezTo>
                  <a:pt x="8126" y="734216"/>
                  <a:pt x="0" y="714598"/>
                  <a:pt x="0" y="694143"/>
                </a:cubicBezTo>
                <a:lnTo>
                  <a:pt x="0" y="77127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980" tIns="94980" rIns="94980" bIns="94980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kern="1200" dirty="0" smtClean="0">
                <a:latin typeface="Calibri" panose="020F0502020204030204" pitchFamily="34" charset="0"/>
              </a:rPr>
              <a:t>3 - Specify domain</a:t>
            </a:r>
            <a:endParaRPr lang="en-GB" sz="1900" kern="1200" dirty="0">
              <a:latin typeface="Calibri" panose="020F0502020204030204" pitchFamily="34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2703019" y="4779721"/>
            <a:ext cx="336950" cy="252644"/>
          </a:xfrm>
          <a:custGeom>
            <a:avLst/>
            <a:gdLst>
              <a:gd name="connsiteX0" fmla="*/ 0 w 289226"/>
              <a:gd name="connsiteY0" fmla="*/ 69414 h 347071"/>
              <a:gd name="connsiteX1" fmla="*/ 144613 w 289226"/>
              <a:gd name="connsiteY1" fmla="*/ 69414 h 347071"/>
              <a:gd name="connsiteX2" fmla="*/ 144613 w 289226"/>
              <a:gd name="connsiteY2" fmla="*/ 0 h 347071"/>
              <a:gd name="connsiteX3" fmla="*/ 289226 w 289226"/>
              <a:gd name="connsiteY3" fmla="*/ 173536 h 347071"/>
              <a:gd name="connsiteX4" fmla="*/ 144613 w 289226"/>
              <a:gd name="connsiteY4" fmla="*/ 347071 h 347071"/>
              <a:gd name="connsiteX5" fmla="*/ 144613 w 289226"/>
              <a:gd name="connsiteY5" fmla="*/ 277657 h 347071"/>
              <a:gd name="connsiteX6" fmla="*/ 0 w 289226"/>
              <a:gd name="connsiteY6" fmla="*/ 277657 h 347071"/>
              <a:gd name="connsiteX7" fmla="*/ 0 w 289226"/>
              <a:gd name="connsiteY7" fmla="*/ 69414 h 34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9226" h="347071">
                <a:moveTo>
                  <a:pt x="231381" y="1"/>
                </a:moveTo>
                <a:lnTo>
                  <a:pt x="231381" y="173536"/>
                </a:lnTo>
                <a:lnTo>
                  <a:pt x="289226" y="173536"/>
                </a:lnTo>
                <a:lnTo>
                  <a:pt x="144613" y="347070"/>
                </a:lnTo>
                <a:lnTo>
                  <a:pt x="0" y="173536"/>
                </a:lnTo>
                <a:lnTo>
                  <a:pt x="57845" y="173536"/>
                </a:lnTo>
                <a:lnTo>
                  <a:pt x="57845" y="1"/>
                </a:lnTo>
                <a:lnTo>
                  <a:pt x="231381" y="1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415" tIns="0" rIns="69414" bIns="8676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500" kern="1200">
              <a:latin typeface="Calibri" panose="020F0502020204030204" pitchFamily="34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197595" y="5135226"/>
            <a:ext cx="1347799" cy="814054"/>
          </a:xfrm>
          <a:custGeom>
            <a:avLst/>
            <a:gdLst>
              <a:gd name="connsiteX0" fmla="*/ 0 w 1388286"/>
              <a:gd name="connsiteY0" fmla="*/ 77127 h 771270"/>
              <a:gd name="connsiteX1" fmla="*/ 22590 w 1388286"/>
              <a:gd name="connsiteY1" fmla="*/ 22590 h 771270"/>
              <a:gd name="connsiteX2" fmla="*/ 77127 w 1388286"/>
              <a:gd name="connsiteY2" fmla="*/ 0 h 771270"/>
              <a:gd name="connsiteX3" fmla="*/ 1311159 w 1388286"/>
              <a:gd name="connsiteY3" fmla="*/ 0 h 771270"/>
              <a:gd name="connsiteX4" fmla="*/ 1365696 w 1388286"/>
              <a:gd name="connsiteY4" fmla="*/ 22590 h 771270"/>
              <a:gd name="connsiteX5" fmla="*/ 1388286 w 1388286"/>
              <a:gd name="connsiteY5" fmla="*/ 77127 h 771270"/>
              <a:gd name="connsiteX6" fmla="*/ 1388286 w 1388286"/>
              <a:gd name="connsiteY6" fmla="*/ 694143 h 771270"/>
              <a:gd name="connsiteX7" fmla="*/ 1365696 w 1388286"/>
              <a:gd name="connsiteY7" fmla="*/ 748680 h 771270"/>
              <a:gd name="connsiteX8" fmla="*/ 1311159 w 1388286"/>
              <a:gd name="connsiteY8" fmla="*/ 771270 h 771270"/>
              <a:gd name="connsiteX9" fmla="*/ 77127 w 1388286"/>
              <a:gd name="connsiteY9" fmla="*/ 771270 h 771270"/>
              <a:gd name="connsiteX10" fmla="*/ 22590 w 1388286"/>
              <a:gd name="connsiteY10" fmla="*/ 748680 h 771270"/>
              <a:gd name="connsiteX11" fmla="*/ 0 w 1388286"/>
              <a:gd name="connsiteY11" fmla="*/ 694143 h 771270"/>
              <a:gd name="connsiteX12" fmla="*/ 0 w 1388286"/>
              <a:gd name="connsiteY12" fmla="*/ 77127 h 77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88286" h="771270">
                <a:moveTo>
                  <a:pt x="0" y="77127"/>
                </a:moveTo>
                <a:cubicBezTo>
                  <a:pt x="0" y="56672"/>
                  <a:pt x="8126" y="37054"/>
                  <a:pt x="22590" y="22590"/>
                </a:cubicBezTo>
                <a:cubicBezTo>
                  <a:pt x="37054" y="8126"/>
                  <a:pt x="56672" y="0"/>
                  <a:pt x="77127" y="0"/>
                </a:cubicBezTo>
                <a:lnTo>
                  <a:pt x="1311159" y="0"/>
                </a:lnTo>
                <a:cubicBezTo>
                  <a:pt x="1331614" y="0"/>
                  <a:pt x="1351232" y="8126"/>
                  <a:pt x="1365696" y="22590"/>
                </a:cubicBezTo>
                <a:cubicBezTo>
                  <a:pt x="1380160" y="37054"/>
                  <a:pt x="1388286" y="56672"/>
                  <a:pt x="1388286" y="77127"/>
                </a:cubicBezTo>
                <a:lnTo>
                  <a:pt x="1388286" y="694143"/>
                </a:lnTo>
                <a:cubicBezTo>
                  <a:pt x="1388286" y="714598"/>
                  <a:pt x="1380160" y="734216"/>
                  <a:pt x="1365696" y="748680"/>
                </a:cubicBezTo>
                <a:cubicBezTo>
                  <a:pt x="1351232" y="763144"/>
                  <a:pt x="1331614" y="771270"/>
                  <a:pt x="1311159" y="771270"/>
                </a:cubicBezTo>
                <a:lnTo>
                  <a:pt x="77127" y="771270"/>
                </a:lnTo>
                <a:cubicBezTo>
                  <a:pt x="56672" y="771270"/>
                  <a:pt x="37054" y="763144"/>
                  <a:pt x="22590" y="748680"/>
                </a:cubicBezTo>
                <a:cubicBezTo>
                  <a:pt x="8126" y="734216"/>
                  <a:pt x="0" y="714598"/>
                  <a:pt x="0" y="694143"/>
                </a:cubicBezTo>
                <a:lnTo>
                  <a:pt x="0" y="77127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980" tIns="94980" rIns="94980" bIns="94980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kern="1200" dirty="0" smtClean="0">
                <a:latin typeface="Calibri" panose="020F0502020204030204" pitchFamily="34" charset="0"/>
              </a:rPr>
              <a:t>4 - Output data</a:t>
            </a:r>
            <a:endParaRPr lang="en-GB" sz="1900" kern="1200" dirty="0"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86174" y="2264730"/>
            <a:ext cx="31902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dirty="0" smtClean="0">
                <a:latin typeface="Calibri" panose="020F0502020204030204" pitchFamily="34" charset="0"/>
              </a:rPr>
              <a:t>Create yarn path</a:t>
            </a:r>
          </a:p>
          <a:p>
            <a:pPr lvl="1"/>
            <a:r>
              <a:rPr lang="en-GB" dirty="0" smtClean="0">
                <a:latin typeface="Calibri" panose="020F0502020204030204" pitchFamily="34" charset="0"/>
              </a:rPr>
              <a:t>Assign sections</a:t>
            </a:r>
          </a:p>
          <a:p>
            <a:pPr lvl="1"/>
            <a:r>
              <a:rPr lang="en-GB" dirty="0" smtClean="0">
                <a:latin typeface="Calibri" panose="020F0502020204030204" pitchFamily="34" charset="0"/>
              </a:rPr>
              <a:t>Select interpolation</a:t>
            </a:r>
          </a:p>
          <a:p>
            <a:pPr lvl="1"/>
            <a:r>
              <a:rPr lang="en-GB" dirty="0" smtClean="0">
                <a:latin typeface="Calibri" panose="020F0502020204030204" pitchFamily="34" charset="0"/>
              </a:rPr>
              <a:t>Assign repeats</a:t>
            </a:r>
          </a:p>
          <a:p>
            <a:pPr lvl="1"/>
            <a:r>
              <a:rPr lang="en-GB" dirty="0" smtClean="0">
                <a:latin typeface="Calibri" panose="020F0502020204030204" pitchFamily="34" charset="0"/>
              </a:rPr>
              <a:t>Assign fibre properties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445854" y="2763947"/>
            <a:ext cx="1179029" cy="312010"/>
          </a:xfrm>
          <a:prstGeom prst="rightArrow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192730" y="1271931"/>
            <a:ext cx="1347799" cy="761353"/>
          </a:xfrm>
          <a:custGeom>
            <a:avLst/>
            <a:gdLst>
              <a:gd name="connsiteX0" fmla="*/ 0 w 1388286"/>
              <a:gd name="connsiteY0" fmla="*/ 77127 h 771270"/>
              <a:gd name="connsiteX1" fmla="*/ 22590 w 1388286"/>
              <a:gd name="connsiteY1" fmla="*/ 22590 h 771270"/>
              <a:gd name="connsiteX2" fmla="*/ 77127 w 1388286"/>
              <a:gd name="connsiteY2" fmla="*/ 0 h 771270"/>
              <a:gd name="connsiteX3" fmla="*/ 1311159 w 1388286"/>
              <a:gd name="connsiteY3" fmla="*/ 0 h 771270"/>
              <a:gd name="connsiteX4" fmla="*/ 1365696 w 1388286"/>
              <a:gd name="connsiteY4" fmla="*/ 22590 h 771270"/>
              <a:gd name="connsiteX5" fmla="*/ 1388286 w 1388286"/>
              <a:gd name="connsiteY5" fmla="*/ 77127 h 771270"/>
              <a:gd name="connsiteX6" fmla="*/ 1388286 w 1388286"/>
              <a:gd name="connsiteY6" fmla="*/ 694143 h 771270"/>
              <a:gd name="connsiteX7" fmla="*/ 1365696 w 1388286"/>
              <a:gd name="connsiteY7" fmla="*/ 748680 h 771270"/>
              <a:gd name="connsiteX8" fmla="*/ 1311159 w 1388286"/>
              <a:gd name="connsiteY8" fmla="*/ 771270 h 771270"/>
              <a:gd name="connsiteX9" fmla="*/ 77127 w 1388286"/>
              <a:gd name="connsiteY9" fmla="*/ 771270 h 771270"/>
              <a:gd name="connsiteX10" fmla="*/ 22590 w 1388286"/>
              <a:gd name="connsiteY10" fmla="*/ 748680 h 771270"/>
              <a:gd name="connsiteX11" fmla="*/ 0 w 1388286"/>
              <a:gd name="connsiteY11" fmla="*/ 694143 h 771270"/>
              <a:gd name="connsiteX12" fmla="*/ 0 w 1388286"/>
              <a:gd name="connsiteY12" fmla="*/ 77127 h 77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88286" h="771270">
                <a:moveTo>
                  <a:pt x="0" y="77127"/>
                </a:moveTo>
                <a:cubicBezTo>
                  <a:pt x="0" y="56672"/>
                  <a:pt x="8126" y="37054"/>
                  <a:pt x="22590" y="22590"/>
                </a:cubicBezTo>
                <a:cubicBezTo>
                  <a:pt x="37054" y="8126"/>
                  <a:pt x="56672" y="0"/>
                  <a:pt x="77127" y="0"/>
                </a:cubicBezTo>
                <a:lnTo>
                  <a:pt x="1311159" y="0"/>
                </a:lnTo>
                <a:cubicBezTo>
                  <a:pt x="1331614" y="0"/>
                  <a:pt x="1351232" y="8126"/>
                  <a:pt x="1365696" y="22590"/>
                </a:cubicBezTo>
                <a:cubicBezTo>
                  <a:pt x="1380160" y="37054"/>
                  <a:pt x="1388286" y="56672"/>
                  <a:pt x="1388286" y="77127"/>
                </a:cubicBezTo>
                <a:lnTo>
                  <a:pt x="1388286" y="694143"/>
                </a:lnTo>
                <a:cubicBezTo>
                  <a:pt x="1388286" y="714598"/>
                  <a:pt x="1380160" y="734216"/>
                  <a:pt x="1365696" y="748680"/>
                </a:cubicBezTo>
                <a:cubicBezTo>
                  <a:pt x="1351232" y="763144"/>
                  <a:pt x="1331614" y="771270"/>
                  <a:pt x="1311159" y="771270"/>
                </a:cubicBezTo>
                <a:lnTo>
                  <a:pt x="77127" y="771270"/>
                </a:lnTo>
                <a:cubicBezTo>
                  <a:pt x="56672" y="771270"/>
                  <a:pt x="37054" y="763144"/>
                  <a:pt x="22590" y="748680"/>
                </a:cubicBezTo>
                <a:cubicBezTo>
                  <a:pt x="8126" y="734216"/>
                  <a:pt x="0" y="714598"/>
                  <a:pt x="0" y="694143"/>
                </a:cubicBezTo>
                <a:lnTo>
                  <a:pt x="0" y="77127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980" tIns="94980" rIns="94980" bIns="94980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kern="1200" dirty="0" smtClean="0">
                <a:latin typeface="Calibri" panose="020F0502020204030204" pitchFamily="34" charset="0"/>
              </a:rPr>
              <a:t>1 - Create Textile</a:t>
            </a:r>
            <a:endParaRPr lang="en-GB" sz="1900" kern="1200" dirty="0">
              <a:latin typeface="Calibri" panose="020F0502020204030204" pitchFamily="34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698154" y="2136146"/>
            <a:ext cx="336950" cy="252644"/>
          </a:xfrm>
          <a:custGeom>
            <a:avLst/>
            <a:gdLst>
              <a:gd name="connsiteX0" fmla="*/ 0 w 289226"/>
              <a:gd name="connsiteY0" fmla="*/ 69414 h 347071"/>
              <a:gd name="connsiteX1" fmla="*/ 144613 w 289226"/>
              <a:gd name="connsiteY1" fmla="*/ 69414 h 347071"/>
              <a:gd name="connsiteX2" fmla="*/ 144613 w 289226"/>
              <a:gd name="connsiteY2" fmla="*/ 0 h 347071"/>
              <a:gd name="connsiteX3" fmla="*/ 289226 w 289226"/>
              <a:gd name="connsiteY3" fmla="*/ 173536 h 347071"/>
              <a:gd name="connsiteX4" fmla="*/ 144613 w 289226"/>
              <a:gd name="connsiteY4" fmla="*/ 347071 h 347071"/>
              <a:gd name="connsiteX5" fmla="*/ 144613 w 289226"/>
              <a:gd name="connsiteY5" fmla="*/ 277657 h 347071"/>
              <a:gd name="connsiteX6" fmla="*/ 0 w 289226"/>
              <a:gd name="connsiteY6" fmla="*/ 277657 h 347071"/>
              <a:gd name="connsiteX7" fmla="*/ 0 w 289226"/>
              <a:gd name="connsiteY7" fmla="*/ 69414 h 34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9226" h="347071">
                <a:moveTo>
                  <a:pt x="231381" y="1"/>
                </a:moveTo>
                <a:lnTo>
                  <a:pt x="231381" y="173536"/>
                </a:lnTo>
                <a:lnTo>
                  <a:pt x="289226" y="173536"/>
                </a:lnTo>
                <a:lnTo>
                  <a:pt x="144613" y="347070"/>
                </a:lnTo>
                <a:lnTo>
                  <a:pt x="0" y="173536"/>
                </a:lnTo>
                <a:lnTo>
                  <a:pt x="57845" y="173536"/>
                </a:lnTo>
                <a:lnTo>
                  <a:pt x="57845" y="1"/>
                </a:lnTo>
                <a:lnTo>
                  <a:pt x="231381" y="1"/>
                </a:lnTo>
                <a:close/>
              </a:path>
            </a:pathLst>
          </a:custGeom>
          <a:solidFill>
            <a:schemeClr val="accent1">
              <a:lumMod val="90000"/>
              <a:alpha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415" tIns="0" rIns="69414" bIns="8676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500" kern="1200">
              <a:latin typeface="Calibri" panose="020F0502020204030204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944223" y="2491653"/>
            <a:ext cx="1844813" cy="921244"/>
          </a:xfrm>
          <a:custGeom>
            <a:avLst/>
            <a:gdLst>
              <a:gd name="connsiteX0" fmla="*/ 0 w 1900230"/>
              <a:gd name="connsiteY0" fmla="*/ 105464 h 1054642"/>
              <a:gd name="connsiteX1" fmla="*/ 30890 w 1900230"/>
              <a:gd name="connsiteY1" fmla="*/ 30890 h 1054642"/>
              <a:gd name="connsiteX2" fmla="*/ 105464 w 1900230"/>
              <a:gd name="connsiteY2" fmla="*/ 0 h 1054642"/>
              <a:gd name="connsiteX3" fmla="*/ 1794766 w 1900230"/>
              <a:gd name="connsiteY3" fmla="*/ 0 h 1054642"/>
              <a:gd name="connsiteX4" fmla="*/ 1869340 w 1900230"/>
              <a:gd name="connsiteY4" fmla="*/ 30890 h 1054642"/>
              <a:gd name="connsiteX5" fmla="*/ 1900230 w 1900230"/>
              <a:gd name="connsiteY5" fmla="*/ 105464 h 1054642"/>
              <a:gd name="connsiteX6" fmla="*/ 1900230 w 1900230"/>
              <a:gd name="connsiteY6" fmla="*/ 949178 h 1054642"/>
              <a:gd name="connsiteX7" fmla="*/ 1869340 w 1900230"/>
              <a:gd name="connsiteY7" fmla="*/ 1023752 h 1054642"/>
              <a:gd name="connsiteX8" fmla="*/ 1794766 w 1900230"/>
              <a:gd name="connsiteY8" fmla="*/ 1054642 h 1054642"/>
              <a:gd name="connsiteX9" fmla="*/ 105464 w 1900230"/>
              <a:gd name="connsiteY9" fmla="*/ 1054642 h 1054642"/>
              <a:gd name="connsiteX10" fmla="*/ 30890 w 1900230"/>
              <a:gd name="connsiteY10" fmla="*/ 1023752 h 1054642"/>
              <a:gd name="connsiteX11" fmla="*/ 0 w 1900230"/>
              <a:gd name="connsiteY11" fmla="*/ 949178 h 1054642"/>
              <a:gd name="connsiteX12" fmla="*/ 0 w 1900230"/>
              <a:gd name="connsiteY12" fmla="*/ 105464 h 1054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00230" h="1054642">
                <a:moveTo>
                  <a:pt x="0" y="105464"/>
                </a:moveTo>
                <a:cubicBezTo>
                  <a:pt x="0" y="77493"/>
                  <a:pt x="11111" y="50668"/>
                  <a:pt x="30890" y="30890"/>
                </a:cubicBezTo>
                <a:cubicBezTo>
                  <a:pt x="50668" y="11112"/>
                  <a:pt x="77494" y="0"/>
                  <a:pt x="105464" y="0"/>
                </a:cubicBezTo>
                <a:lnTo>
                  <a:pt x="1794766" y="0"/>
                </a:lnTo>
                <a:cubicBezTo>
                  <a:pt x="1822737" y="0"/>
                  <a:pt x="1849562" y="11111"/>
                  <a:pt x="1869340" y="30890"/>
                </a:cubicBezTo>
                <a:cubicBezTo>
                  <a:pt x="1889118" y="50668"/>
                  <a:pt x="1900230" y="77494"/>
                  <a:pt x="1900230" y="105464"/>
                </a:cubicBezTo>
                <a:lnTo>
                  <a:pt x="1900230" y="949178"/>
                </a:lnTo>
                <a:cubicBezTo>
                  <a:pt x="1900230" y="977149"/>
                  <a:pt x="1889119" y="1003974"/>
                  <a:pt x="1869340" y="1023752"/>
                </a:cubicBezTo>
                <a:cubicBezTo>
                  <a:pt x="1849562" y="1043530"/>
                  <a:pt x="1822736" y="1054642"/>
                  <a:pt x="1794766" y="1054642"/>
                </a:cubicBezTo>
                <a:lnTo>
                  <a:pt x="105464" y="1054642"/>
                </a:lnTo>
                <a:cubicBezTo>
                  <a:pt x="77493" y="1054642"/>
                  <a:pt x="50668" y="1043531"/>
                  <a:pt x="30890" y="1023752"/>
                </a:cubicBezTo>
                <a:cubicBezTo>
                  <a:pt x="11112" y="1003974"/>
                  <a:pt x="0" y="977148"/>
                  <a:pt x="0" y="949178"/>
                </a:cubicBezTo>
                <a:lnTo>
                  <a:pt x="0" y="105464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3279" tIns="103279" rIns="103279" bIns="103279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kern="1200" dirty="0" smtClean="0">
                <a:latin typeface="Calibri" panose="020F0502020204030204" pitchFamily="34" charset="0"/>
              </a:rPr>
              <a:t>2 - Add yarns</a:t>
            </a:r>
            <a:endParaRPr lang="en-GB" sz="1900" kern="1200" dirty="0">
              <a:latin typeface="Calibri" panose="020F0502020204030204" pitchFamily="34" charset="0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2698154" y="3515759"/>
            <a:ext cx="336950" cy="252644"/>
          </a:xfrm>
          <a:custGeom>
            <a:avLst/>
            <a:gdLst>
              <a:gd name="connsiteX0" fmla="*/ 0 w 289226"/>
              <a:gd name="connsiteY0" fmla="*/ 69414 h 347071"/>
              <a:gd name="connsiteX1" fmla="*/ 144613 w 289226"/>
              <a:gd name="connsiteY1" fmla="*/ 69414 h 347071"/>
              <a:gd name="connsiteX2" fmla="*/ 144613 w 289226"/>
              <a:gd name="connsiteY2" fmla="*/ 0 h 347071"/>
              <a:gd name="connsiteX3" fmla="*/ 289226 w 289226"/>
              <a:gd name="connsiteY3" fmla="*/ 173536 h 347071"/>
              <a:gd name="connsiteX4" fmla="*/ 144613 w 289226"/>
              <a:gd name="connsiteY4" fmla="*/ 347071 h 347071"/>
              <a:gd name="connsiteX5" fmla="*/ 144613 w 289226"/>
              <a:gd name="connsiteY5" fmla="*/ 277657 h 347071"/>
              <a:gd name="connsiteX6" fmla="*/ 0 w 289226"/>
              <a:gd name="connsiteY6" fmla="*/ 277657 h 347071"/>
              <a:gd name="connsiteX7" fmla="*/ 0 w 289226"/>
              <a:gd name="connsiteY7" fmla="*/ 69414 h 34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9226" h="347071">
                <a:moveTo>
                  <a:pt x="231381" y="1"/>
                </a:moveTo>
                <a:lnTo>
                  <a:pt x="231381" y="173536"/>
                </a:lnTo>
                <a:lnTo>
                  <a:pt x="289226" y="173536"/>
                </a:lnTo>
                <a:lnTo>
                  <a:pt x="144613" y="347070"/>
                </a:lnTo>
                <a:lnTo>
                  <a:pt x="0" y="173536"/>
                </a:lnTo>
                <a:lnTo>
                  <a:pt x="57845" y="173536"/>
                </a:lnTo>
                <a:lnTo>
                  <a:pt x="57845" y="1"/>
                </a:lnTo>
                <a:lnTo>
                  <a:pt x="231381" y="1"/>
                </a:lnTo>
                <a:close/>
              </a:path>
            </a:pathLst>
          </a:custGeom>
          <a:solidFill>
            <a:schemeClr val="accent1">
              <a:lumMod val="9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415" tIns="0" rIns="69414" bIns="8676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500" kern="1200">
              <a:latin typeface="Calibri" panose="020F0502020204030204" pitchFamily="34" charset="0"/>
            </a:endParaRPr>
          </a:p>
        </p:txBody>
      </p:sp>
      <p:sp>
        <p:nvSpPr>
          <p:cNvPr id="16" name="Left Bracket 15"/>
          <p:cNvSpPr/>
          <p:nvPr/>
        </p:nvSpPr>
        <p:spPr bwMode="auto">
          <a:xfrm>
            <a:off x="1835696" y="1196752"/>
            <a:ext cx="360040" cy="3528392"/>
          </a:xfrm>
          <a:prstGeom prst="leftBracke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61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Textile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66775" y="1638300"/>
            <a:ext cx="638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alibri" panose="020F0502020204030204" pitchFamily="34" charset="0"/>
              </a:rPr>
              <a:t>Each textile is created in a </a:t>
            </a:r>
            <a:r>
              <a:rPr lang="en-GB" sz="2800" dirty="0" err="1" smtClean="0">
                <a:latin typeface="Calibri" panose="020F0502020204030204" pitchFamily="34" charset="0"/>
              </a:rPr>
              <a:t>Ctextile</a:t>
            </a:r>
            <a:r>
              <a:rPr lang="en-GB" sz="2800" dirty="0" smtClean="0">
                <a:latin typeface="Calibri" panose="020F0502020204030204" pitchFamily="34" charset="0"/>
              </a:rPr>
              <a:t>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6775" y="4305300"/>
            <a:ext cx="394335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Textile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CTextile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6775" y="2740967"/>
            <a:ext cx="6381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Calibri" panose="020F0502020204030204" pitchFamily="34" charset="0"/>
              </a:rPr>
              <a:t>GUI: </a:t>
            </a:r>
            <a:r>
              <a:rPr lang="en-GB" sz="2400" dirty="0" smtClean="0">
                <a:latin typeface="Calibri" panose="020F0502020204030204" pitchFamily="34" charset="0"/>
              </a:rPr>
              <a:t>Select </a:t>
            </a:r>
            <a:r>
              <a:rPr lang="en-GB" sz="2400" i="1" dirty="0">
                <a:latin typeface="Calibri" panose="020F0502020204030204" pitchFamily="34" charset="0"/>
              </a:rPr>
              <a:t>Textiles -&gt; Create Empty   </a:t>
            </a:r>
            <a:r>
              <a:rPr lang="en-GB" sz="2400" dirty="0">
                <a:latin typeface="Calibri" panose="020F0502020204030204" pitchFamily="34" charset="0"/>
              </a:rPr>
              <a:t>( Step 1 </a:t>
            </a:r>
            <a:r>
              <a:rPr lang="en-GB" sz="2400" dirty="0" smtClean="0">
                <a:latin typeface="Calibri" panose="020F0502020204030204" pitchFamily="34" charset="0"/>
              </a:rPr>
              <a:t>)</a:t>
            </a:r>
            <a:endParaRPr lang="en-GB" sz="2400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6775" y="3876675"/>
            <a:ext cx="174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Calibri" panose="020F0502020204030204" pitchFamily="34" charset="0"/>
              </a:rPr>
              <a:t>Python:</a:t>
            </a:r>
          </a:p>
        </p:txBody>
      </p:sp>
    </p:spTree>
    <p:extLst>
      <p:ext uri="{BB962C8B-B14F-4D97-AF65-F5344CB8AC3E}">
        <p14:creationId xmlns:p14="http://schemas.microsoft.com/office/powerpoint/2010/main" val="299988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Yarns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94505" y="2959784"/>
            <a:ext cx="4591845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Yarn =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CYarn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Yarn.AddNode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CNode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(XYZ(0,0,0)))</a:t>
            </a:r>
          </a:p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Yarn.AddNode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CNode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(XYZ(5,0,1)))</a:t>
            </a:r>
          </a:p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Yarn.AddNode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CNode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(XYZ(10,0,0)))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CreateYar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87133" y="1682926"/>
            <a:ext cx="2084707" cy="1078524"/>
          </a:xfrm>
          <a:prstGeom prst="rect">
            <a:avLst/>
          </a:prstGeom>
        </p:spPr>
      </p:pic>
      <p:pic>
        <p:nvPicPr>
          <p:cNvPr id="6" name="Picture 5" descr="StraightYar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4506" y="4869160"/>
            <a:ext cx="3889461" cy="1368152"/>
          </a:xfrm>
          <a:prstGeom prst="rect">
            <a:avLst/>
          </a:prstGeom>
        </p:spPr>
      </p:pic>
      <p:pic>
        <p:nvPicPr>
          <p:cNvPr id="7" name="Picture 6" descr="MoveNod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86350" y="4655635"/>
            <a:ext cx="3744416" cy="17952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7544" y="1082761"/>
            <a:ext cx="6580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alibri" panose="020F0502020204030204" pitchFamily="34" charset="0"/>
              </a:rPr>
              <a:t>Yarns are denotes by a set of Master Nodes</a:t>
            </a:r>
            <a:endParaRPr lang="en-GB" sz="2800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4506" y="1828493"/>
            <a:ext cx="6381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Calibri" panose="020F0502020204030204" pitchFamily="34" charset="0"/>
              </a:rPr>
              <a:t>GUI: </a:t>
            </a:r>
            <a:r>
              <a:rPr lang="en-GB" sz="2400" dirty="0" smtClean="0">
                <a:latin typeface="Calibri" panose="020F0502020204030204" pitchFamily="34" charset="0"/>
              </a:rPr>
              <a:t>Select </a:t>
            </a:r>
            <a:r>
              <a:rPr lang="en-GB" sz="2400" i="1" dirty="0" smtClean="0">
                <a:latin typeface="Calibri" panose="020F0502020204030204" pitchFamily="34" charset="0"/>
              </a:rPr>
              <a:t>Modeller-&gt;Create Yarn </a:t>
            </a:r>
            <a:r>
              <a:rPr lang="en-GB" sz="2400" dirty="0" smtClean="0">
                <a:latin typeface="Calibri" panose="020F0502020204030204" pitchFamily="34" charset="0"/>
              </a:rPr>
              <a:t>( </a:t>
            </a:r>
            <a:r>
              <a:rPr lang="en-GB" sz="2400" dirty="0">
                <a:latin typeface="Calibri" panose="020F0502020204030204" pitchFamily="34" charset="0"/>
              </a:rPr>
              <a:t>Step </a:t>
            </a:r>
            <a:r>
              <a:rPr lang="en-GB" sz="2400" dirty="0" smtClean="0">
                <a:latin typeface="Calibri" panose="020F0502020204030204" pitchFamily="34" charset="0"/>
              </a:rPr>
              <a:t>2 )</a:t>
            </a:r>
            <a:endParaRPr lang="en-GB" sz="2400" dirty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4506" y="2564123"/>
            <a:ext cx="174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Calibri" panose="020F0502020204030204" pitchFamily="34" charset="0"/>
              </a:rPr>
              <a:t>Python:</a:t>
            </a:r>
          </a:p>
        </p:txBody>
      </p:sp>
    </p:spTree>
    <p:extLst>
      <p:ext uri="{BB962C8B-B14F-4D97-AF65-F5344CB8AC3E}">
        <p14:creationId xmlns:p14="http://schemas.microsoft.com/office/powerpoint/2010/main" val="340973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Interpolation Between Nodes</a:t>
            </a:r>
            <a:endParaRPr lang="en-GB" dirty="0"/>
          </a:p>
        </p:txBody>
      </p:sp>
      <p:pic>
        <p:nvPicPr>
          <p:cNvPr id="3" name="Picture 2" descr="Bezi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92794" y="1844824"/>
            <a:ext cx="4176464" cy="1243838"/>
          </a:xfrm>
          <a:prstGeom prst="rect">
            <a:avLst/>
          </a:prstGeom>
        </p:spPr>
      </p:pic>
      <p:pic>
        <p:nvPicPr>
          <p:cNvPr id="4" name="Picture 3" descr="BezierPeriodi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92794" y="3510858"/>
            <a:ext cx="4176464" cy="12488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536" y="5157192"/>
            <a:ext cx="666248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Yarn.AssignInterpolation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CInterpolationCubic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9324" y="2016614"/>
            <a:ext cx="43655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2000" b="1" dirty="0">
                <a:latin typeface="Calibri" panose="020F0502020204030204" pitchFamily="34" charset="0"/>
              </a:rPr>
              <a:t>GUI: </a:t>
            </a:r>
            <a:r>
              <a:rPr lang="en-GB" sz="2000" dirty="0" smtClean="0">
                <a:latin typeface="Calibri" panose="020F0502020204030204" pitchFamily="34" charset="0"/>
              </a:rPr>
              <a:t>Select </a:t>
            </a:r>
            <a:r>
              <a:rPr lang="en-GB" sz="2000" i="1" dirty="0" smtClean="0">
                <a:latin typeface="Calibri" panose="020F0502020204030204" pitchFamily="34" charset="0"/>
              </a:rPr>
              <a:t>Modeller -&gt; Interpolation</a:t>
            </a:r>
          </a:p>
          <a:p>
            <a:pPr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endParaRPr lang="en-GB" sz="2000" dirty="0" smtClean="0">
              <a:latin typeface="Calibri" panose="020F0502020204030204" pitchFamily="34" charset="0"/>
            </a:endParaRP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 Bezier </a:t>
            </a:r>
            <a:r>
              <a:rPr lang="en-GB" sz="2000" dirty="0" err="1" smtClean="0">
                <a:latin typeface="Calibri" panose="020F0502020204030204" pitchFamily="34" charset="0"/>
              </a:rPr>
              <a:t>spline</a:t>
            </a:r>
            <a:endParaRPr lang="en-GB" sz="2000" dirty="0" smtClean="0">
              <a:latin typeface="Calibri" panose="020F0502020204030204" pitchFamily="34" charset="0"/>
            </a:endParaRP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 Natural cubic </a:t>
            </a:r>
            <a:r>
              <a:rPr lang="en-GB" sz="2000" dirty="0" err="1" smtClean="0">
                <a:latin typeface="Calibri" panose="020F0502020204030204" pitchFamily="34" charset="0"/>
              </a:rPr>
              <a:t>spline</a:t>
            </a:r>
            <a:endParaRPr lang="en-GB" sz="2000" dirty="0" smtClean="0">
              <a:latin typeface="Calibri" panose="020F0502020204030204" pitchFamily="34" charset="0"/>
            </a:endParaRP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 Linear </a:t>
            </a:r>
            <a:r>
              <a:rPr lang="en-GB" sz="2000" dirty="0" err="1" smtClean="0">
                <a:latin typeface="Calibri" panose="020F0502020204030204" pitchFamily="34" charset="0"/>
              </a:rPr>
              <a:t>spline</a:t>
            </a:r>
            <a:endParaRPr lang="en-GB" sz="2000" dirty="0" smtClean="0">
              <a:latin typeface="Calibri" panose="020F0502020204030204" pitchFamily="34" charset="0"/>
            </a:endParaRP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endParaRPr lang="en-GB" sz="2000" dirty="0" smtClean="0">
              <a:latin typeface="Calibri" panose="020F0502020204030204" pitchFamily="34" charset="0"/>
            </a:endParaRP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 Periodic – select to maintain continuity across yarn repeats</a:t>
            </a:r>
            <a:endParaRPr lang="en-GB" sz="2000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7175" y="952500"/>
            <a:ext cx="8039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alibri" panose="020F0502020204030204" pitchFamily="34" charset="0"/>
              </a:rPr>
              <a:t>A path is generated between the master nodes by an interpolation function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977547" y="4038600"/>
            <a:ext cx="676275" cy="304800"/>
          </a:xfrm>
          <a:prstGeom prst="rightArrow">
            <a:avLst/>
          </a:prstGeom>
          <a:gradFill flip="none" rotWithShape="1">
            <a:gsLst>
              <a:gs pos="70000">
                <a:srgbClr val="00487E">
                  <a:lumMod val="85000"/>
                  <a:lumOff val="15000"/>
                </a:srgbClr>
              </a:gs>
              <a:gs pos="17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4695527"/>
            <a:ext cx="174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Calibri" panose="020F0502020204030204" pitchFamily="34" charset="0"/>
              </a:rPr>
              <a:t>Python: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536" y="5657500"/>
            <a:ext cx="7900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Defaults </a:t>
            </a:r>
            <a:r>
              <a:rPr lang="en-GB" sz="2000" dirty="0">
                <a:latin typeface="Calibri" panose="020F0502020204030204" pitchFamily="34" charset="0"/>
                <a:cs typeface="Courier New" panose="02070309020205020404" pitchFamily="49" charset="0"/>
              </a:rPr>
              <a:t>to periodic, send </a:t>
            </a:r>
            <a:r>
              <a:rPr lang="en-GB" sz="2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False as parameter to </a:t>
            </a:r>
            <a:r>
              <a:rPr lang="en-GB" sz="20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CInterpolationCubic</a:t>
            </a:r>
            <a:r>
              <a:rPr lang="en-GB" sz="2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() for </a:t>
            </a:r>
            <a:r>
              <a:rPr lang="en-GB" sz="2000" dirty="0">
                <a:latin typeface="Calibri" panose="020F0502020204030204" pitchFamily="34" charset="0"/>
                <a:cs typeface="Courier New" panose="02070309020205020404" pitchFamily="49" charset="0"/>
              </a:rPr>
              <a:t>non-periodic </a:t>
            </a:r>
            <a:r>
              <a:rPr lang="en-GB" sz="2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interpolation</a:t>
            </a:r>
            <a:endParaRPr lang="en-GB" sz="2000" dirty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Yarn Cross-Sections - Interpolation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57175" y="952500"/>
            <a:ext cx="80391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alibri" panose="020F0502020204030204" pitchFamily="34" charset="0"/>
              </a:rPr>
              <a:t>Yarn cross-sections are specified as 2D sections perpendicular to the yarn tangent</a:t>
            </a:r>
          </a:p>
          <a:p>
            <a:endParaRPr lang="en-GB" sz="2800" dirty="0">
              <a:latin typeface="Calibri" panose="020F0502020204030204" pitchFamily="34" charset="0"/>
            </a:endParaRPr>
          </a:p>
          <a:p>
            <a:r>
              <a:rPr lang="en-GB" sz="2800" dirty="0" smtClean="0">
                <a:latin typeface="Calibri" panose="020F0502020204030204" pitchFamily="34" charset="0"/>
              </a:rPr>
              <a:t>By default the cross-section is constant along the length of the yarn or an interpolation method can be chosen</a:t>
            </a:r>
          </a:p>
        </p:txBody>
      </p:sp>
      <p:sp>
        <p:nvSpPr>
          <p:cNvPr id="4" name="Rectangle 3"/>
          <p:cNvSpPr/>
          <p:nvPr/>
        </p:nvSpPr>
        <p:spPr>
          <a:xfrm>
            <a:off x="257175" y="3996571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2000" b="1" dirty="0">
                <a:latin typeface="Calibri" panose="020F0502020204030204" pitchFamily="34" charset="0"/>
              </a:rPr>
              <a:t>GUI: </a:t>
            </a:r>
            <a:r>
              <a:rPr lang="en-GB" sz="2000" dirty="0" smtClean="0">
                <a:latin typeface="Calibri" panose="020F0502020204030204" pitchFamily="34" charset="0"/>
              </a:rPr>
              <a:t>Select </a:t>
            </a:r>
            <a:r>
              <a:rPr lang="en-GB" sz="2000" i="1" dirty="0">
                <a:latin typeface="Calibri" panose="020F0502020204030204" pitchFamily="34" charset="0"/>
              </a:rPr>
              <a:t>Modeller -&gt; Assign Section</a:t>
            </a:r>
          </a:p>
          <a:p>
            <a:pPr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endParaRPr lang="en-GB" sz="2000" dirty="0">
              <a:latin typeface="Calibri" panose="020F0502020204030204" pitchFamily="34" charset="0"/>
            </a:endParaRP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</a:rPr>
              <a:t> Select interpolation</a:t>
            </a:r>
          </a:p>
          <a:p>
            <a:pPr lvl="2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</a:rPr>
              <a:t> Constant </a:t>
            </a:r>
          </a:p>
          <a:p>
            <a:pPr lvl="2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</a:rPr>
              <a:t> Interpolate between nodes </a:t>
            </a:r>
          </a:p>
          <a:p>
            <a:pPr lvl="2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</a:rPr>
              <a:t> Interpolate between positions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002" y="3996571"/>
            <a:ext cx="2038073" cy="18565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630" y="3996570"/>
            <a:ext cx="2038073" cy="185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7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Notts">
      <a:dk1>
        <a:sysClr val="windowText" lastClr="000000"/>
      </a:dk1>
      <a:lt1>
        <a:sysClr val="window" lastClr="FFFFFF"/>
      </a:lt1>
      <a:dk2>
        <a:srgbClr val="007DA8"/>
      </a:dk2>
      <a:lt2>
        <a:srgbClr val="009BBD"/>
      </a:lt2>
      <a:accent1>
        <a:srgbClr val="005697"/>
      </a:accent1>
      <a:accent2>
        <a:srgbClr val="1B2A6B"/>
      </a:accent2>
      <a:accent3>
        <a:srgbClr val="191A4F"/>
      </a:accent3>
      <a:accent4>
        <a:srgbClr val="B32C76"/>
      </a:accent4>
      <a:accent5>
        <a:srgbClr val="D27826"/>
      </a:accent5>
      <a:accent6>
        <a:srgbClr val="38A159"/>
      </a:accent6>
      <a:hlink>
        <a:srgbClr val="0563C1"/>
      </a:hlink>
      <a:folHlink>
        <a:srgbClr val="954F72"/>
      </a:folHlink>
    </a:clrScheme>
    <a:fontScheme name="Notts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70000">
              <a:srgbClr val="00487E">
                <a:lumMod val="85000"/>
                <a:lumOff val="15000"/>
              </a:srgbClr>
            </a:gs>
            <a:gs pos="17000">
              <a:schemeClr val="accent1"/>
            </a:gs>
            <a:gs pos="100000">
              <a:schemeClr val="accent1">
                <a:lumMod val="75000"/>
              </a:schemeClr>
            </a:gs>
          </a:gsLst>
          <a:lin ang="0" scaled="1"/>
          <a:tileRect/>
        </a:gradFill>
        <a:ln>
          <a:noFill/>
        </a:ln>
      </a:spPr>
      <a:bodyPr rtlCol="0" anchor="ctr"/>
      <a:lstStyle>
        <a:defPPr algn="ctr">
          <a:defRPr sz="2400" b="1" dirty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err="1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TT_6103 (PowerPoint Guidelines) POT_4by3_001" id="{687AE245-6F4B-450E-9C8B-37CB810348D1}" vid="{550EAFB0-BFA7-4104-898A-F28DDBFFD9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NOTT_6103 (PowerPoint Guidelines) POT_4by3_002</Template>
  <TotalTime>861</TotalTime>
  <Words>1107</Words>
  <Application>Microsoft Office PowerPoint</Application>
  <PresentationFormat>On-screen Show (4:3)</PresentationFormat>
  <Paragraphs>203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 New</vt:lpstr>
      <vt:lpstr>Georgia</vt:lpstr>
      <vt:lpstr>Times New Roman</vt:lpstr>
      <vt:lpstr>Office Theme</vt:lpstr>
      <vt:lpstr>TexGen Workshop</vt:lpstr>
      <vt:lpstr>PowerPoint Presentation</vt:lpstr>
      <vt:lpstr>Implementation</vt:lpstr>
      <vt:lpstr>TexGen Class Hierarchy</vt:lpstr>
      <vt:lpstr>PowerPoint Presentation</vt:lpstr>
      <vt:lpstr>Create Textile</vt:lpstr>
      <vt:lpstr>Create Yarns</vt:lpstr>
      <vt:lpstr>Interpolation Between Nodes</vt:lpstr>
      <vt:lpstr>Yarn Cross-Sections - Interpolation</vt:lpstr>
      <vt:lpstr>Yarn Cross-Sections – Section Specification</vt:lpstr>
      <vt:lpstr>Yarn Cross-Sections – Python Implementation</vt:lpstr>
      <vt:lpstr>Yarn Repeats</vt:lpstr>
      <vt:lpstr>Domain </vt:lpstr>
      <vt:lpstr>Automatically Generated Textiles</vt:lpstr>
      <vt:lpstr>CTextileWeave2D</vt:lpstr>
      <vt:lpstr>ABAQUS Voxel Export</vt:lpstr>
      <vt:lpstr>ABAQUS Dry Fibre Export</vt:lpstr>
      <vt:lpstr>Conformal Mesh</vt:lpstr>
      <vt:lpstr>Geometry Export </vt:lpstr>
      <vt:lpstr>Automatically Generated 3D Weaves</vt:lpstr>
      <vt:lpstr>Resources</vt:lpstr>
    </vt:vector>
  </TitlesOfParts>
  <Company>University of Nottingham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Title Slide</dc:title>
  <dc:creator>Brown Louise</dc:creator>
  <cp:lastModifiedBy>Brown Louise</cp:lastModifiedBy>
  <cp:revision>54</cp:revision>
  <dcterms:created xsi:type="dcterms:W3CDTF">2018-06-18T12:52:55Z</dcterms:created>
  <dcterms:modified xsi:type="dcterms:W3CDTF">2018-10-17T16:45:32Z</dcterms:modified>
</cp:coreProperties>
</file>