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11" r:id="rId3"/>
  </p:sldMasterIdLst>
  <p:notesMasterIdLst>
    <p:notesMasterId r:id="rId40"/>
  </p:notesMasterIdLst>
  <p:sldIdLst>
    <p:sldId id="257" r:id="rId4"/>
    <p:sldId id="414" r:id="rId5"/>
    <p:sldId id="272" r:id="rId6"/>
    <p:sldId id="273" r:id="rId7"/>
    <p:sldId id="271" r:id="rId8"/>
    <p:sldId id="259" r:id="rId9"/>
    <p:sldId id="275" r:id="rId10"/>
    <p:sldId id="276" r:id="rId11"/>
    <p:sldId id="409" r:id="rId12"/>
    <p:sldId id="410" r:id="rId13"/>
    <p:sldId id="277" r:id="rId14"/>
    <p:sldId id="278" r:id="rId15"/>
    <p:sldId id="349" r:id="rId16"/>
    <p:sldId id="350" r:id="rId17"/>
    <p:sldId id="351" r:id="rId18"/>
    <p:sldId id="411" r:id="rId19"/>
    <p:sldId id="412" r:id="rId20"/>
    <p:sldId id="300" r:id="rId21"/>
    <p:sldId id="346" r:id="rId22"/>
    <p:sldId id="347" r:id="rId23"/>
    <p:sldId id="260" r:id="rId24"/>
    <p:sldId id="261" r:id="rId25"/>
    <p:sldId id="262" r:id="rId26"/>
    <p:sldId id="413" r:id="rId27"/>
    <p:sldId id="263" r:id="rId28"/>
    <p:sldId id="274" r:id="rId29"/>
    <p:sldId id="264" r:id="rId30"/>
    <p:sldId id="265" r:id="rId31"/>
    <p:sldId id="282" r:id="rId32"/>
    <p:sldId id="284" r:id="rId33"/>
    <p:sldId id="283" r:id="rId34"/>
    <p:sldId id="266" r:id="rId35"/>
    <p:sldId id="267" r:id="rId36"/>
    <p:sldId id="268" r:id="rId37"/>
    <p:sldId id="270" r:id="rId38"/>
    <p:sldId id="41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6565E-6C9B-4A06-A09A-D231B01EEF1C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CBA17-1DF3-4028-93DB-80E2C8EDB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962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339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511175"/>
            <a:ext cx="4537075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Use </a:t>
            </a:r>
            <a:r>
              <a:rPr lang="en-GB" baseline="0" dirty="0" err="1"/>
              <a:t>Age.mat</a:t>
            </a:r>
            <a:r>
              <a:rPr lang="en-GB" baseline="0" dirty="0"/>
              <a:t> to demonstrate</a:t>
            </a:r>
          </a:p>
          <a:p>
            <a:r>
              <a:rPr lang="en-GB" b="1" baseline="0" dirty="0"/>
              <a:t>Exercise 12.1, p48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426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Show creation</a:t>
            </a:r>
            <a:r>
              <a:rPr lang="en-GB" baseline="0" dirty="0"/>
              <a:t> of structure and how it appears in workspace</a:t>
            </a:r>
          </a:p>
          <a:p>
            <a:r>
              <a:rPr lang="en-GB" baseline="0" dirty="0"/>
              <a:t>Typically if find passing same group of variables around functions should probably be in structure</a:t>
            </a:r>
          </a:p>
          <a:p>
            <a:r>
              <a:rPr lang="en-GB" baseline="0" dirty="0"/>
              <a:t>Stress that even if don’t use structures themselves, need to understand how to use as used in built-in 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027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Can add completed structure,</a:t>
            </a:r>
            <a:r>
              <a:rPr lang="en-GB" baseline="0" dirty="0"/>
              <a:t> or elements of new ones</a:t>
            </a:r>
          </a:p>
          <a:p>
            <a:r>
              <a:rPr lang="en-GB" baseline="0" dirty="0"/>
              <a:t>Demonstrate addition of extra fields</a:t>
            </a:r>
          </a:p>
          <a:p>
            <a:r>
              <a:rPr lang="en-GB" baseline="0" dirty="0"/>
              <a:t>NB fields must be in same order for structures to be considered the same</a:t>
            </a:r>
          </a:p>
          <a:p>
            <a:r>
              <a:rPr lang="en-GB" baseline="0" dirty="0"/>
              <a:t>Field names can’t have spaces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669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Bit like an</a:t>
            </a:r>
            <a:r>
              <a:rPr lang="en-GB" baseline="0" dirty="0"/>
              <a:t> inline function</a:t>
            </a:r>
            <a:endParaRPr lang="en-GB" dirty="0"/>
          </a:p>
          <a:p>
            <a:r>
              <a:rPr lang="en-GB" dirty="0"/>
              <a:t>Show creating polynomial</a:t>
            </a:r>
            <a:r>
              <a:rPr lang="en-GB" baseline="0" dirty="0"/>
              <a:t>  poly = @(x) 4*x.^2 + 3.*x + 7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25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141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Built up basics to be able</a:t>
            </a:r>
            <a:r>
              <a:rPr lang="en-GB" baseline="0" dirty="0"/>
              <a:t> to write code </a:t>
            </a:r>
          </a:p>
          <a:p>
            <a:r>
              <a:rPr lang="en-GB" baseline="0" dirty="0"/>
              <a:t>Need the tools to be able to write well constructed programs</a:t>
            </a:r>
          </a:p>
          <a:p>
            <a:r>
              <a:rPr lang="en-GB" baseline="0" dirty="0"/>
              <a:t>Good practice to include H1 line to show input/output arguments</a:t>
            </a:r>
          </a:p>
          <a:p>
            <a:r>
              <a:rPr lang="en-GB" baseline="0" dirty="0"/>
              <a:t>Dummy arguments are basically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383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AA060-BD97-4804-B8BB-DF38F89EFDF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84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Try</a:t>
            </a:r>
          </a:p>
          <a:p>
            <a:r>
              <a:rPr lang="en-GB" dirty="0"/>
              <a:t>Might want different configurations for different</a:t>
            </a:r>
            <a:r>
              <a:rPr lang="en-GB" baseline="0" dirty="0"/>
              <a:t> computers, no of screens </a:t>
            </a:r>
            <a:r>
              <a:rPr lang="en-GB" baseline="0" dirty="0" err="1"/>
              <a:t>etc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237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Try</a:t>
            </a:r>
          </a:p>
          <a:p>
            <a:r>
              <a:rPr lang="en-GB" dirty="0"/>
              <a:t>Might want different configurations for different</a:t>
            </a:r>
            <a:r>
              <a:rPr lang="en-GB" baseline="0" dirty="0"/>
              <a:t> computers, no of screens </a:t>
            </a:r>
            <a:r>
              <a:rPr lang="en-GB" baseline="0" dirty="0" err="1"/>
              <a:t>etc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912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511175"/>
            <a:ext cx="4537075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load patients</a:t>
            </a:r>
          </a:p>
          <a:p>
            <a:r>
              <a:rPr lang="en-GB" baseline="0" dirty="0" err="1"/>
              <a:t>whos</a:t>
            </a:r>
            <a:r>
              <a:rPr lang="en-GB" baseline="0" dirty="0"/>
              <a:t> to show data</a:t>
            </a:r>
          </a:p>
          <a:p>
            <a:r>
              <a:rPr lang="en-GB" baseline="0" dirty="0" err="1"/>
              <a:t>PatientData</a:t>
            </a:r>
            <a:r>
              <a:rPr lang="en-GB" baseline="0" dirty="0"/>
              <a:t> = table( Gender, Age, Height, Weight );</a:t>
            </a:r>
          </a:p>
          <a:p>
            <a:r>
              <a:rPr lang="en-GB" baseline="0" dirty="0" err="1"/>
              <a:t>AllPatientData</a:t>
            </a:r>
            <a:r>
              <a:rPr lang="en-GB" baseline="0" dirty="0"/>
              <a:t> = </a:t>
            </a:r>
            <a:r>
              <a:rPr lang="en-GB" baseline="0" dirty="0" err="1"/>
              <a:t>readtable</a:t>
            </a:r>
            <a:r>
              <a:rPr lang="en-GB" baseline="0" dirty="0"/>
              <a:t>(‘patients.dat’);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005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511175"/>
            <a:ext cx="4537075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/>
              <a:t>PatientData</a:t>
            </a:r>
            <a:r>
              <a:rPr lang="en-GB" baseline="0" dirty="0"/>
              <a:t>(1:3, :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197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If store strings in ordinary array stored as arrays of chars -&gt; strings</a:t>
            </a:r>
            <a:r>
              <a:rPr lang="en-GB" baseline="0" dirty="0"/>
              <a:t> in each row must be consistent length</a:t>
            </a:r>
            <a:endParaRPr lang="en-GB" dirty="0"/>
          </a:p>
          <a:p>
            <a:r>
              <a:rPr lang="en-GB" dirty="0"/>
              <a:t>Specify empty</a:t>
            </a:r>
            <a:r>
              <a:rPr lang="en-GB" baseline="0" dirty="0"/>
              <a:t> elements or will complain about being inconsistent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89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68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Exercise 11.2 p 44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86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C5B3-2B48-4D88-A77E-1A23696F9C99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48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1F6-83EC-4B7F-8163-91CC9C35176C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3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BEC-9C8F-41F2-B567-7B18E0AC364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2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86317" y="1701802"/>
            <a:ext cx="11006667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05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-Two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86317" y="1701802"/>
            <a:ext cx="11006667" cy="4792663"/>
          </a:xfrm>
          <a:prstGeom prst="rect">
            <a:avLst/>
          </a:prstGeom>
        </p:spPr>
        <p:txBody>
          <a:bodyPr vert="horz" numCol="2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19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86319" y="1701802"/>
            <a:ext cx="5335932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/>
          </p:nvPr>
        </p:nvSpPr>
        <p:spPr>
          <a:xfrm>
            <a:off x="6112933" y="1701802"/>
            <a:ext cx="5480051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12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86319" y="1701802"/>
            <a:ext cx="3683300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0" y="1701802"/>
            <a:ext cx="7020984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91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586317" y="1701802"/>
            <a:ext cx="11006667" cy="479266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64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Option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5"/>
          </p:nvPr>
        </p:nvSpPr>
        <p:spPr>
          <a:xfrm>
            <a:off x="586317" y="1701802"/>
            <a:ext cx="11006667" cy="4792663"/>
          </a:xfrm>
          <a:prstGeom prst="rect">
            <a:avLst/>
          </a:prstGeom>
        </p:spPr>
        <p:txBody>
          <a:bodyPr vert="horz"/>
          <a:lstStyle>
            <a:lvl2pPr>
              <a:defRPr sz="21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68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785427" y="1701803"/>
            <a:ext cx="4807556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86317" y="1701802"/>
            <a:ext cx="5884635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785427" y="4204837"/>
            <a:ext cx="4807556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69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86317" y="1701803"/>
            <a:ext cx="5445611" cy="2289629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4"/>
          </p:nvPr>
        </p:nvSpPr>
        <p:spPr>
          <a:xfrm>
            <a:off x="6214533" y="1701803"/>
            <a:ext cx="5378451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5"/>
          </p:nvPr>
        </p:nvSpPr>
        <p:spPr>
          <a:xfrm>
            <a:off x="6214533" y="4211469"/>
            <a:ext cx="5378451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6"/>
          </p:nvPr>
        </p:nvSpPr>
        <p:spPr>
          <a:xfrm>
            <a:off x="586317" y="4211469"/>
            <a:ext cx="5445611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4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DE8C-8957-4187-982A-F4F277C51911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856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86317" y="1701802"/>
            <a:ext cx="5884635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4"/>
          </p:nvPr>
        </p:nvSpPr>
        <p:spPr>
          <a:xfrm>
            <a:off x="6786035" y="1701803"/>
            <a:ext cx="4806951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6786035" y="4205291"/>
            <a:ext cx="4806951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160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/>
          </p:nvPr>
        </p:nvSpPr>
        <p:spPr>
          <a:xfrm>
            <a:off x="586319" y="1701802"/>
            <a:ext cx="5336116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6270427" y="1701802"/>
            <a:ext cx="5336116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730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156" y="131763"/>
            <a:ext cx="8112369" cy="6540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739" y="981079"/>
            <a:ext cx="11345984" cy="5065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5016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0774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3549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1901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8688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8300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6211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53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417-DE9A-485D-8DDA-13D13183805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0565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9334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3530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2549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C784-8BB6-44A0-AA7E-C982E08E1020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049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C784-8BB6-44A0-AA7E-C982E08E1020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28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4E4D-0C81-451C-AD13-8324B3BF0A6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03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D992-9C97-44E5-B792-7AF6C14AA9A3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68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D1BF-39D6-40A9-8696-4C50AAC70658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87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D956-64B0-4223-B458-6C92967630B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2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9E6-2729-4ED9-A2CC-80045F7683B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41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259A-C0FF-49B5-829C-C699E87EB471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02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F29F-DBA4-47DD-9880-91975FE29A3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18/05/2023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50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147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381" y="432004"/>
            <a:ext cx="1887440" cy="57318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86319" y="6576787"/>
            <a:ext cx="2776159" cy="69250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defTabSz="342900"/>
            <a:r>
              <a:rPr lang="en-US" sz="450" dirty="0">
                <a:solidFill>
                  <a:srgbClr val="000100"/>
                </a:solidFill>
                <a:latin typeface="Arial"/>
                <a:cs typeface="Arial"/>
              </a:rPr>
              <a:t>© The University of Nottingham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947172" y="6530621"/>
            <a:ext cx="645813" cy="115416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pPr algn="r" defTabSz="342900"/>
            <a:fld id="{23181E77-2A3C-9A46-B34E-7D328C4F0B2F}" type="slidenum">
              <a:rPr lang="en-US" sz="450">
                <a:solidFill>
                  <a:srgbClr val="000100"/>
                </a:solidFill>
                <a:latin typeface="Arial"/>
                <a:cs typeface="Arial"/>
              </a:rPr>
              <a:pPr algn="r" defTabSz="342900"/>
              <a:t>‹#›</a:t>
            </a:fld>
            <a:endParaRPr lang="en-US" sz="450" dirty="0">
              <a:solidFill>
                <a:srgbClr val="000100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786" y="432001"/>
            <a:ext cx="1919996" cy="5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8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14FF6-3E0D-407D-982E-9B686EE47223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06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1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a-brief-introduction-to-software-testing-38499dd418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help/matlab/matlab_prog/use-git-in-matlab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Further MATLAB Programming – Make Your Code Efficient and Robust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Louise Brown, </a:t>
            </a:r>
            <a:r>
              <a:rPr lang="en-GB" dirty="0" err="1"/>
              <a:t>Yijie</a:t>
            </a:r>
            <a:r>
              <a:rPr lang="en-GB" dirty="0"/>
              <a:t> (Amy) Zheng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775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Indexing into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85764" y="1124744"/>
            <a:ext cx="8982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Address column data using dot notation:</a:t>
            </a:r>
          </a:p>
          <a:p>
            <a:r>
              <a:rPr lang="en-GB" sz="2000" dirty="0"/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 Accesses the whole column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Then normal indexing for the data type: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(10) % Accesses data in column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5764" y="3061039"/>
            <a:ext cx="89822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Access particular rows and columns using subscript notation:</a:t>
            </a:r>
          </a:p>
          <a:p>
            <a:endParaRPr lang="en-GB" sz="2000" dirty="0"/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(1:3, :);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Gender     Age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________    ___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38     71        176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43     69        163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'Female'    38     64        131 </a:t>
            </a:r>
          </a:p>
        </p:txBody>
      </p:sp>
    </p:spTree>
    <p:extLst>
      <p:ext uri="{BB962C8B-B14F-4D97-AF65-F5344CB8AC3E}">
        <p14:creationId xmlns:p14="http://schemas.microsoft.com/office/powerpoint/2010/main" val="132147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Plotting vectors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E309AD-3163-EB4C-857E-33FA9FE76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" y="1690689"/>
            <a:ext cx="5334000" cy="40005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DE409-24C2-D84F-AE34-BE29E9A971E0}"/>
              </a:ext>
            </a:extLst>
          </p:cNvPr>
          <p:cNvSpPr txBox="1"/>
          <p:nvPr/>
        </p:nvSpPr>
        <p:spPr>
          <a:xfrm>
            <a:off x="6550299" y="2521059"/>
            <a:ext cx="545973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figure % new figure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% basic plot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scatter(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medData.Age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medData.BPDiff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xlabel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(‘Age’)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ylabel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(‘Pressure’)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131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Low-Level file I/O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900B298-4356-FC4D-923D-15B39FE9B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93" y="1846829"/>
            <a:ext cx="3680611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DE409-24C2-D84F-AE34-BE29E9A971E0}"/>
              </a:ext>
            </a:extLst>
          </p:cNvPr>
          <p:cNvSpPr txBox="1"/>
          <p:nvPr/>
        </p:nvSpPr>
        <p:spPr>
          <a:xfrm>
            <a:off x="4381196" y="2745225"/>
            <a:ext cx="72834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HeightWaistData.txt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’);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dataFormat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‘%f %f’;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heightWaistData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textscan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dataFormat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...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HeaderLines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’, 1, ‘Delimiter’, ‘\t’);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fclose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1724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Cell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392471" y="1150229"/>
            <a:ext cx="8938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Store different types of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Accessed by index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Particularly useful for storing different length strings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Can be used for importing </a:t>
            </a:r>
            <a:r>
              <a:rPr lang="en-GB" sz="2000" dirty="0" err="1"/>
              <a:t>spreadsheet</a:t>
            </a:r>
            <a:r>
              <a:rPr lang="en-GB" sz="2000" dirty="0"/>
              <a:t> data with different data types in the cells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7" y="2624716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‘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‘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1:4;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C = [1:3,2:4];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{A B; C []}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84033" y="316959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Curly brackets to specify cell array</a:t>
            </a: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7" y="3825044"/>
            <a:ext cx="3528392" cy="25156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27649" y="4284844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Must specify empty elements or MATLAB will generate error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087889" y="3708777"/>
            <a:ext cx="576064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5879977" y="3492753"/>
            <a:ext cx="504056" cy="720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7608" y="5265207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Visualise array using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cellplot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cs typeface="Courier New" pitchFamily="49" charset="0"/>
              </a:rPr>
              <a:t>command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celldisp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cs typeface="Courier New" pitchFamily="49" charset="0"/>
              </a:rPr>
              <a:t>displays cell array contents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816081" y="5478894"/>
            <a:ext cx="576064" cy="3263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28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61107"/>
            <a:ext cx="822960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Accessing Cell Array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432660" y="1160165"/>
            <a:ext cx="5615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Note difference between use of () and {}: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7010" y="2029252"/>
            <a:ext cx="471106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</a:t>
            </a:r>
            <a:r>
              <a:rPr lang="en-GB" sz="2000" dirty="0" err="1"/>
              <a:t>CellArray</a:t>
            </a:r>
            <a:r>
              <a:rPr lang="en-GB" sz="2000" dirty="0"/>
              <a:t>(</a:t>
            </a:r>
            <a:r>
              <a:rPr lang="en-GB" sz="2000" dirty="0" err="1"/>
              <a:t>m,n</a:t>
            </a:r>
            <a:r>
              <a:rPr lang="en-GB" sz="2000" dirty="0"/>
              <a:t>) to display data structure</a:t>
            </a:r>
          </a:p>
          <a:p>
            <a:endParaRPr lang="en-GB" sz="2000" dirty="0"/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(1,2)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[1x4 double]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737995" y="2029252"/>
            <a:ext cx="561580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</a:t>
            </a:r>
            <a:r>
              <a:rPr lang="en-GB" sz="2000" dirty="0" err="1"/>
              <a:t>CellArray</a:t>
            </a:r>
            <a:r>
              <a:rPr lang="en-GB" sz="2000" dirty="0"/>
              <a:t>{</a:t>
            </a:r>
            <a:r>
              <a:rPr lang="en-GB" sz="2000" dirty="0" err="1"/>
              <a:t>m,n</a:t>
            </a:r>
            <a:r>
              <a:rPr lang="en-GB" sz="2000" dirty="0"/>
              <a:t>} to display contents  of the cell</a:t>
            </a:r>
          </a:p>
          <a:p>
            <a:endParaRPr lang="en-GB" sz="2000" dirty="0"/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{1,2}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792871" y="4204655"/>
            <a:ext cx="82089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To access individual elements within a cell use ():</a:t>
            </a:r>
          </a:p>
          <a:p>
            <a:endParaRPr lang="en-GB" sz="2000" dirty="0"/>
          </a:p>
          <a:p>
            <a:r>
              <a:rPr lang="en-GB" sz="2000" dirty="0"/>
              <a:t>	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% second element of array at cell position (1,2)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	&gt;&gt;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{1,2}(2)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		2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1357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Extending Cell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553816" y="1685426"/>
            <a:ext cx="846355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Add more cells using the {} notation:</a:t>
            </a:r>
          </a:p>
          <a:p>
            <a:endParaRPr lang="en-GB" sz="2000" dirty="0"/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{3,3} = 1:4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'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'     [1x4 double]              []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[2x3 double]              []              []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         []              []    [1x4 double]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023654" y="1528067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array is padded to keep rows and columns consistent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8103774" y="2320155"/>
            <a:ext cx="1081169" cy="6200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7131666" y="2451397"/>
            <a:ext cx="324036" cy="9776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53816" y="4671182"/>
            <a:ext cx="7056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Preallocate</a:t>
            </a:r>
            <a:r>
              <a:rPr lang="en-GB" sz="2000" dirty="0"/>
              <a:t> cell arrays using the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cell </a:t>
            </a:r>
            <a:r>
              <a:rPr lang="en-GB" sz="2000" dirty="0">
                <a:cs typeface="Courier New" pitchFamily="49" charset="0"/>
              </a:rPr>
              <a:t>function: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	cell(10,10)</a:t>
            </a:r>
            <a:r>
              <a:rPr lang="en-GB" sz="2000" dirty="0">
                <a:cs typeface="Courier New" pitchFamily="49" charset="0"/>
              </a:rPr>
              <a:t> creates an empty 10x10 cell array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27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9F14-1331-A455-C66D-E2B2C1EB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Accessing Data in Arrays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34B9-38CC-8495-47CA-0994F0448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6381005" y="1636639"/>
            <a:ext cx="2145920" cy="27159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E19DDC-C46B-BDEE-AB03-B7FD26685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6617671" y="3843213"/>
            <a:ext cx="1995457" cy="28633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9ECC6D-6926-B228-9DEC-128B19751634}"/>
              </a:ext>
            </a:extLst>
          </p:cNvPr>
          <p:cNvSpPr txBox="1"/>
          <p:nvPr/>
        </p:nvSpPr>
        <p:spPr>
          <a:xfrm>
            <a:off x="2993877" y="2809938"/>
            <a:ext cx="297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j,k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118B3A-E30A-2511-6229-A1E52B2E5EBE}"/>
              </a:ext>
            </a:extLst>
          </p:cNvPr>
          <p:cNvSpPr txBox="1"/>
          <p:nvPr/>
        </p:nvSpPr>
        <p:spPr>
          <a:xfrm>
            <a:off x="2993877" y="5090219"/>
            <a:ext cx="297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A(3,end)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7036E5-259B-518D-27C8-39C5A029F5E6}"/>
              </a:ext>
            </a:extLst>
          </p:cNvPr>
          <p:cNvSpPr txBox="1"/>
          <p:nvPr/>
        </p:nvSpPr>
        <p:spPr>
          <a:xfrm>
            <a:off x="3754452" y="3416972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	Column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D91C43-8C6D-47C8-88A8-F9D719F96575}"/>
              </a:ext>
            </a:extLst>
          </p:cNvPr>
          <p:cNvCxnSpPr/>
          <p:nvPr/>
        </p:nvCxnSpPr>
        <p:spPr>
          <a:xfrm flipV="1">
            <a:off x="4049284" y="3139132"/>
            <a:ext cx="290557" cy="32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2A5711-D860-9A3C-2332-42780868E5BD}"/>
              </a:ext>
            </a:extLst>
          </p:cNvPr>
          <p:cNvCxnSpPr>
            <a:cxnSpLocks/>
          </p:cNvCxnSpPr>
          <p:nvPr/>
        </p:nvCxnSpPr>
        <p:spPr>
          <a:xfrm flipH="1" flipV="1">
            <a:off x="4737220" y="3135712"/>
            <a:ext cx="273465" cy="3330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693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03FE-FC35-D1B5-A000-CCD107EB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Accessing Multiple Elements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BB6E0-A560-206E-6CE4-8C0496A2A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04066" y="983353"/>
            <a:ext cx="1854750" cy="2482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4EBCFC-05C8-8DB8-A925-AA5B67E0E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27049" y="3288875"/>
            <a:ext cx="1383765" cy="11804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E09155-2B3B-8C49-11C0-276A918E2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555124" y="4998429"/>
            <a:ext cx="1383766" cy="11243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C0A3AD-DE39-D591-CA67-4126FBAE9A9A}"/>
              </a:ext>
            </a:extLst>
          </p:cNvPr>
          <p:cNvSpPr txBox="1"/>
          <p:nvPr/>
        </p:nvSpPr>
        <p:spPr>
          <a:xfrm>
            <a:off x="2152651" y="1554818"/>
            <a:ext cx="3652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a vector of indices to reference multiple elements:</a:t>
            </a:r>
          </a:p>
          <a:p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A([1,2,5],[2,3]);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9DAE9-CA84-9B90-C72B-3C0D97C6AFDB}"/>
              </a:ext>
            </a:extLst>
          </p:cNvPr>
          <p:cNvSpPr txBox="1"/>
          <p:nvPr/>
        </p:nvSpPr>
        <p:spPr>
          <a:xfrm>
            <a:off x="2258939" y="3273697"/>
            <a:ext cx="3546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colon notation to indicate a range of rows and/or columns:</a:t>
            </a:r>
          </a:p>
          <a:p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A(2:5, 3);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CFF80B-C404-A61E-7DC7-29A81AB34E94}"/>
              </a:ext>
            </a:extLst>
          </p:cNvPr>
          <p:cNvSpPr txBox="1"/>
          <p:nvPr/>
        </p:nvSpPr>
        <p:spPr>
          <a:xfrm>
            <a:off x="2387125" y="4922378"/>
            <a:ext cx="3802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A(1:6, 3);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A(1:end, 3);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A(:, 3);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all extract the entire third column.</a:t>
            </a:r>
          </a:p>
        </p:txBody>
      </p:sp>
    </p:spTree>
    <p:extLst>
      <p:ext uri="{BB962C8B-B14F-4D97-AF65-F5344CB8AC3E}">
        <p14:creationId xmlns:p14="http://schemas.microsoft.com/office/powerpoint/2010/main" val="2247217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Dealing with Missing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063553" y="1340769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Bad or missing data will be imported as </a:t>
            </a:r>
            <a:r>
              <a:rPr lang="en-GB" sz="2400" dirty="0" err="1"/>
              <a:t>NaN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This can be removed using logical indexing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207568" y="3212976"/>
            <a:ext cx="5869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isnan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(Height);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CleanHeight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Age(~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032104" y="2705145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Gives logical vector with value of 1 where data is </a:t>
            </a:r>
            <a:r>
              <a:rPr lang="en-GB" sz="2000" dirty="0" err="1"/>
              <a:t>NaN</a:t>
            </a:r>
            <a:endParaRPr lang="en-GB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142384" y="3200774"/>
            <a:ext cx="1889720" cy="22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51784" y="4437113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~ (not) so that good data has value of 1 in logical vector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142384" y="3884854"/>
            <a:ext cx="161528" cy="55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5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Structures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135561" y="1484787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Related data grouped together in fields which are referred to by name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927648" y="2551269"/>
            <a:ext cx="6228692" cy="2657055"/>
            <a:chOff x="827584" y="2310247"/>
            <a:chExt cx="6228692" cy="2657055"/>
          </a:xfrm>
        </p:grpSpPr>
        <p:sp>
          <p:nvSpPr>
            <p:cNvPr id="5" name="TextBox 4"/>
            <p:cNvSpPr txBox="1"/>
            <p:nvPr/>
          </p:nvSpPr>
          <p:spPr>
            <a:xfrm>
              <a:off x="827584" y="3212976"/>
              <a:ext cx="61206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&gt;&gt; cars =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( 'year', 2010, '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colour','red','mpg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', 35)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cars = 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      year: 2010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    colour: 'red'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       mpg: 35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03748" y="2310247"/>
              <a:ext cx="4752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alternate field names and contents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995936" y="2771912"/>
              <a:ext cx="216024" cy="441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932040" y="2771912"/>
              <a:ext cx="1152128" cy="441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6672064" y="4808291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cars.year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2010;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cars.colour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‘red’;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cars.mpg = 35;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51584" y="3012934"/>
            <a:ext cx="205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Create by: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07968" y="486992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Or:</a:t>
            </a:r>
          </a:p>
        </p:txBody>
      </p:sp>
    </p:spTree>
    <p:extLst>
      <p:ext uri="{BB962C8B-B14F-4D97-AF65-F5344CB8AC3E}">
        <p14:creationId xmlns:p14="http://schemas.microsoft.com/office/powerpoint/2010/main" val="31612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A6BE-AE1F-52D5-3753-47FF6A764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122364"/>
            <a:ext cx="7772400" cy="1142273"/>
          </a:xfrm>
        </p:spPr>
        <p:txBody>
          <a:bodyPr/>
          <a:lstStyle/>
          <a:p>
            <a:r>
              <a:rPr lang="en-GB" dirty="0"/>
              <a:t>Course 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1E942-759B-EE66-A709-8698CC76D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3041" y="2601119"/>
            <a:ext cx="9888941" cy="3745090"/>
          </a:xfrm>
        </p:spPr>
        <p:txBody>
          <a:bodyPr/>
          <a:lstStyle/>
          <a:p>
            <a:pPr algn="l"/>
            <a:r>
              <a:rPr lang="en-GB" dirty="0"/>
              <a:t>Day 1 am: 	0. Introduction to version control, git and </a:t>
            </a:r>
            <a:r>
              <a:rPr lang="en-GB" dirty="0" err="1"/>
              <a:t>github</a:t>
            </a:r>
            <a:endParaRPr lang="en-GB" dirty="0"/>
          </a:p>
          <a:p>
            <a:pPr algn="l"/>
            <a:r>
              <a:rPr lang="en-GB" dirty="0"/>
              <a:t>	          	1. The MATLAB Language and Desktop Environment</a:t>
            </a:r>
          </a:p>
          <a:p>
            <a:pPr algn="l"/>
            <a:r>
              <a:rPr lang="en-GB" dirty="0"/>
              <a:t>Day 1 pm: 	2. Algorithm Design in MATLAB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Day 2 am:	3. Test and Verification of MATLAB Code</a:t>
            </a:r>
          </a:p>
          <a:p>
            <a:pPr algn="l"/>
            <a:r>
              <a:rPr lang="en-GB" dirty="0"/>
              <a:t>Day 2 pm:	4. Debugging and Improving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751221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209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Arrays of Structures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135560" y="908720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arrays of structures either by adding another structure: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cars(2)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newcar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8197" y="1988840"/>
            <a:ext cx="5040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by assigning new elements directly: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cars(3).year = 2012;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cars(3).colour = ‘blue’;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cars(3)</a:t>
            </a:r>
          </a:p>
          <a:p>
            <a:pPr lvl="3"/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lvl="3"/>
            <a:r>
              <a:rPr lang="en-GB" dirty="0">
                <a:latin typeface="Courier New" pitchFamily="49" charset="0"/>
                <a:cs typeface="Courier New" pitchFamily="49" charset="0"/>
              </a:rPr>
              <a:t>      year: 2012</a:t>
            </a:r>
          </a:p>
          <a:p>
            <a:pPr lvl="3"/>
            <a:r>
              <a:rPr lang="en-GB" dirty="0">
                <a:latin typeface="Courier New" pitchFamily="49" charset="0"/>
                <a:cs typeface="Courier New" pitchFamily="49" charset="0"/>
              </a:rPr>
              <a:t>    colour: ‘blue</a:t>
            </a:r>
          </a:p>
          <a:p>
            <a:pPr lvl="3"/>
            <a:r>
              <a:rPr lang="en-GB" dirty="0">
                <a:latin typeface="Courier New" pitchFamily="49" charset="0"/>
                <a:cs typeface="Courier New" pitchFamily="49" charset="0"/>
              </a:rPr>
              <a:t>       mpg: []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744072" y="3585792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Any unassigned fields will be present in the structure but will be empty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239852" y="4725144"/>
          <a:ext cx="55682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2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cars(1)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cars(2)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cars(3)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5735962" y="4047457"/>
            <a:ext cx="1008110" cy="3304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344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Linear Regression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924050" y="1825625"/>
                <a:ext cx="8343900" cy="4351338"/>
              </a:xfrm>
            </p:spPr>
            <p:txBody>
              <a:bodyPr>
                <a:noAutofit/>
              </a:bodyPr>
              <a:lstStyle/>
              <a:p>
                <a:r>
                  <a:rPr lang="en-GB" sz="2400" dirty="0"/>
                  <a:t>Regression is the process of using measured data to fit a model of a relationship between variables</a:t>
                </a:r>
              </a:p>
              <a:p>
                <a:r>
                  <a:rPr lang="en-GB" sz="2400" dirty="0"/>
                  <a:t>In this case between pulse pressure and age</a:t>
                </a:r>
              </a:p>
              <a:p>
                <a:r>
                  <a:rPr lang="en-GB" sz="2400" dirty="0"/>
                  <a:t>Propose a parametric model: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GB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400" dirty="0"/>
                  <a:t>   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is a vector of independent , or predictor, variables  (age)</a:t>
                </a:r>
              </a:p>
              <a:p>
                <a:pPr marL="0" indent="0">
                  <a:buNone/>
                </a:pPr>
                <a:r>
                  <a:rPr lang="en-GB" sz="2400" dirty="0"/>
                  <a:t>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400" dirty="0"/>
                  <a:t> is a vector of the dependent, or response, variables          	     (pulse pressure)</a:t>
                </a:r>
              </a:p>
              <a:p>
                <a:pPr marL="0" indent="0">
                  <a:buNone/>
                </a:pPr>
                <a:r>
                  <a:rPr lang="en-GB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2400" dirty="0"/>
                  <a:t> is a vector of parameters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4050" y="1825625"/>
                <a:ext cx="8343900" cy="4351338"/>
              </a:xfrm>
              <a:blipFill>
                <a:blip r:embed="rId2"/>
                <a:stretch>
                  <a:fillRect l="-1023" t="-1961" r="-1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160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Linear Regression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5559" y="2179534"/>
                <a:ext cx="11550128" cy="32635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Models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is linear in the parameters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 are called </a:t>
                </a:r>
                <a:r>
                  <a:rPr lang="en-GB" i="1" dirty="0"/>
                  <a:t>linear regression models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i="1" dirty="0"/>
              </a:p>
              <a:p>
                <a:r>
                  <a:rPr lang="en-GB" dirty="0"/>
                  <a:t>The model can be written as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  for some set of </a:t>
                </a:r>
                <a:r>
                  <a:rPr lang="en-GB" i="1" dirty="0"/>
                  <a:t>basis </a:t>
                </a:r>
                <a:r>
                  <a:rPr lang="en-GB" dirty="0"/>
                  <a:t>or </a:t>
                </a:r>
                <a:r>
                  <a:rPr lang="en-GB" i="1" dirty="0"/>
                  <a:t>design </a:t>
                </a:r>
                <a:r>
                  <a:rPr lang="en-GB" dirty="0"/>
                  <a:t>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GB" dirty="0"/>
              </a:p>
              <a:p>
                <a:endParaRPr lang="en-GB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559" y="2179534"/>
                <a:ext cx="11550128" cy="3263504"/>
              </a:xfrm>
              <a:blipFill>
                <a:blip r:embed="rId2"/>
                <a:stretch>
                  <a:fillRect l="-845" t="-3925" b="-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937823" y="3644558"/>
            <a:ext cx="8572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Response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42948" y="3661245"/>
            <a:ext cx="8953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Predictor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56899" y="4460792"/>
            <a:ext cx="14763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Model parameters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76198" y="4541140"/>
            <a:ext cx="14668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Design functions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95049" y="3933129"/>
            <a:ext cx="200025" cy="10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>
            <a:off x="5652448" y="3811287"/>
            <a:ext cx="190500" cy="22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538024" y="4411619"/>
            <a:ext cx="333375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390510" y="4402641"/>
            <a:ext cx="247650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172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90725" y="339471"/>
            <a:ext cx="7886700" cy="554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300" dirty="0"/>
              <a:t>Matrix Equations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429228" y="2040702"/>
            <a:ext cx="4402359" cy="1637787"/>
            <a:chOff x="1536700" y="1286817"/>
            <a:chExt cx="5869812" cy="21837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536700" y="1286817"/>
                  <a:ext cx="578389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1286817"/>
                  <a:ext cx="578389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843" t="-2174" r="-1545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536700" y="1985317"/>
                  <a:ext cx="58122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1985317"/>
                  <a:ext cx="581227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38" t="-2174" r="-1397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536700" y="31012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3101200"/>
                  <a:ext cx="586981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30" t="-4444" r="-1383" b="-3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406749" y="2683816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6749" y="2683816"/>
                  <a:ext cx="12396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3333" r="-46667" b="-882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2429227" y="4747357"/>
            <a:ext cx="4772910" cy="1420946"/>
            <a:chOff x="1498600" y="4217083"/>
            <a:chExt cx="6363880" cy="18945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549400" y="4217083"/>
                  <a:ext cx="6187933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9400" y="4217083"/>
                  <a:ext cx="6187933" cy="49244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1562348" y="4719249"/>
                  <a:ext cx="6223413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348" y="4719249"/>
                  <a:ext cx="6223413" cy="49244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498600" y="5619235"/>
                  <a:ext cx="6363880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8600" y="5619235"/>
                  <a:ext cx="6363880" cy="49244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739900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900" y="5303100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251200" y="5286799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00" y="5286799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390911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0911" y="5303100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3750" r="-43750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311900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1900" y="5303100"/>
                  <a:ext cx="12396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53333" r="-46667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7314651" y="5342235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651" y="5342235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238617" y="5322667"/>
                  <a:ext cx="1944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8617" y="5322667"/>
                  <a:ext cx="194499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5000" r="-20833" b="-294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Left Bracket 26"/>
            <p:cNvSpPr/>
            <p:nvPr/>
          </p:nvSpPr>
          <p:spPr>
            <a:xfrm>
              <a:off x="2754672" y="4317998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29" name="Right Bracket 28"/>
            <p:cNvSpPr/>
            <p:nvPr/>
          </p:nvSpPr>
          <p:spPr>
            <a:xfrm>
              <a:off x="7436929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0" name="Left Bracket 29"/>
            <p:cNvSpPr/>
            <p:nvPr/>
          </p:nvSpPr>
          <p:spPr>
            <a:xfrm>
              <a:off x="1522039" y="4317998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1" name="Left Bracket 30"/>
            <p:cNvSpPr/>
            <p:nvPr/>
          </p:nvSpPr>
          <p:spPr>
            <a:xfrm>
              <a:off x="7027446" y="4290884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2" name="Right Bracket 31"/>
            <p:cNvSpPr/>
            <p:nvPr/>
          </p:nvSpPr>
          <p:spPr>
            <a:xfrm>
              <a:off x="1911767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3" name="Right Bracket 32"/>
            <p:cNvSpPr/>
            <p:nvPr/>
          </p:nvSpPr>
          <p:spPr>
            <a:xfrm>
              <a:off x="6661393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01356" y="1233614"/>
            <a:ext cx="11536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Fitting </a:t>
            </a:r>
            <a:r>
              <a:rPr lang="en-GB" sz="2000" i="1" dirty="0"/>
              <a:t>n </a:t>
            </a:r>
            <a:r>
              <a:rPr lang="en-GB" sz="2000" dirty="0"/>
              <a:t>measured data points gives a system of </a:t>
            </a:r>
            <a:r>
              <a:rPr lang="en-GB" sz="2000" i="1" dirty="0"/>
              <a:t>n </a:t>
            </a:r>
            <a:r>
              <a:rPr lang="en-GB" sz="2000" dirty="0"/>
              <a:t>linear equations with </a:t>
            </a:r>
            <a:r>
              <a:rPr lang="en-GB" sz="2000" i="1" dirty="0"/>
              <a:t>m </a:t>
            </a:r>
            <a:r>
              <a:rPr lang="en-GB" sz="2000" dirty="0"/>
              <a:t>unknown model parameters (</a:t>
            </a:r>
            <a:r>
              <a:rPr lang="en-GB" sz="2000" i="1" dirty="0" err="1"/>
              <a:t>c</a:t>
            </a:r>
            <a:r>
              <a:rPr lang="en-GB" sz="2000" i="1" baseline="-25000" dirty="0" err="1"/>
              <a:t>j</a:t>
            </a:r>
            <a:r>
              <a:rPr lang="en-GB" sz="2000" i="1" dirty="0"/>
              <a:t>)</a:t>
            </a:r>
            <a:endParaRPr lang="en-GB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801356" y="4137390"/>
            <a:ext cx="8514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Using matrix algebra, this system can be written in matrix-vector form as:</a:t>
            </a:r>
          </a:p>
        </p:txBody>
      </p:sp>
    </p:spTree>
    <p:extLst>
      <p:ext uri="{BB962C8B-B14F-4D97-AF65-F5344CB8AC3E}">
        <p14:creationId xmlns:p14="http://schemas.microsoft.com/office/powerpoint/2010/main" val="37450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4027-176D-7C37-0665-3ED3C4B7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Slash and Backslash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233E6-8DF7-7DE7-7AD6-44903869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054" y="1808534"/>
            <a:ext cx="8573301" cy="4351338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/>
              <a:t>Matrix multiplication is not commutative (generally AB ≠ BA) </a:t>
            </a:r>
          </a:p>
          <a:p>
            <a:endParaRPr lang="en-GB" sz="2400" dirty="0"/>
          </a:p>
          <a:p>
            <a:r>
              <a:rPr lang="en-GB" sz="2400" dirty="0"/>
              <a:t>AX = B and XA = B represent different systems of equations for X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MATLAB uses / and \ to distinguish between these:</a:t>
            </a:r>
          </a:p>
          <a:p>
            <a:endParaRPr lang="en-GB" sz="2400" dirty="0"/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B/A    </a:t>
            </a:r>
            <a:r>
              <a:rPr lang="en-GB" dirty="0">
                <a:cs typeface="Courier New" panose="02070309020205020404" pitchFamily="49" charset="0"/>
              </a:rPr>
              <a:t>represents “solve the system XA = B”, while</a:t>
            </a:r>
          </a:p>
          <a:p>
            <a:pPr marL="457200" lvl="1" indent="0">
              <a:buNone/>
            </a:pPr>
            <a:endParaRPr lang="en-GB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B\A    </a:t>
            </a:r>
            <a:r>
              <a:rPr lang="en-GB" dirty="0">
                <a:cs typeface="Courier New" panose="02070309020205020404" pitchFamily="49" charset="0"/>
              </a:rPr>
              <a:t>represents “solve the system AX = B”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GB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18025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3200" dirty="0"/>
              <a:t>Anonymous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9516" y="1129659"/>
            <a:ext cx="8676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Anonymous functions are local functions only available until the workspace is cleared. They are called anonymous because they do not refer to a named function.</a:t>
            </a:r>
          </a:p>
          <a:p>
            <a:endParaRPr lang="en-GB" dirty="0">
              <a:solidFill>
                <a:prstClr val="black"/>
              </a:solidFill>
            </a:endParaRPr>
          </a:p>
          <a:p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Fnhandle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@ (input arguments) </a:t>
            </a:r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functioncode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7690" y="3238243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Shows function handle being created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468084" y="2783288"/>
            <a:ext cx="14794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15699" y="3717032"/>
            <a:ext cx="382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 = @(</a:t>
            </a:r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sin(x) + 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80178" y="3578533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Can be saved in .mat file using load and save commands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5698" y="4358154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 f(pi/6, 0.5)</a:t>
            </a:r>
          </a:p>
          <a:p>
            <a:endParaRPr lang="en-GB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endParaRPr lang="en-GB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</a:t>
            </a:r>
          </a:p>
        </p:txBody>
      </p:sp>
    </p:spTree>
    <p:extLst>
      <p:ext uri="{BB962C8B-B14F-4D97-AF65-F5344CB8AC3E}">
        <p14:creationId xmlns:p14="http://schemas.microsoft.com/office/powerpoint/2010/main" val="19347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1" y="2346664"/>
            <a:ext cx="860107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Anonymous function creating function handle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modelFun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@(c, x1, x2) c(1)+c(2)*x1+c(3)*x2c(4)*x1.^2 +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c(5)*x2.^2 + c(6)*x1.*x2;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</a:rPr>
              <a:t>Mathematical notation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</a:rPr>
              <a:t>f(x1, x2) = c(1) +c(2)*x1 +c(3)*x2 + c(4)*x1.^2 + ...</a:t>
            </a:r>
          </a:p>
          <a:p>
            <a:r>
              <a:rPr lang="en-GB" dirty="0">
                <a:latin typeface="Courier New" panose="02070309020205020404" pitchFamily="49" charset="0"/>
              </a:rPr>
              <a:t>   c(5)*x2.^2 + c(6)*x1*x2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81200" y="798513"/>
            <a:ext cx="82296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/>
              <a:t>Anonymous Functions</a:t>
            </a:r>
            <a:endParaRPr lang="en-GB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1868F-F6A7-A0EB-FD56-4AD3AFC21A19}"/>
                  </a:ext>
                </a:extLst>
              </p:cNvPr>
              <p:cNvSpPr txBox="1"/>
              <p:nvPr/>
            </p:nvSpPr>
            <p:spPr>
              <a:xfrm>
                <a:off x="2135025" y="5238481"/>
                <a:ext cx="5652188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1868F-F6A7-A0EB-FD56-4AD3AFC21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25" y="5238481"/>
                <a:ext cx="5652188" cy="280718"/>
              </a:xfrm>
              <a:prstGeom prst="rect">
                <a:avLst/>
              </a:prstGeom>
              <a:blipFill>
                <a:blip r:embed="rId2"/>
                <a:stretch>
                  <a:fillRect l="-1942" t="-26087" b="-5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098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90725" y="339471"/>
            <a:ext cx="7886700" cy="554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300" dirty="0"/>
              <a:t>Making Grids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4076" y="1028701"/>
            <a:ext cx="749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cs typeface="Courier New" panose="02070309020205020404" pitchFamily="49" charset="0"/>
              </a:rPr>
              <a:t>function converts vectors of points into matrices that can represent a grid of points in the x-y plane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326873" y="1809430"/>
            <a:ext cx="69818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-2:4; </a:t>
            </a:r>
            <a:r>
              <a:rPr lang="es-E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1 x 7 vector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y = 0:5;  </a:t>
            </a:r>
            <a:r>
              <a:rPr lang="es-E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1 x 6 vector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[X,Y]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0     0     0     0     0     0     0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1     1     1     1     1     1     1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2     2     2     2     2     2     2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3     3     3     3     3     3     3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4     4     4     4     4     4     4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5     5     5     5     5     5     5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1343DAE-49D5-0A64-04A4-51A98E4DC6FA}"/>
              </a:ext>
            </a:extLst>
          </p:cNvPr>
          <p:cNvSpPr/>
          <p:nvPr/>
        </p:nvSpPr>
        <p:spPr>
          <a:xfrm>
            <a:off x="6096000" y="1809431"/>
            <a:ext cx="245660" cy="6463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CF187-C22D-DA14-EEEB-2AB713CCC707}"/>
              </a:ext>
            </a:extLst>
          </p:cNvPr>
          <p:cNvSpPr txBox="1"/>
          <p:nvPr/>
        </p:nvSpPr>
        <p:spPr>
          <a:xfrm>
            <a:off x="6374216" y="1809430"/>
            <a:ext cx="2620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42 points in grid of points in the </a:t>
            </a:r>
            <a:r>
              <a:rPr lang="en-GB" dirty="0" err="1"/>
              <a:t>x,y</a:t>
            </a:r>
            <a:r>
              <a:rPr lang="en-GB" dirty="0"/>
              <a:t> plan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D20F55A-0120-FAAE-FF6E-2FFEE18BC229}"/>
              </a:ext>
            </a:extLst>
          </p:cNvPr>
          <p:cNvSpPr/>
          <p:nvPr/>
        </p:nvSpPr>
        <p:spPr>
          <a:xfrm>
            <a:off x="7684401" y="3152634"/>
            <a:ext cx="199456" cy="15149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30BFCCE-9F3A-32F0-8674-D1B73D723E81}"/>
              </a:ext>
            </a:extLst>
          </p:cNvPr>
          <p:cNvSpPr/>
          <p:nvPr/>
        </p:nvSpPr>
        <p:spPr>
          <a:xfrm>
            <a:off x="7684401" y="5115387"/>
            <a:ext cx="199456" cy="15149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16069-EF4B-594A-4E60-0568F3DEF66F}"/>
              </a:ext>
            </a:extLst>
          </p:cNvPr>
          <p:cNvSpPr txBox="1"/>
          <p:nvPr/>
        </p:nvSpPr>
        <p:spPr>
          <a:xfrm>
            <a:off x="7993039" y="3576076"/>
            <a:ext cx="223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coordinate at each grid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E6FF15-DBF9-0936-31E7-76D4ABF1D3EB}"/>
              </a:ext>
            </a:extLst>
          </p:cNvPr>
          <p:cNvSpPr txBox="1"/>
          <p:nvPr/>
        </p:nvSpPr>
        <p:spPr>
          <a:xfrm>
            <a:off x="7993039" y="5506135"/>
            <a:ext cx="223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 coordinate at each grid point</a:t>
            </a:r>
          </a:p>
        </p:txBody>
      </p:sp>
    </p:spTree>
    <p:extLst>
      <p:ext uri="{BB962C8B-B14F-4D97-AF65-F5344CB8AC3E}">
        <p14:creationId xmlns:p14="http://schemas.microsoft.com/office/powerpoint/2010/main" val="4200687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1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a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28</a:t>
            </a:fld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1752822" y="1691297"/>
            <a:ext cx="8527545" cy="2927352"/>
            <a:chOff x="344219" y="767967"/>
            <a:chExt cx="8527545" cy="2927352"/>
          </a:xfrm>
        </p:grpSpPr>
        <p:sp>
          <p:nvSpPr>
            <p:cNvPr id="4" name="TextBox 3"/>
            <p:cNvSpPr txBox="1"/>
            <p:nvPr/>
          </p:nvSpPr>
          <p:spPr>
            <a:xfrm>
              <a:off x="344219" y="2217991"/>
              <a:ext cx="852754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function [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modelCoeffs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fh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fitQuadModel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(X, y,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showplot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FITQUADMODEL Fits a quadratic model to the response data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using the columns of X as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regressors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. X has one or two 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columns; y is a vector with the same number of rows as X.</a:t>
              </a:r>
            </a:p>
            <a:p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36499" y="767967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be the same as the filename – </a:t>
              </a:r>
              <a:r>
                <a:rPr lang="en-GB" dirty="0" err="1"/>
                <a:t>fitQuadModel.m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68598" y="1506631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Input arguments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1483" y="787616"/>
              <a:ext cx="21898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have  function declaration on line 1 of file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47419" y="1597524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Output arguments 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029798" y="1691297"/>
              <a:ext cx="154374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928587" y="1691297"/>
              <a:ext cx="252028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16819" y="1857042"/>
              <a:ext cx="216024" cy="4230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635812" y="1888553"/>
              <a:ext cx="197215" cy="391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0838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419F-0E68-9C26-274E-F6801E82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5FF2B-4679-C340-3F12-BED74CA25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Please take a look at this blog before the session tomorrow: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A Brief Introduction to Software Testing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6B5FF-55B2-D4F8-CA74-07D9F383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6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332657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23592" y="1772816"/>
            <a:ext cx="748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Does this look familiar?</a:t>
            </a:r>
          </a:p>
          <a:p>
            <a:endParaRPr lang="en-GB" sz="2400" dirty="0"/>
          </a:p>
          <a:p>
            <a:r>
              <a:rPr lang="en-GB" sz="2400" dirty="0" err="1"/>
              <a:t>TestCode.m</a:t>
            </a:r>
            <a:endParaRPr lang="en-GB" sz="2400" dirty="0"/>
          </a:p>
          <a:p>
            <a:r>
              <a:rPr lang="en-GB" sz="2400" dirty="0"/>
              <a:t>TestCode_data_set1.m</a:t>
            </a:r>
          </a:p>
          <a:p>
            <a:r>
              <a:rPr lang="en-GB" sz="2400" dirty="0"/>
              <a:t>TestCode_data_set1_v2.m</a:t>
            </a:r>
          </a:p>
          <a:p>
            <a:r>
              <a:rPr lang="en-GB" sz="2400" dirty="0"/>
              <a:t>TestCode_data_set1_v2_with_output.m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3592" y="4664748"/>
            <a:ext cx="748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version control, </a:t>
            </a:r>
            <a:r>
              <a:rPr lang="en-GB" sz="2400" dirty="0" err="1"/>
              <a:t>eg</a:t>
            </a:r>
            <a:r>
              <a:rPr lang="en-GB" sz="2400" dirty="0"/>
              <a:t> Git, Subversion or Mercurial</a:t>
            </a:r>
          </a:p>
          <a:p>
            <a:endParaRPr lang="en-GB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81200" y="274639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16250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3C75-3577-AFEF-F7BA-3EEBB07F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test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1259D-3174-B7BC-5C3E-9C3493803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012952"/>
            <a:ext cx="8972266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tests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testFunction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tests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functiontests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localfunctions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test_func1(testcase)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test_func2(testcase)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E7156-B697-1ADF-EB24-6C520FC4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A4E5A-DEA7-EA00-1E10-72D0699C60A2}"/>
              </a:ext>
            </a:extLst>
          </p:cNvPr>
          <p:cNvSpPr txBox="1"/>
          <p:nvPr/>
        </p:nvSpPr>
        <p:spPr>
          <a:xfrm>
            <a:off x="7267433" y="3261322"/>
            <a:ext cx="2961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Assembles cell array of function handles for local functions in current file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96C405-390A-FD63-131D-6D6A4F987ACF}"/>
              </a:ext>
            </a:extLst>
          </p:cNvPr>
          <p:cNvCxnSpPr/>
          <p:nvPr/>
        </p:nvCxnSpPr>
        <p:spPr>
          <a:xfrm flipH="1" flipV="1">
            <a:off x="6096000" y="2893326"/>
            <a:ext cx="1583140" cy="39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248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9C86-0967-904D-1155-4FA16E16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Execution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F27DCC23-4D6C-3103-B111-94450368B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86620"/>
            <a:ext cx="8229600" cy="31531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B110F-FFA2-A062-1185-AF41F766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862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Debugging and Improving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Diagnosing problems</a:t>
            </a:r>
          </a:p>
          <a:p>
            <a:r>
              <a:rPr lang="en-GB" sz="2800" dirty="0"/>
              <a:t>Identifying common errors</a:t>
            </a:r>
          </a:p>
          <a:p>
            <a:r>
              <a:rPr lang="en-GB" sz="2800" dirty="0"/>
              <a:t>Evaluation of code performance</a:t>
            </a:r>
          </a:p>
          <a:p>
            <a:r>
              <a:rPr lang="en-GB" sz="2800" dirty="0"/>
              <a:t>Vectorisation techniques</a:t>
            </a:r>
          </a:p>
          <a:p>
            <a:r>
              <a:rPr lang="en-GB" sz="2800" dirty="0"/>
              <a:t>Managing memory effectively</a:t>
            </a:r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683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00153"/>
            <a:ext cx="83820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/>
              <a:t>Efficient matrix and array operations rely on data being located together in a contiguous block of memory addresses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Create a dummy version of a variable of appropriate size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zeros(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dirty="0">
                <a:cs typeface="Courier New" panose="02070309020205020404" pitchFamily="49" charset="0"/>
              </a:rPr>
              <a:t>Subsequent operations then overwrite the zeros with the required values</a:t>
            </a:r>
          </a:p>
          <a:p>
            <a:pPr marL="0" indent="0">
              <a:buNone/>
            </a:pPr>
            <a:endParaRPr lang="en-GB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cs typeface="Courier New" panose="02070309020205020404" pitchFamily="49" charset="0"/>
              </a:rPr>
              <a:t>Assigning the last element of an array first creates an array of the appropriate size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x(8) = 3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0     0     0     0     0     0     0     3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44537"/>
          </a:xfrm>
        </p:spPr>
        <p:txBody>
          <a:bodyPr>
            <a:normAutofit/>
          </a:bodyPr>
          <a:lstStyle/>
          <a:p>
            <a:r>
              <a:rPr lang="en-GB" sz="3600" dirty="0" err="1"/>
              <a:t>Preallocation</a:t>
            </a:r>
            <a:r>
              <a:rPr lang="en-GB" sz="3600" dirty="0"/>
              <a:t> of Memory</a:t>
            </a:r>
          </a:p>
        </p:txBody>
      </p:sp>
    </p:spTree>
    <p:extLst>
      <p:ext uri="{BB962C8B-B14F-4D97-AF65-F5344CB8AC3E}">
        <p14:creationId xmlns:p14="http://schemas.microsoft.com/office/powerpoint/2010/main" val="1971529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81200" y="274639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err="1"/>
              <a:t>Preallocating</a:t>
            </a:r>
            <a:r>
              <a:rPr lang="en-GB" sz="3600" dirty="0"/>
              <a:t> Cells and Structures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0726" y="1428750"/>
            <a:ext cx="8410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Cell arrays and structure arrays act as containers for various types of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0" y="21717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 = cell(1,5)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758903" y="2778797"/>
            <a:ext cx="3773961" cy="875873"/>
            <a:chOff x="1655032" y="2917651"/>
            <a:chExt cx="3773961" cy="875873"/>
          </a:xfrm>
        </p:grpSpPr>
        <p:grpSp>
          <p:nvGrpSpPr>
            <p:cNvPr id="29" name="Group 28"/>
            <p:cNvGrpSpPr/>
            <p:nvPr/>
          </p:nvGrpSpPr>
          <p:grpSpPr>
            <a:xfrm>
              <a:off x="2019043" y="2917651"/>
              <a:ext cx="3409950" cy="875873"/>
              <a:chOff x="2019043" y="2917651"/>
              <a:chExt cx="3409950" cy="875873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019043" y="2917651"/>
                <a:ext cx="3409950" cy="466725"/>
                <a:chOff x="2019043" y="2917651"/>
                <a:chExt cx="3409950" cy="466725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2019043" y="2917651"/>
                  <a:ext cx="3409950" cy="466725"/>
                  <a:chOff x="1895475" y="2781300"/>
                  <a:chExt cx="3409950" cy="466725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89547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258127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3257550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3943350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461962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7" name="Oval 16"/>
                <p:cNvSpPr/>
                <p:nvPr/>
              </p:nvSpPr>
              <p:spPr>
                <a:xfrm>
                  <a:off x="2309685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2998316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674591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360391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5036666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24" name="Straight Arrow Connector 23"/>
              <p:cNvCxnSpPr/>
              <p:nvPr/>
            </p:nvCxnSpPr>
            <p:spPr>
              <a:xfrm>
                <a:off x="2359112" y="3151013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3050833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3724018" y="3116686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4409818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5086093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1655032" y="2917651"/>
              <a:ext cx="3820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c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150184" y="2436322"/>
            <a:ext cx="2903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cell </a:t>
            </a:r>
            <a:r>
              <a:rPr lang="en-GB" sz="2000" dirty="0">
                <a:cs typeface="Courier New" panose="02070309020205020404" pitchFamily="49" charset="0"/>
              </a:rPr>
              <a:t>command </a:t>
            </a:r>
            <a:r>
              <a:rPr lang="en-GB" sz="2000" dirty="0" err="1">
                <a:cs typeface="Courier New" panose="02070309020205020404" pitchFamily="49" charset="0"/>
              </a:rPr>
              <a:t>preallocates</a:t>
            </a:r>
            <a:r>
              <a:rPr lang="en-GB" sz="2000" dirty="0">
                <a:cs typeface="Courier New" panose="02070309020205020404" pitchFamily="49" charset="0"/>
              </a:rPr>
              <a:t> the container</a:t>
            </a:r>
            <a:endParaRPr lang="en-GB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2154195" y="5152769"/>
            <a:ext cx="331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S(5).field1 = 1;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S(5).field2 = 2;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49" y="3900512"/>
            <a:ext cx="2509082" cy="228098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154195" y="4334302"/>
            <a:ext cx="368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Define the last element in a structure array</a:t>
            </a:r>
          </a:p>
        </p:txBody>
      </p:sp>
    </p:spTree>
    <p:extLst>
      <p:ext uri="{BB962C8B-B14F-4D97-AF65-F5344CB8AC3E}">
        <p14:creationId xmlns:p14="http://schemas.microsoft.com/office/powerpoint/2010/main" val="320507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81200" y="274639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In-Place Optimisation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1237624"/>
            <a:ext cx="8410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In-place optimisation saves on memory by reusing an input variable for output</a:t>
            </a:r>
          </a:p>
          <a:p>
            <a:endParaRPr lang="en-GB" sz="2000" dirty="0"/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2*x + 3;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2*x + 3;    </a:t>
            </a:r>
            <a:r>
              <a:rPr lang="en-GB" sz="2000" dirty="0">
                <a:cs typeface="Courier New" panose="02070309020205020404" pitchFamily="49" charset="0"/>
              </a:rPr>
              <a:t>Saves memory by assigning back into variable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GB" sz="2000" dirty="0">
                <a:cs typeface="Courier New" panose="02070309020205020404" pitchFamily="49" charset="0"/>
              </a:rPr>
              <a:t>and 		           execution time for allocating memory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896810" y="2592729"/>
            <a:ext cx="567160" cy="9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63970" y="3553428"/>
            <a:ext cx="26506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0" y="5010151"/>
            <a:ext cx="3348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y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 = 2*x + 3;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68596" y="6005207"/>
            <a:ext cx="92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myfun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2166553" y="6005207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63971" y="6005207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79742" y="4476758"/>
            <a:ext cx="191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Regular Function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82033" y="5025434"/>
            <a:ext cx="3348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x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2*x + 3;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69429" y="6020490"/>
            <a:ext cx="92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myfun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6767386" y="6020490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67386" y="4600888"/>
            <a:ext cx="238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In-Place Optimisation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5947720" y="4661425"/>
            <a:ext cx="2059" cy="18505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008606" y="4287796"/>
            <a:ext cx="469557" cy="5582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196014" y="4287794"/>
            <a:ext cx="386019" cy="5582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6" idx="3"/>
            <a:endCxn id="23" idx="1"/>
          </p:cNvCxnSpPr>
          <p:nvPr/>
        </p:nvCxnSpPr>
        <p:spPr>
          <a:xfrm>
            <a:off x="2549611" y="6189873"/>
            <a:ext cx="5189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3" idx="3"/>
            <a:endCxn id="38" idx="1"/>
          </p:cNvCxnSpPr>
          <p:nvPr/>
        </p:nvCxnSpPr>
        <p:spPr>
          <a:xfrm>
            <a:off x="3995352" y="6189873"/>
            <a:ext cx="4686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114572" y="6196056"/>
            <a:ext cx="5189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1" idx="3"/>
            <a:endCxn id="42" idx="2"/>
          </p:cNvCxnSpPr>
          <p:nvPr/>
        </p:nvCxnSpPr>
        <p:spPr>
          <a:xfrm flipH="1">
            <a:off x="6958915" y="6205156"/>
            <a:ext cx="1637270" cy="184666"/>
          </a:xfrm>
          <a:prstGeom prst="bentConnector4">
            <a:avLst>
              <a:gd name="adj1" fmla="val -13962"/>
              <a:gd name="adj2" fmla="val 22379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017958" y="3322596"/>
            <a:ext cx="233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82178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0" grpId="0" animBg="1"/>
      <p:bldP spid="23" grpId="0" animBg="1"/>
      <p:bldP spid="36" grpId="0"/>
      <p:bldP spid="38" grpId="0"/>
      <p:bldP spid="39" grpId="0"/>
      <p:bldP spid="40" grpId="0" animBg="1"/>
      <p:bldP spid="41" grpId="0" animBg="1"/>
      <p:bldP spid="42" grpId="0"/>
      <p:bldP spid="44" grpId="0"/>
      <p:bldP spid="6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15633D-6963-8879-917F-9E1187EB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B6136-ACFB-C1AF-605D-B07A66F194F5}"/>
              </a:ext>
            </a:extLst>
          </p:cNvPr>
          <p:cNvSpPr txBox="1"/>
          <p:nvPr/>
        </p:nvSpPr>
        <p:spPr>
          <a:xfrm>
            <a:off x="3046863" y="2555249"/>
            <a:ext cx="60937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google.com/search?client=firefox-b-d&amp;tbm=vid&amp;sxsrf=APwXEdcbi2yxoez4RFb_MTX_XhvW4Kn0ag:1684402733278&amp;q=matlab+profiler+example+and+solution&amp;sa=X&amp;ved=2ahUKEwipms2Uyf7-AhWXWcAKHVLgAJcQ8ccDegQIDRAH&amp;biw=1920&amp;bih=955&amp;dpr=1#fpstate=ive&amp;vld=cid:b2cb0173,vid:uvZcGjNBjW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FFE82-20F3-94D1-135F-820F096417E1}"/>
              </a:ext>
            </a:extLst>
          </p:cNvPr>
          <p:cNvSpPr txBox="1"/>
          <p:nvPr/>
        </p:nvSpPr>
        <p:spPr>
          <a:xfrm>
            <a:off x="1774209" y="1241946"/>
            <a:ext cx="664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MATLAB Profiler with Flame Graph video</a:t>
            </a:r>
          </a:p>
        </p:txBody>
      </p:sp>
    </p:spTree>
    <p:extLst>
      <p:ext uri="{BB962C8B-B14F-4D97-AF65-F5344CB8AC3E}">
        <p14:creationId xmlns:p14="http://schemas.microsoft.com/office/powerpoint/2010/main" val="188254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332657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887187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511366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742673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725592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8648700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366000" y="4752686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345464" y="4733119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762104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608168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0960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8544272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97089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cxnSp>
        <p:nvCxnSpPr>
          <p:cNvPr id="27" name="Straight Arrow Connector 26"/>
          <p:cNvCxnSpPr>
            <a:stCxn id="9" idx="5"/>
            <a:endCxn id="7" idx="1"/>
          </p:cNvCxnSpPr>
          <p:nvPr/>
        </p:nvCxnSpPr>
        <p:spPr bwMode="auto">
          <a:xfrm>
            <a:off x="4186511" y="3432199"/>
            <a:ext cx="403936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stCxn id="6" idx="6"/>
            <a:endCxn id="7" idx="2"/>
          </p:cNvCxnSpPr>
          <p:nvPr/>
        </p:nvCxnSpPr>
        <p:spPr bwMode="auto">
          <a:xfrm>
            <a:off x="2427188" y="3976240"/>
            <a:ext cx="2084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7"/>
            <a:endCxn id="8" idx="3"/>
          </p:cNvCxnSpPr>
          <p:nvPr/>
        </p:nvCxnSpPr>
        <p:spPr bwMode="auto">
          <a:xfrm flipV="1">
            <a:off x="2348106" y="3432199"/>
            <a:ext cx="473648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9" idx="2"/>
          </p:cNvCxnSpPr>
          <p:nvPr/>
        </p:nvCxnSpPr>
        <p:spPr bwMode="auto">
          <a:xfrm>
            <a:off x="3282674" y="3241280"/>
            <a:ext cx="4429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7" idx="6"/>
            <a:endCxn id="10" idx="2"/>
          </p:cNvCxnSpPr>
          <p:nvPr/>
        </p:nvCxnSpPr>
        <p:spPr bwMode="auto">
          <a:xfrm>
            <a:off x="5051366" y="3976240"/>
            <a:ext cx="35973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>
            <a:stCxn id="7" idx="7"/>
            <a:endCxn id="13" idx="2"/>
          </p:cNvCxnSpPr>
          <p:nvPr/>
        </p:nvCxnSpPr>
        <p:spPr bwMode="auto">
          <a:xfrm flipV="1">
            <a:off x="4972286" y="3241281"/>
            <a:ext cx="1789819" cy="544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stCxn id="13" idx="6"/>
            <a:endCxn id="14" idx="2"/>
          </p:cNvCxnSpPr>
          <p:nvPr/>
        </p:nvCxnSpPr>
        <p:spPr bwMode="auto">
          <a:xfrm>
            <a:off x="7302104" y="3241280"/>
            <a:ext cx="30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>
            <a:endCxn id="10" idx="1"/>
          </p:cNvCxnSpPr>
          <p:nvPr/>
        </p:nvCxnSpPr>
        <p:spPr bwMode="auto">
          <a:xfrm>
            <a:off x="8115097" y="3390639"/>
            <a:ext cx="612685" cy="394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7" idx="5"/>
            <a:endCxn id="12" idx="1"/>
          </p:cNvCxnSpPr>
          <p:nvPr/>
        </p:nvCxnSpPr>
        <p:spPr bwMode="auto">
          <a:xfrm>
            <a:off x="4972285" y="4167160"/>
            <a:ext cx="452260" cy="64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10" idx="5"/>
          </p:cNvCxnSpPr>
          <p:nvPr/>
        </p:nvCxnSpPr>
        <p:spPr bwMode="auto">
          <a:xfrm>
            <a:off x="9109620" y="4167159"/>
            <a:ext cx="407145" cy="619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>
            <a:stCxn id="7" idx="0"/>
            <a:endCxn id="15" idx="3"/>
          </p:cNvCxnSpPr>
          <p:nvPr/>
        </p:nvCxnSpPr>
        <p:spPr bwMode="auto">
          <a:xfrm flipV="1">
            <a:off x="4781367" y="2171200"/>
            <a:ext cx="1393715" cy="153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>
            <a:stCxn id="15" idx="6"/>
            <a:endCxn id="16" idx="2"/>
          </p:cNvCxnSpPr>
          <p:nvPr/>
        </p:nvCxnSpPr>
        <p:spPr bwMode="auto">
          <a:xfrm>
            <a:off x="6636000" y="1980280"/>
            <a:ext cx="19082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>
            <a:stCxn id="16" idx="6"/>
            <a:endCxn id="17" idx="2"/>
          </p:cNvCxnSpPr>
          <p:nvPr/>
        </p:nvCxnSpPr>
        <p:spPr bwMode="auto">
          <a:xfrm>
            <a:off x="9084272" y="1980280"/>
            <a:ext cx="6246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1982074" y="379782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851644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822673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10903" y="37778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221984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875054" y="306286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13016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8700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753123" y="378532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739634" y="1795614"/>
            <a:ext cx="47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385457" y="4824706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405993" y="4855121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379512" y="4057695"/>
            <a:ext cx="107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Trunk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744063" y="2585570"/>
            <a:ext cx="1008813" cy="37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Branch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889712" y="4954701"/>
            <a:ext cx="66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879175" y="2252532"/>
            <a:ext cx="163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Discontinued branch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109739" y="5702200"/>
            <a:ext cx="706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Tags can correspond to code producing results for research papers</a:t>
            </a: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1981200" y="274639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Git Workflow</a:t>
            </a:r>
          </a:p>
        </p:txBody>
      </p:sp>
    </p:spTree>
    <p:extLst>
      <p:ext uri="{BB962C8B-B14F-4D97-AF65-F5344CB8AC3E}">
        <p14:creationId xmlns:p14="http://schemas.microsoft.com/office/powerpoint/2010/main" val="303518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857" y="1905191"/>
            <a:ext cx="7514286" cy="304761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981200" y="274639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Git Workflow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72551" y="2324100"/>
            <a:ext cx="1362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GitHub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372601" y="2724151"/>
            <a:ext cx="200024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084895B-A6D2-84E7-5CC0-6E50CEBB0691}"/>
              </a:ext>
            </a:extLst>
          </p:cNvPr>
          <p:cNvSpPr txBox="1"/>
          <p:nvPr/>
        </p:nvSpPr>
        <p:spPr>
          <a:xfrm>
            <a:off x="1981201" y="5527344"/>
            <a:ext cx="78719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</a:t>
            </a:r>
            <a:r>
              <a:rPr lang="en-GB" sz="2000"/>
              <a:t>git in MATLAB: </a:t>
            </a:r>
            <a:r>
              <a:rPr lang="en-GB" sz="2000">
                <a:hlinkClick r:id="rId3"/>
              </a:rPr>
              <a:t>https://uk.mathworks.com/help/matlab/matlab_prog/use-git-in-matlab.html</a:t>
            </a:r>
            <a:endParaRPr lang="en-GB" sz="2000"/>
          </a:p>
          <a:p>
            <a:endParaRPr lang="en-GB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A539E-F7D3-3102-CD63-517A938B9E00}"/>
              </a:ext>
            </a:extLst>
          </p:cNvPr>
          <p:cNvSpPr txBox="1"/>
          <p:nvPr/>
        </p:nvSpPr>
        <p:spPr>
          <a:xfrm>
            <a:off x="1674125" y="1623599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working folder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E4E8BF-8050-637E-43D9-5EBC61C43A12}"/>
              </a:ext>
            </a:extLst>
          </p:cNvPr>
          <p:cNvCxnSpPr>
            <a:cxnSpLocks/>
          </p:cNvCxnSpPr>
          <p:nvPr/>
        </p:nvCxnSpPr>
        <p:spPr>
          <a:xfrm>
            <a:off x="2506639" y="1915268"/>
            <a:ext cx="122830" cy="3311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1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213" y="1393515"/>
            <a:ext cx="7267575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Fork and Clone Course Materials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603589" y="2860140"/>
            <a:ext cx="91781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louisepb</a:t>
            </a:r>
            <a:r>
              <a:rPr lang="en-GB" sz="2400" dirty="0"/>
              <a:t>/Further-MATLAB-Student-Materials  on 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Fork the repo into your own GitHub account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Clone the repo into </a:t>
            </a:r>
            <a:r>
              <a:rPr lang="en-GB" sz="2400" dirty="0" err="1"/>
              <a:t>BootCampFiles</a:t>
            </a:r>
            <a:r>
              <a:rPr lang="en-GB" sz="2400" dirty="0"/>
              <a:t> folder on your local machine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Run </a:t>
            </a:r>
            <a:r>
              <a:rPr lang="en-GB" sz="2400" dirty="0" err="1"/>
              <a:t>setupPath.m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6246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7038" y="273600"/>
            <a:ext cx="617220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The MATLAB Desktop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F0EBBF-9B28-9F49-888B-326C203D95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0" y="1478059"/>
            <a:ext cx="8103870" cy="451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8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Heterogeneous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782A0C-2CE7-C648-A15B-B1069B933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860" y="1299846"/>
            <a:ext cx="6191754" cy="36264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9A639F-B246-F041-AD8F-A05E4F108E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880" y="3288835"/>
            <a:ext cx="7475220" cy="30390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DE409-24C2-D84F-AE34-BE29E9A971E0}"/>
              </a:ext>
            </a:extLst>
          </p:cNvPr>
          <p:cNvSpPr txBox="1"/>
          <p:nvPr/>
        </p:nvSpPr>
        <p:spPr>
          <a:xfrm>
            <a:off x="7818624" y="2120430"/>
            <a:ext cx="250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doc </a:t>
            </a:r>
            <a:r>
              <a:rPr lang="en-US" b="1" dirty="0" err="1"/>
              <a:t>readtable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43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063553" y="134076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Useful for </a:t>
            </a:r>
            <a:r>
              <a:rPr lang="en-GB" sz="2400" dirty="0" err="1"/>
              <a:t>heterogenous</a:t>
            </a:r>
            <a:r>
              <a:rPr lang="en-GB" sz="2400" dirty="0"/>
              <a:t>, column oriented or tabular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Variables can have different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All columns must have the same number of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Not restricted to column vectors (</a:t>
            </a:r>
            <a:r>
              <a:rPr lang="en-GB" sz="2400" dirty="0" err="1"/>
              <a:t>eg</a:t>
            </a:r>
            <a:r>
              <a:rPr lang="en-GB" sz="2400" dirty="0"/>
              <a:t> could have matrix but number of rows condition still applies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052972" y="366740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Create table from workspace data using the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GB" sz="2400" dirty="0">
                <a:cs typeface="Courier New" panose="02070309020205020404" pitchFamily="49" charset="0"/>
              </a:rPr>
              <a:t>function</a:t>
            </a:r>
            <a:r>
              <a:rPr lang="en-GB" sz="2400" dirty="0"/>
              <a:t>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table(var1, var2, var3,… );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or by using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to load a data set: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(‘data.dat’);</a:t>
            </a:r>
          </a:p>
        </p:txBody>
      </p:sp>
    </p:spTree>
    <p:extLst>
      <p:ext uri="{BB962C8B-B14F-4D97-AF65-F5344CB8AC3E}">
        <p14:creationId xmlns:p14="http://schemas.microsoft.com/office/powerpoint/2010/main" val="27657845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Graduate School 1">
      <a:dk1>
        <a:srgbClr val="000100"/>
      </a:dk1>
      <a:lt1>
        <a:sysClr val="window" lastClr="FFFFFF"/>
      </a:lt1>
      <a:dk2>
        <a:srgbClr val="003958"/>
      </a:dk2>
      <a:lt2>
        <a:srgbClr val="0091A1"/>
      </a:lt2>
      <a:accent1>
        <a:srgbClr val="004A78"/>
      </a:accent1>
      <a:accent2>
        <a:srgbClr val="003958"/>
      </a:accent2>
      <a:accent3>
        <a:srgbClr val="0091A1"/>
      </a:accent3>
      <a:accent4>
        <a:srgbClr val="24A48C"/>
      </a:accent4>
      <a:accent5>
        <a:srgbClr val="009767"/>
      </a:accent5>
      <a:accent6>
        <a:srgbClr val="004A78"/>
      </a:accent6>
      <a:hlink>
        <a:srgbClr val="004A78"/>
      </a:hlink>
      <a:folHlink>
        <a:srgbClr val="004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3557</TotalTime>
  <Words>2567</Words>
  <Application>Microsoft Office PowerPoint</Application>
  <PresentationFormat>Widescreen</PresentationFormat>
  <Paragraphs>442</Paragraphs>
  <Slides>36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Consolas</vt:lpstr>
      <vt:lpstr>Courier New</vt:lpstr>
      <vt:lpstr>Times</vt:lpstr>
      <vt:lpstr>1_Office Theme</vt:lpstr>
      <vt:lpstr>Custom Design</vt:lpstr>
      <vt:lpstr>Office Theme</vt:lpstr>
      <vt:lpstr>Further MATLAB Programming – Make Your Code Efficient and Robust</vt:lpstr>
      <vt:lpstr>Course Outline</vt:lpstr>
      <vt:lpstr>PowerPoint Presentation</vt:lpstr>
      <vt:lpstr>PowerPoint Presentation</vt:lpstr>
      <vt:lpstr>PowerPoint Presentation</vt:lpstr>
      <vt:lpstr>Fork and Clone Course Materials</vt:lpstr>
      <vt:lpstr>The MATLAB Desktop</vt:lpstr>
      <vt:lpstr>Heterogeneous data</vt:lpstr>
      <vt:lpstr>Tables</vt:lpstr>
      <vt:lpstr>Indexing into Tables</vt:lpstr>
      <vt:lpstr>Plotting vectors</vt:lpstr>
      <vt:lpstr>Low-Level file I/O</vt:lpstr>
      <vt:lpstr>Cell Arrays</vt:lpstr>
      <vt:lpstr>Accessing Cell Array Data</vt:lpstr>
      <vt:lpstr>Extending Cell Arrays</vt:lpstr>
      <vt:lpstr>Accessing Data in Arrays</vt:lpstr>
      <vt:lpstr>Accessing Multiple Elements</vt:lpstr>
      <vt:lpstr>Dealing with Missing Data</vt:lpstr>
      <vt:lpstr>Structures</vt:lpstr>
      <vt:lpstr>Arrays of Structures</vt:lpstr>
      <vt:lpstr>Linear Regression Models</vt:lpstr>
      <vt:lpstr>Linear Regression Models</vt:lpstr>
      <vt:lpstr>PowerPoint Presentation</vt:lpstr>
      <vt:lpstr>Slash and Backslash</vt:lpstr>
      <vt:lpstr>Anonymous Functions</vt:lpstr>
      <vt:lpstr>PowerPoint Presentation</vt:lpstr>
      <vt:lpstr>PowerPoint Presentation</vt:lpstr>
      <vt:lpstr>Creating a Function</vt:lpstr>
      <vt:lpstr>Software Testing</vt:lpstr>
      <vt:lpstr>Main test function</vt:lpstr>
      <vt:lpstr>Task Execution</vt:lpstr>
      <vt:lpstr>Debugging and Improving Performance</vt:lpstr>
      <vt:lpstr>Preallocation of Memory</vt:lpstr>
      <vt:lpstr>PowerPoint Presentation</vt:lpstr>
      <vt:lpstr>PowerPoint Presentation</vt:lpstr>
      <vt:lpstr>PowerPoint Presentation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for Software Development using MATLAB</dc:title>
  <dc:creator>Brown Louise</dc:creator>
  <cp:lastModifiedBy>Louise Brown (staff)</cp:lastModifiedBy>
  <cp:revision>53</cp:revision>
  <dcterms:created xsi:type="dcterms:W3CDTF">2017-05-08T10:15:42Z</dcterms:created>
  <dcterms:modified xsi:type="dcterms:W3CDTF">2023-05-18T12:21:55Z</dcterms:modified>
</cp:coreProperties>
</file>