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11" r:id="rId3"/>
  </p:sldMasterIdLst>
  <p:notesMasterIdLst>
    <p:notesMasterId r:id="rId41"/>
  </p:notesMasterIdLst>
  <p:sldIdLst>
    <p:sldId id="257" r:id="rId4"/>
    <p:sldId id="414" r:id="rId5"/>
    <p:sldId id="272" r:id="rId6"/>
    <p:sldId id="273" r:id="rId7"/>
    <p:sldId id="271" r:id="rId8"/>
    <p:sldId id="259" r:id="rId9"/>
    <p:sldId id="275" r:id="rId10"/>
    <p:sldId id="276" r:id="rId11"/>
    <p:sldId id="409" r:id="rId12"/>
    <p:sldId id="410" r:id="rId13"/>
    <p:sldId id="277" r:id="rId14"/>
    <p:sldId id="278" r:id="rId15"/>
    <p:sldId id="349" r:id="rId16"/>
    <p:sldId id="350" r:id="rId17"/>
    <p:sldId id="351" r:id="rId18"/>
    <p:sldId id="411" r:id="rId19"/>
    <p:sldId id="412" r:id="rId20"/>
    <p:sldId id="300" r:id="rId21"/>
    <p:sldId id="346" r:id="rId22"/>
    <p:sldId id="347" r:id="rId23"/>
    <p:sldId id="417" r:id="rId24"/>
    <p:sldId id="260" r:id="rId25"/>
    <p:sldId id="261" r:id="rId26"/>
    <p:sldId id="262" r:id="rId27"/>
    <p:sldId id="413" r:id="rId28"/>
    <p:sldId id="263" r:id="rId29"/>
    <p:sldId id="274" r:id="rId30"/>
    <p:sldId id="264" r:id="rId31"/>
    <p:sldId id="265" r:id="rId32"/>
    <p:sldId id="282" r:id="rId33"/>
    <p:sldId id="284" r:id="rId34"/>
    <p:sldId id="283" r:id="rId35"/>
    <p:sldId id="266" r:id="rId36"/>
    <p:sldId id="267" r:id="rId37"/>
    <p:sldId id="268" r:id="rId38"/>
    <p:sldId id="270" r:id="rId39"/>
    <p:sldId id="4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565E-6C9B-4A06-A09A-D231B01EEF1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BA17-1DF3-4028-93DB-80E2C8EDB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96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creation</a:t>
            </a:r>
            <a:r>
              <a:rPr lang="en-GB" baseline="0" dirty="0"/>
              <a:t> of structure and how it appears in workspace</a:t>
            </a:r>
          </a:p>
          <a:p>
            <a:r>
              <a:rPr lang="en-GB" baseline="0" dirty="0"/>
              <a:t>Typically if find passing same group of variables around functions should probably be in structure</a:t>
            </a:r>
          </a:p>
          <a:p>
            <a:r>
              <a:rPr lang="en-GB" baseline="0" dirty="0"/>
              <a:t>Stress that even if don’t use structures themselves, need to understand how to use as used in built-in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2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Can add completed structure,</a:t>
            </a:r>
            <a:r>
              <a:rPr lang="en-GB" baseline="0" dirty="0"/>
              <a:t> or elements of new ones</a:t>
            </a:r>
          </a:p>
          <a:p>
            <a:r>
              <a:rPr lang="en-GB" baseline="0" dirty="0"/>
              <a:t>Demonstrate addition of extra fields</a:t>
            </a:r>
          </a:p>
          <a:p>
            <a:r>
              <a:rPr lang="en-GB" baseline="0" dirty="0"/>
              <a:t>NB fields must be in same order for structures to be considered the same</a:t>
            </a:r>
          </a:p>
          <a:p>
            <a:r>
              <a:rPr lang="en-GB" baseline="0" dirty="0"/>
              <a:t>Field names can’t have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26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4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38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1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1925" y="511175"/>
            <a:ext cx="4537075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store strings in ordinary array stored as arrays of chars -&gt; strings</a:t>
            </a:r>
            <a:r>
              <a:rPr lang="en-GB" baseline="0" dirty="0"/>
              <a:t> in each row must be consistent length</a:t>
            </a:r>
            <a:endParaRPr lang="en-GB" dirty="0"/>
          </a:p>
          <a:p>
            <a:r>
              <a:rPr lang="en-GB" dirty="0"/>
              <a:t>Specify empty</a:t>
            </a:r>
            <a:r>
              <a:rPr lang="en-GB" baseline="0" dirty="0"/>
              <a:t> elements or will complain about being inconsistent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8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Exercise 11.2 p 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1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5335932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6112933" y="1701802"/>
            <a:ext cx="5480051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9" y="1701802"/>
            <a:ext cx="36833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1701802"/>
            <a:ext cx="7020984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9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586317" y="1701802"/>
            <a:ext cx="11006667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8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785427" y="1701803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785427" y="4204837"/>
            <a:ext cx="4807556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9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3"/>
            <a:ext cx="5445611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6214533" y="1701803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6214533" y="4211469"/>
            <a:ext cx="53784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586317" y="4211469"/>
            <a:ext cx="544561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4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56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86317" y="1701802"/>
            <a:ext cx="588463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6786035" y="1701803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6786035" y="4205291"/>
            <a:ext cx="4806951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16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609600" y="421090"/>
            <a:ext cx="5502813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586319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6270427" y="1701802"/>
            <a:ext cx="5336116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56" y="131763"/>
            <a:ext cx="8112369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39" y="981079"/>
            <a:ext cx="11345984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01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77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54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9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68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3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21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3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056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33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53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54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049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4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2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23/05/2023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81" y="432004"/>
            <a:ext cx="188744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86319" y="6576787"/>
            <a:ext cx="277615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947172" y="6530621"/>
            <a:ext cx="645813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6" y="432001"/>
            <a:ext cx="1919996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FF6-3E0D-407D-982E-9B686EE47223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4587-7063-47FF-A327-75869D826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0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-brief-introduction-to-software-testing-38499dd4189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k.mathworks.com/help/matlab/matlab_prog/use-git-in-matlab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MATLAB Programming – Make Your Code Efficient and Robust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Louise Brown, </a:t>
            </a:r>
            <a:r>
              <a:rPr lang="en-GB" dirty="0" err="1"/>
              <a:t>Yijie</a:t>
            </a:r>
            <a:r>
              <a:rPr lang="en-GB" dirty="0"/>
              <a:t> (Amy) Zheng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7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85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Plotting vectors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E309AD-3163-EB4C-857E-33FA9FE76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" y="1690689"/>
            <a:ext cx="5334000" cy="4000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6550299" y="2521059"/>
            <a:ext cx="54597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figure % new figure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 basic plot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scatter(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medData.BPDiff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(‘Age’)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ylabel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(‘Pressure’)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3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Low-Level file I/O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00B298-4356-FC4D-923D-15B39FE9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3" y="1846829"/>
            <a:ext cx="368061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4381196" y="2745225"/>
            <a:ext cx="72834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‘%f %f’;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heightWaistData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textscan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HeaderLines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’, 1, ‘Delimiter’, ‘\t’);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72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92471" y="1150229"/>
            <a:ext cx="8938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Store different types of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Accessed by index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Particularly useful for storing different length strings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/>
              <a:t>Can be used for importing </a:t>
            </a:r>
            <a:r>
              <a:rPr lang="en-GB" sz="2000" dirty="0" err="1"/>
              <a:t>spreadsheet</a:t>
            </a:r>
            <a:r>
              <a:rPr lang="en-GB" sz="2000" dirty="0"/>
              <a:t> data with different data types in the cells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7" y="26247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1:4;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 = [1:3,2:4];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{A B; C []}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4033" y="316959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Curly brackets to specify cell array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7" y="3825044"/>
            <a:ext cx="3528392" cy="25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27649" y="428484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Must specify empty elements or MATLAB will generate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87889" y="3708777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879977" y="3492753"/>
            <a:ext cx="50405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67608" y="526520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 array using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cellplot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command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celldisp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cs typeface="Courier New" pitchFamily="49" charset="0"/>
              </a:rPr>
              <a:t>displays cell array contents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816081" y="5478894"/>
            <a:ext cx="576064" cy="3263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1107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Accessing Cell Array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432660" y="1160165"/>
            <a:ext cx="561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difference between use of () and {}: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10" y="2029252"/>
            <a:ext cx="47110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(</a:t>
            </a:r>
            <a:r>
              <a:rPr lang="en-GB" sz="2000" dirty="0" err="1"/>
              <a:t>m,n</a:t>
            </a:r>
            <a:r>
              <a:rPr lang="en-GB" sz="2000" dirty="0"/>
              <a:t>) to display data structure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(1,2)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[1x4 double]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37995" y="2029252"/>
            <a:ext cx="56158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 err="1"/>
              <a:t>CellArray</a:t>
            </a:r>
            <a:r>
              <a:rPr lang="en-GB" sz="2000" dirty="0"/>
              <a:t>{</a:t>
            </a:r>
            <a:r>
              <a:rPr lang="en-GB" sz="2000" dirty="0" err="1"/>
              <a:t>m,n</a:t>
            </a:r>
            <a:r>
              <a:rPr lang="en-GB" sz="2000" dirty="0"/>
              <a:t>} to display contents  of the cell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2871" y="4204655"/>
            <a:ext cx="82089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access individual elements within a cell use ():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% second element of array at cell position (1,2)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{1,2}(2)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		2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5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Extending Cell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553816" y="1685426"/>
            <a:ext cx="846355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Add more cells using the {} notation:</a:t>
            </a:r>
          </a:p>
          <a:p>
            <a:endParaRPr lang="en-GB" sz="2000" dirty="0"/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{3,3} = 1:4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'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CellArray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'     [1x4 double]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[2x3 double]              []              []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         []              []    [1x4 double]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023654" y="1528067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array is padded to keep rows and columns consistent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103774" y="2320155"/>
            <a:ext cx="1081169" cy="6200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131666" y="2451397"/>
            <a:ext cx="324036" cy="9776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53816" y="4671182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Preallocate</a:t>
            </a:r>
            <a:r>
              <a:rPr lang="en-GB" sz="2000" dirty="0"/>
              <a:t> cell arrays using the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cell </a:t>
            </a:r>
            <a:r>
              <a:rPr lang="en-GB" sz="2000" dirty="0">
                <a:cs typeface="Courier New" pitchFamily="49" charset="0"/>
              </a:rPr>
              <a:t>function: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	cell(10,10)</a:t>
            </a:r>
            <a:r>
              <a:rPr lang="en-GB" sz="2000" dirty="0">
                <a:cs typeface="Courier New" pitchFamily="49" charset="0"/>
              </a:rPr>
              <a:t> creates an empty 10x10 cell array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9F14-1331-A455-C66D-E2B2C1EB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Data in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34B9-38CC-8495-47CA-0994F044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6381005" y="1636639"/>
            <a:ext cx="2145920" cy="2715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19DDC-C46B-BDEE-AB03-B7FD2668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6617671" y="3843213"/>
            <a:ext cx="1995457" cy="2863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ECC6D-6926-B228-9DEC-128B19751634}"/>
              </a:ext>
            </a:extLst>
          </p:cNvPr>
          <p:cNvSpPr txBox="1"/>
          <p:nvPr/>
        </p:nvSpPr>
        <p:spPr>
          <a:xfrm>
            <a:off x="2993877" y="2809938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8B3A-E30A-2511-6229-A1E52B2E5EBE}"/>
              </a:ext>
            </a:extLst>
          </p:cNvPr>
          <p:cNvSpPr txBox="1"/>
          <p:nvPr/>
        </p:nvSpPr>
        <p:spPr>
          <a:xfrm>
            <a:off x="2993877" y="5090219"/>
            <a:ext cx="297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A(3,end)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036E5-259B-518D-27C8-39C5A029F5E6}"/>
              </a:ext>
            </a:extLst>
          </p:cNvPr>
          <p:cNvSpPr txBox="1"/>
          <p:nvPr/>
        </p:nvSpPr>
        <p:spPr>
          <a:xfrm>
            <a:off x="3754452" y="3416972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	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D91C43-8C6D-47C8-88A8-F9D719F96575}"/>
              </a:ext>
            </a:extLst>
          </p:cNvPr>
          <p:cNvCxnSpPr/>
          <p:nvPr/>
        </p:nvCxnSpPr>
        <p:spPr>
          <a:xfrm flipV="1">
            <a:off x="4049284" y="3139132"/>
            <a:ext cx="290557" cy="32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2A5711-D860-9A3C-2332-42780868E5BD}"/>
              </a:ext>
            </a:extLst>
          </p:cNvPr>
          <p:cNvCxnSpPr>
            <a:cxnSpLocks/>
          </p:cNvCxnSpPr>
          <p:nvPr/>
        </p:nvCxnSpPr>
        <p:spPr>
          <a:xfrm flipH="1" flipV="1">
            <a:off x="4737220" y="3135712"/>
            <a:ext cx="273465" cy="33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9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03FE-FC35-D1B5-A000-CCD107E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Accessing Multiple Elements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BB6E0-A560-206E-6CE4-8C0496A2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04066" y="983353"/>
            <a:ext cx="1854750" cy="2482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EBCFC-05C8-8DB8-A925-AA5B67E0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27049" y="3288875"/>
            <a:ext cx="1383765" cy="11804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E09155-2B3B-8C49-11C0-276A918E2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55124" y="4998429"/>
            <a:ext cx="1383766" cy="1124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C0A3AD-DE39-D591-CA67-4126FBAE9A9A}"/>
              </a:ext>
            </a:extLst>
          </p:cNvPr>
          <p:cNvSpPr txBox="1"/>
          <p:nvPr/>
        </p:nvSpPr>
        <p:spPr>
          <a:xfrm>
            <a:off x="2152651" y="1554818"/>
            <a:ext cx="3652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vector of indices to reference multiple elements: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A([1,2,5],[2,3]);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9DAE9-CA84-9B90-C72B-3C0D97C6AFDB}"/>
              </a:ext>
            </a:extLst>
          </p:cNvPr>
          <p:cNvSpPr txBox="1"/>
          <p:nvPr/>
        </p:nvSpPr>
        <p:spPr>
          <a:xfrm>
            <a:off x="2258939" y="3273697"/>
            <a:ext cx="35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colon notation to indicate a range of rows and/or columns:</a:t>
            </a:r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A(2:5, 3);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FF80B-C404-A61E-7DC7-29A81AB34E94}"/>
              </a:ext>
            </a:extLst>
          </p:cNvPr>
          <p:cNvSpPr txBox="1"/>
          <p:nvPr/>
        </p:nvSpPr>
        <p:spPr>
          <a:xfrm>
            <a:off x="2387125" y="4922378"/>
            <a:ext cx="3802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A(1:6,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A(1:end, 3);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A(:, 3);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all extract the entire third column.</a:t>
            </a:r>
          </a:p>
        </p:txBody>
      </p:sp>
    </p:spTree>
    <p:extLst>
      <p:ext uri="{BB962C8B-B14F-4D97-AF65-F5344CB8AC3E}">
        <p14:creationId xmlns:p14="http://schemas.microsoft.com/office/powerpoint/2010/main" val="224721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Dealing with Missing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9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(Height);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CleanHeight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032104" y="2705145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42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51784" y="4437113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42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1" y="148478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Related data grouped together in fields which are referred to by name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927648" y="2551269"/>
            <a:ext cx="6228692" cy="2657055"/>
            <a:chOff x="827584" y="2310247"/>
            <a:chExt cx="6228692" cy="2657055"/>
          </a:xfrm>
        </p:grpSpPr>
        <p:sp>
          <p:nvSpPr>
            <p:cNvPr id="5" name="TextBox 4"/>
            <p:cNvSpPr txBox="1"/>
            <p:nvPr/>
          </p:nvSpPr>
          <p:spPr>
            <a:xfrm>
              <a:off x="827584" y="3212976"/>
              <a:ext cx="61206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cars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'year', 2010, 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colour','red','mpg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', 35)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cars =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year: 2010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colour: 'red'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       mpg: 35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03748" y="2310247"/>
              <a:ext cx="47525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alternate field names and contents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995936" y="2771912"/>
              <a:ext cx="216024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932040" y="2771912"/>
              <a:ext cx="1152128" cy="441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672064" y="4808291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cars.year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cars.colour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‘red’;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cars.mpg = 35;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584" y="3012934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by: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7968" y="48699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3161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A6BE-AE1F-52D5-3753-47FF6A764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4"/>
            <a:ext cx="7772400" cy="1142273"/>
          </a:xfrm>
        </p:spPr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E942-759B-EE66-A709-8698CC76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041" y="2601119"/>
            <a:ext cx="9888941" cy="3745090"/>
          </a:xfrm>
        </p:spPr>
        <p:txBody>
          <a:bodyPr/>
          <a:lstStyle/>
          <a:p>
            <a:pPr algn="l"/>
            <a:r>
              <a:rPr lang="en-GB" dirty="0"/>
              <a:t>Day 1 am: 	0. Introduction to version control, git and </a:t>
            </a:r>
            <a:r>
              <a:rPr lang="en-GB" dirty="0" err="1"/>
              <a:t>github</a:t>
            </a:r>
            <a:endParaRPr lang="en-GB" dirty="0"/>
          </a:p>
          <a:p>
            <a:pPr algn="l"/>
            <a:r>
              <a:rPr lang="en-GB" dirty="0"/>
              <a:t>	          	1. The MATLAB Language and Desktop Environment</a:t>
            </a:r>
          </a:p>
          <a:p>
            <a:pPr algn="l"/>
            <a:r>
              <a:rPr lang="en-GB" dirty="0"/>
              <a:t>Day 1 pm: 	2. Algorithm Design in MATLAB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Day 2 am:	3. Test and Verification of MATLAB Code</a:t>
            </a:r>
          </a:p>
          <a:p>
            <a:pPr algn="l"/>
            <a:r>
              <a:rPr lang="en-GB" dirty="0"/>
              <a:t>Day 2 pm:	4. Debugging and Improving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751221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209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Arrays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35560" y="908720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arrays of structures either by adding another structure: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cars(2)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newcar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8197" y="1988840"/>
            <a:ext cx="50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by assigning new elements directly: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cars(3).year = 2012;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cars(3).colour = ‘blue’;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cars(3)</a:t>
            </a:r>
          </a:p>
          <a:p>
            <a:pPr lvl="3"/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year: 2012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colour: ‘blue</a:t>
            </a:r>
          </a:p>
          <a:p>
            <a:pPr lvl="3"/>
            <a:r>
              <a:rPr lang="en-GB" dirty="0">
                <a:latin typeface="Courier New" pitchFamily="49" charset="0"/>
                <a:cs typeface="Courier New" pitchFamily="49" charset="0"/>
              </a:rPr>
              <a:t>       mpg: []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44072" y="358579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unassigned fields will be present in the structure but will be empty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39852" y="4725144"/>
          <a:ext cx="55682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cars(3)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>
            <a:off x="5735962" y="4047457"/>
            <a:ext cx="1008110" cy="3304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4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344" y="100360"/>
            <a:ext cx="4433248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79776" y="1037863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Larger arrays can be built up from smaller ones: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49311" y="338793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C41068-196F-E2A7-58E1-74D9910FB6E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12720" y="3988095"/>
            <a:ext cx="3936591" cy="137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453B3-C47A-9D31-BBCD-4B4A18852A8D}"/>
              </a:ext>
            </a:extLst>
          </p:cNvPr>
          <p:cNvCxnSpPr>
            <a:cxnSpLocks/>
          </p:cNvCxnSpPr>
          <p:nvPr/>
        </p:nvCxnSpPr>
        <p:spPr>
          <a:xfrm flipH="1">
            <a:off x="9376012" y="4295603"/>
            <a:ext cx="800107" cy="106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A693C8-1491-6E31-F3D2-6A43AC7761F9}"/>
              </a:ext>
            </a:extLst>
          </p:cNvPr>
          <p:cNvCxnSpPr>
            <a:cxnSpLocks/>
          </p:cNvCxnSpPr>
          <p:nvPr/>
        </p:nvCxnSpPr>
        <p:spPr>
          <a:xfrm flipH="1">
            <a:off x="3234519" y="1494430"/>
            <a:ext cx="450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A6C4E3-F854-0D77-AFDA-0D14A38005FB}"/>
              </a:ext>
            </a:extLst>
          </p:cNvPr>
          <p:cNvSpPr txBox="1"/>
          <p:nvPr/>
        </p:nvSpPr>
        <p:spPr>
          <a:xfrm>
            <a:off x="7738281" y="1105469"/>
            <a:ext cx="4285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Square brackets [] are the </a:t>
            </a:r>
            <a:r>
              <a:rPr lang="en-GB" sz="2000" i="1" dirty="0"/>
              <a:t>concatenation operator</a:t>
            </a:r>
          </a:p>
          <a:p>
            <a:endParaRPr lang="en-GB" sz="2000" i="1" dirty="0"/>
          </a:p>
          <a:p>
            <a:r>
              <a:rPr lang="en-GB" sz="2000" dirty="0"/>
              <a:t>Delimiters:</a:t>
            </a:r>
          </a:p>
          <a:p>
            <a:r>
              <a:rPr lang="en-GB" sz="2000" dirty="0"/>
              <a:t>, or space – Arrays go side by side</a:t>
            </a:r>
          </a:p>
          <a:p>
            <a:r>
              <a:rPr lang="en-GB" sz="2000" dirty="0"/>
              <a:t>;  - Arrays go one above the 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84BE7-A9CA-56A6-93DC-23BC886EFE4B}"/>
              </a:ext>
            </a:extLst>
          </p:cNvPr>
          <p:cNvSpPr txBox="1"/>
          <p:nvPr/>
        </p:nvSpPr>
        <p:spPr>
          <a:xfrm>
            <a:off x="2705959" y="4507587"/>
            <a:ext cx="2306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AF8F5-4871-2ED7-6B30-142A76486A64}"/>
              </a:ext>
            </a:extLst>
          </p:cNvPr>
          <p:cNvSpPr txBox="1"/>
          <p:nvPr/>
        </p:nvSpPr>
        <p:spPr>
          <a:xfrm>
            <a:off x="6794353" y="4916203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 = [A, B]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3D652-01BE-B9A3-5C91-9F1BE200EB5C}"/>
              </a:ext>
            </a:extLst>
          </p:cNvPr>
          <p:cNvSpPr txBox="1"/>
          <p:nvPr/>
        </p:nvSpPr>
        <p:spPr>
          <a:xfrm>
            <a:off x="5365326" y="4349356"/>
            <a:ext cx="12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columns in both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90D08-8391-BF9E-9DBE-045200C93C3C}"/>
              </a:ext>
            </a:extLst>
          </p:cNvPr>
          <p:cNvSpPr txBox="1"/>
          <p:nvPr/>
        </p:nvSpPr>
        <p:spPr>
          <a:xfrm>
            <a:off x="9806225" y="4666780"/>
            <a:ext cx="92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rows in both</a:t>
            </a:r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Regression is the process of using measured data to fit a model of a relationship between variables</a:t>
                </a:r>
              </a:p>
              <a:p>
                <a:r>
                  <a:rPr lang="en-GB" sz="2400" dirty="0"/>
                  <a:t>In this case between pulse pressure and age</a:t>
                </a:r>
              </a:p>
              <a:p>
                <a:r>
                  <a:rPr lang="en-GB" sz="2400" dirty="0"/>
                  <a:t>Propose a parametric model: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/>
                  <a:t>   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a vector of independent , or predictor, variables  (age)</a:t>
                </a:r>
              </a:p>
              <a:p>
                <a:pPr marL="0" indent="0">
                  <a:buNone/>
                </a:pP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2400" dirty="0"/>
                  <a:t> is a vector of the dependent, or response, variables          	     (pulse pressure)</a:t>
                </a:r>
              </a:p>
              <a:p>
                <a:pPr marL="0" indent="0">
                  <a:buNone/>
                </a:pPr>
                <a:r>
                  <a:rPr lang="en-GB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400" dirty="0"/>
                  <a:t> is a vector of parameters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050" y="1825625"/>
                <a:ext cx="8343900" cy="4351338"/>
              </a:xfrm>
              <a:blipFill>
                <a:blip r:embed="rId2"/>
                <a:stretch>
                  <a:fillRect l="-1023" t="-1961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6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Linear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Models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linear in the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i="1" dirty="0"/>
                  <a:t>linear regression models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i="1" dirty="0"/>
              </a:p>
              <a:p>
                <a:r>
                  <a:rPr lang="en-GB" dirty="0"/>
                  <a:t>The model can be written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for some set of </a:t>
                </a:r>
                <a:r>
                  <a:rPr lang="en-GB" i="1" dirty="0"/>
                  <a:t>basis </a:t>
                </a:r>
                <a:r>
                  <a:rPr lang="en-GB" dirty="0"/>
                  <a:t>or </a:t>
                </a:r>
                <a:r>
                  <a:rPr lang="en-GB" i="1" dirty="0"/>
                  <a:t>design </a:t>
                </a:r>
                <a:r>
                  <a:rPr lang="en-GB" dirty="0"/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59" y="2179534"/>
                <a:ext cx="11550128" cy="3263504"/>
              </a:xfrm>
              <a:blipFill>
                <a:blip r:embed="rId2"/>
                <a:stretch>
                  <a:fillRect l="-845" t="-3925" b="-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7823" y="3644558"/>
            <a:ext cx="8572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948" y="3661245"/>
            <a:ext cx="895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Predictor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6899" y="4460792"/>
            <a:ext cx="1476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Model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6198" y="4541140"/>
            <a:ext cx="1466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Design functions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5049" y="3933129"/>
            <a:ext cx="200025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5652448" y="3811287"/>
            <a:ext cx="190500" cy="22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38024" y="4411619"/>
            <a:ext cx="333375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90510" y="4402641"/>
            <a:ext cx="24765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7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Matrix Equations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9228" y="2040702"/>
            <a:ext cx="4402359" cy="1637787"/>
            <a:chOff x="1536700" y="1286817"/>
            <a:chExt cx="5869812" cy="2183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286817"/>
                  <a:ext cx="57838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43" t="-2174" r="-1545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1985317"/>
                  <a:ext cx="5812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38" t="-2174" r="-139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700" y="3101200"/>
                  <a:ext cx="58698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4444" r="-1383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49" y="2683816"/>
                  <a:ext cx="12396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3333" r="-46667"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2429227" y="4747357"/>
            <a:ext cx="4772910" cy="1420946"/>
            <a:chOff x="1498600" y="4217083"/>
            <a:chExt cx="6363880" cy="1894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400" y="4217083"/>
                  <a:ext cx="6187933" cy="4924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48" y="4719249"/>
                  <a:ext cx="6223413" cy="49244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=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    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00" y="5619235"/>
                  <a:ext cx="6363880" cy="49244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5286799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0911" y="5303100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750" r="-43750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900" y="5303100"/>
                  <a:ext cx="123965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3333" r="-46667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51" y="5342235"/>
                  <a:ext cx="12396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6667" r="-53333" b="-58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350" i="1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GB" sz="135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617" y="5322667"/>
                  <a:ext cx="194499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0833" b="-29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ket 26"/>
            <p:cNvSpPr/>
            <p:nvPr/>
          </p:nvSpPr>
          <p:spPr>
            <a:xfrm>
              <a:off x="2754672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7436929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0" name="Left Bracket 29"/>
            <p:cNvSpPr/>
            <p:nvPr/>
          </p:nvSpPr>
          <p:spPr>
            <a:xfrm>
              <a:off x="1522039" y="4317998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1" name="Left Bracket 30"/>
            <p:cNvSpPr/>
            <p:nvPr/>
          </p:nvSpPr>
          <p:spPr>
            <a:xfrm>
              <a:off x="7027446" y="4290884"/>
              <a:ext cx="155045" cy="1790015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2" name="Right Bracket 31"/>
            <p:cNvSpPr/>
            <p:nvPr/>
          </p:nvSpPr>
          <p:spPr>
            <a:xfrm>
              <a:off x="1911767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6661393" y="4290884"/>
              <a:ext cx="232797" cy="1790015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35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01356" y="1233614"/>
            <a:ext cx="1153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Fitting </a:t>
            </a:r>
            <a:r>
              <a:rPr lang="en-GB" sz="2000" i="1" dirty="0"/>
              <a:t>n </a:t>
            </a:r>
            <a:r>
              <a:rPr lang="en-GB" sz="2000" dirty="0"/>
              <a:t>measured data points gives a system of </a:t>
            </a:r>
            <a:r>
              <a:rPr lang="en-GB" sz="2000" i="1" dirty="0"/>
              <a:t>n </a:t>
            </a:r>
            <a:r>
              <a:rPr lang="en-GB" sz="2000" dirty="0"/>
              <a:t>linear equations with </a:t>
            </a:r>
            <a:r>
              <a:rPr lang="en-GB" sz="2000" i="1" dirty="0"/>
              <a:t>m </a:t>
            </a:r>
            <a:r>
              <a:rPr lang="en-GB" sz="2000" dirty="0"/>
              <a:t>unknown model parameters (</a:t>
            </a:r>
            <a:r>
              <a:rPr lang="en-GB" sz="2000" i="1" dirty="0" err="1"/>
              <a:t>c</a:t>
            </a:r>
            <a:r>
              <a:rPr lang="en-GB" sz="2000" i="1" baseline="-25000" dirty="0" err="1"/>
              <a:t>j</a:t>
            </a:r>
            <a:r>
              <a:rPr lang="en-GB" sz="2000" i="1" dirty="0"/>
              <a:t>)</a:t>
            </a:r>
            <a:endParaRPr lang="en-GB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801356" y="4137390"/>
            <a:ext cx="851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Using matrix algebra, this system can be written in matrix-vector form as:</a:t>
            </a:r>
          </a:p>
        </p:txBody>
      </p:sp>
    </p:spTree>
    <p:extLst>
      <p:ext uri="{BB962C8B-B14F-4D97-AF65-F5344CB8AC3E}">
        <p14:creationId xmlns:p14="http://schemas.microsoft.com/office/powerpoint/2010/main" val="37450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027-176D-7C37-0665-3ED3C4B7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Slash and Backslash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33E6-8DF7-7DE7-7AD6-44903869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054" y="1808534"/>
            <a:ext cx="857330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Matrix multiplication is not commutative (generally AB ≠ BA) </a:t>
            </a:r>
          </a:p>
          <a:p>
            <a:endParaRPr lang="en-GB" sz="2400" dirty="0"/>
          </a:p>
          <a:p>
            <a:r>
              <a:rPr lang="en-GB" sz="2400" dirty="0"/>
              <a:t>AX = B and XA = B represent different systems of equations for X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MATLAB uses / and \ to distinguish between these:</a:t>
            </a:r>
          </a:p>
          <a:p>
            <a:endParaRPr lang="en-GB" sz="2400" dirty="0"/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B/A    </a:t>
            </a:r>
            <a:r>
              <a:rPr lang="en-GB" dirty="0">
                <a:cs typeface="Courier New" panose="02070309020205020404" pitchFamily="49" charset="0"/>
              </a:rPr>
              <a:t>represents “solve the system XA = B”, while</a:t>
            </a:r>
          </a:p>
          <a:p>
            <a:pPr marL="457200" lvl="1" indent="0">
              <a:buNone/>
            </a:pPr>
            <a:endParaRPr lang="en-GB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B\A    </a:t>
            </a:r>
            <a:r>
              <a:rPr lang="en-GB" dirty="0">
                <a:cs typeface="Courier New" panose="02070309020205020404" pitchFamily="49" charset="0"/>
              </a:rPr>
              <a:t>represents “solve the system AX = B”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802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9516" y="1129659"/>
            <a:ext cx="867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Anonymous functions are local functions only available until the workspace is cleared. They are called anonymous because they do not refer to a named function.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7690" y="3238243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68084" y="2783288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5699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= @(</a:t>
            </a:r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sin(x) +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0178" y="357853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5698" y="435815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 f(pi/6, 0.5)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</a:t>
            </a:r>
          </a:p>
        </p:txBody>
      </p:sp>
    </p:spTree>
    <p:extLst>
      <p:ext uri="{BB962C8B-B14F-4D97-AF65-F5344CB8AC3E}">
        <p14:creationId xmlns:p14="http://schemas.microsoft.com/office/powerpoint/2010/main" val="19347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1" y="2346664"/>
            <a:ext cx="86010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Anonymous function creating function handle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modelFun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@(c, x1, x2) c(1)+c(2)*x1+c(3)*x2c(4)*x1.^2 +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   c(5)*x2.^2 + c(6)*x1.*x2;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Mathematical notation</a:t>
            </a: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</a:rPr>
              <a:t>f(x1, x2) = c(1) +c(2)*x1 +c(3)*x2 + c(4)*x1.^2 + ...</a:t>
            </a:r>
          </a:p>
          <a:p>
            <a:r>
              <a:rPr lang="en-GB" dirty="0">
                <a:latin typeface="Courier New" panose="02070309020205020404" pitchFamily="49" charset="0"/>
              </a:rPr>
              <a:t>   c(5)*x2.^2 + c(6)*x1*x2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798513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/>
              <a:t>Anonymous Functions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/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dirty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1868F-F6A7-A0EB-FD56-4AD3AFC2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25" y="5238481"/>
                <a:ext cx="5652188" cy="280718"/>
              </a:xfrm>
              <a:prstGeom prst="rect">
                <a:avLst/>
              </a:prstGeom>
              <a:blipFill>
                <a:blip r:embed="rId2"/>
                <a:stretch>
                  <a:fillRect l="-1942" t="-26087" b="-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9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90725" y="339471"/>
            <a:ext cx="7886700" cy="5548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dirty="0"/>
              <a:t>Making Grids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4076" y="1028701"/>
            <a:ext cx="749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function converts vectors of points into matrices that can represent a grid of points in the x-y plane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26873" y="1809430"/>
            <a:ext cx="6981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-2:4;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7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0:5;  </a:t>
            </a:r>
            <a:r>
              <a:rPr lang="es-E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1 x 6 vector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[X,Y]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-2    -1     0     1     2     3     4</a:t>
            </a:r>
          </a:p>
          <a:p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1     1     1     1     1     1     1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2     2     2     2     2     2     2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3     3     3     3     3     3     3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4     4     4     4     4     4     4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5     5     5     5     5     5     5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1343DAE-49D5-0A64-04A4-51A98E4DC6FA}"/>
              </a:ext>
            </a:extLst>
          </p:cNvPr>
          <p:cNvSpPr/>
          <p:nvPr/>
        </p:nvSpPr>
        <p:spPr>
          <a:xfrm>
            <a:off x="6096000" y="1809431"/>
            <a:ext cx="245660" cy="646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CF187-C22D-DA14-EEEB-2AB713CCC707}"/>
              </a:ext>
            </a:extLst>
          </p:cNvPr>
          <p:cNvSpPr txBox="1"/>
          <p:nvPr/>
        </p:nvSpPr>
        <p:spPr>
          <a:xfrm>
            <a:off x="6374216" y="1809430"/>
            <a:ext cx="262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42 points in grid of points in the </a:t>
            </a:r>
            <a:r>
              <a:rPr lang="en-GB" dirty="0" err="1"/>
              <a:t>x,y</a:t>
            </a:r>
            <a:r>
              <a:rPr lang="en-GB" dirty="0"/>
              <a:t> plan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F55A-0120-FAAE-FF6E-2FFEE18BC229}"/>
              </a:ext>
            </a:extLst>
          </p:cNvPr>
          <p:cNvSpPr/>
          <p:nvPr/>
        </p:nvSpPr>
        <p:spPr>
          <a:xfrm>
            <a:off x="7684401" y="3152634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30BFCCE-9F3A-32F0-8674-D1B73D723E81}"/>
              </a:ext>
            </a:extLst>
          </p:cNvPr>
          <p:cNvSpPr/>
          <p:nvPr/>
        </p:nvSpPr>
        <p:spPr>
          <a:xfrm>
            <a:off x="7684401" y="5115387"/>
            <a:ext cx="199456" cy="15149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6069-EF4B-594A-4E60-0568F3DEF66F}"/>
              </a:ext>
            </a:extLst>
          </p:cNvPr>
          <p:cNvSpPr txBox="1"/>
          <p:nvPr/>
        </p:nvSpPr>
        <p:spPr>
          <a:xfrm>
            <a:off x="7993039" y="3576076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coordinate at each grid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6FF15-DBF9-0936-31E7-76D4ABF1D3EB}"/>
              </a:ext>
            </a:extLst>
          </p:cNvPr>
          <p:cNvSpPr txBox="1"/>
          <p:nvPr/>
        </p:nvSpPr>
        <p:spPr>
          <a:xfrm>
            <a:off x="7993039" y="5506135"/>
            <a:ext cx="22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 coordinate at each grid point</a:t>
            </a:r>
          </a:p>
        </p:txBody>
      </p:sp>
    </p:spTree>
    <p:extLst>
      <p:ext uri="{BB962C8B-B14F-4D97-AF65-F5344CB8AC3E}">
        <p14:creationId xmlns:p14="http://schemas.microsoft.com/office/powerpoint/2010/main" val="420068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1752822" y="1691297"/>
            <a:ext cx="8527545" cy="2927352"/>
            <a:chOff x="344219" y="767967"/>
            <a:chExt cx="8527545" cy="2927352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modelCoeffs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fh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fitQuadModel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(X, y,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showplot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FITQUADMODEL Fits a quadratic model to the response data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using the columns of X as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regressors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. X has one or two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columns; y is a vector with the same number of rows as X.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fitQuadModel.m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68598" y="1506631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 on line 1 of file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47419" y="159752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 arguments 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29798" y="1691297"/>
              <a:ext cx="154374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35812" y="1888553"/>
              <a:ext cx="197215" cy="391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8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3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3592" y="4664748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419F-0E68-9C26-274E-F6801E82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F2B-4679-C340-3F12-BED74CA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take a look at this blog before the session tomorrow: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A Brief Introduction to Software Testing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6B5FF-55B2-D4F8-CA74-07D9F383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68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3C75-3577-AFEF-F7BA-3EEBB07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test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259D-3174-B7BC-5C3E-9C349380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12952"/>
            <a:ext cx="897226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tests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functiontests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localfunctions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test_func1(testcase)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test_func2(testcase)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7156-B697-1ADF-EB24-6C520FC4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4E5A-DEA7-EA00-1E10-72D0699C60A2}"/>
              </a:ext>
            </a:extLst>
          </p:cNvPr>
          <p:cNvSpPr txBox="1"/>
          <p:nvPr/>
        </p:nvSpPr>
        <p:spPr>
          <a:xfrm>
            <a:off x="7267433" y="3261322"/>
            <a:ext cx="29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Assembles cell array of function handles for local functions in current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96C405-390A-FD63-131D-6D6A4F987ACF}"/>
              </a:ext>
            </a:extLst>
          </p:cNvPr>
          <p:cNvCxnSpPr/>
          <p:nvPr/>
        </p:nvCxnSpPr>
        <p:spPr>
          <a:xfrm flipH="1" flipV="1">
            <a:off x="6096000" y="2893326"/>
            <a:ext cx="1583140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48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9C86-0967-904D-1155-4FA16E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Execution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27DCC23-4D6C-3103-B111-94450368B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6620"/>
            <a:ext cx="8229600" cy="3153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110F-FFA2-A062-1185-AF41F76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62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Debugging and 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Diagnosing problems</a:t>
            </a:r>
          </a:p>
          <a:p>
            <a:r>
              <a:rPr lang="en-GB" sz="2800" dirty="0"/>
              <a:t>Identifying common errors</a:t>
            </a:r>
          </a:p>
          <a:p>
            <a:r>
              <a:rPr lang="en-GB" sz="2800" dirty="0"/>
              <a:t>Evaluation of code performance</a:t>
            </a:r>
          </a:p>
          <a:p>
            <a:r>
              <a:rPr lang="en-GB" sz="2800" dirty="0"/>
              <a:t>Vectorisation techniques</a:t>
            </a:r>
          </a:p>
          <a:p>
            <a:r>
              <a:rPr lang="en-GB" sz="2800" dirty="0"/>
              <a:t>Managing memory effectively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8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00153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Efficient matrix and array operations rely on data being located together in a contiguous block of memory addresses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Create a dummy version of a variable of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zeros(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Subsequent operations then overwrite the zeros with the required values</a:t>
            </a:r>
          </a:p>
          <a:p>
            <a:pPr marL="0" indent="0">
              <a:buNone/>
            </a:pPr>
            <a:endParaRPr lang="en-GB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anose="02070309020205020404" pitchFamily="49" charset="0"/>
              </a:rPr>
              <a:t>Assigning the last element of an array first creates an array of the appropriate size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x(8) = 3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0     0     0     0     0     0     0     3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44537"/>
          </a:xfrm>
        </p:spPr>
        <p:txBody>
          <a:bodyPr>
            <a:normAutofit/>
          </a:bodyPr>
          <a:lstStyle/>
          <a:p>
            <a:r>
              <a:rPr lang="en-GB" sz="3600" dirty="0" err="1"/>
              <a:t>Preallocation</a:t>
            </a:r>
            <a:r>
              <a:rPr lang="en-GB" sz="3600" dirty="0"/>
              <a:t> of Memory</a:t>
            </a:r>
          </a:p>
        </p:txBody>
      </p:sp>
    </p:spTree>
    <p:extLst>
      <p:ext uri="{BB962C8B-B14F-4D97-AF65-F5344CB8AC3E}">
        <p14:creationId xmlns:p14="http://schemas.microsoft.com/office/powerpoint/2010/main" val="1971529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Preallocating</a:t>
            </a:r>
            <a:r>
              <a:rPr lang="en-GB" sz="3600" dirty="0"/>
              <a:t> Cells and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0726" y="1428750"/>
            <a:ext cx="84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Cell arrays and structure arrays act as containers for various types of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21717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cell(1,5)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58903" y="2778797"/>
            <a:ext cx="3773961" cy="875873"/>
            <a:chOff x="1655032" y="2917651"/>
            <a:chExt cx="3773961" cy="875873"/>
          </a:xfrm>
        </p:grpSpPr>
        <p:grpSp>
          <p:nvGrpSpPr>
            <p:cNvPr id="29" name="Group 28"/>
            <p:cNvGrpSpPr/>
            <p:nvPr/>
          </p:nvGrpSpPr>
          <p:grpSpPr>
            <a:xfrm>
              <a:off x="2019043" y="2917651"/>
              <a:ext cx="3409950" cy="875873"/>
              <a:chOff x="2019043" y="2917651"/>
              <a:chExt cx="3409950" cy="87587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19043" y="2917651"/>
                <a:ext cx="3409950" cy="466725"/>
                <a:chOff x="2019043" y="2917651"/>
                <a:chExt cx="3409950" cy="466725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019043" y="2917651"/>
                  <a:ext cx="3409950" cy="466725"/>
                  <a:chOff x="1895475" y="2781300"/>
                  <a:chExt cx="3409950" cy="4667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8954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27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32575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3943350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619625" y="2781300"/>
                    <a:ext cx="685800" cy="466725"/>
                  </a:xfrm>
                  <a:prstGeom prst="rect">
                    <a:avLst/>
                  </a:prstGeom>
                  <a:solidFill>
                    <a:schemeClr val="accent1">
                      <a:alpha val="4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2309685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9831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6745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60391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036666" y="3089786"/>
                  <a:ext cx="98854" cy="12245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2359112" y="3151013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05083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724018" y="3116686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409818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86093" y="3151012"/>
                <a:ext cx="0" cy="6425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655032" y="2917651"/>
              <a:ext cx="382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c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150184" y="2436322"/>
            <a:ext cx="2903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cell </a:t>
            </a:r>
            <a:r>
              <a:rPr lang="en-GB" sz="2000" dirty="0">
                <a:cs typeface="Courier New" panose="02070309020205020404" pitchFamily="49" charset="0"/>
              </a:rPr>
              <a:t>command </a:t>
            </a:r>
            <a:r>
              <a:rPr lang="en-GB" sz="2000" dirty="0" err="1">
                <a:cs typeface="Courier New" panose="02070309020205020404" pitchFamily="49" charset="0"/>
              </a:rPr>
              <a:t>preallocates</a:t>
            </a:r>
            <a:r>
              <a:rPr lang="en-GB" sz="2000" dirty="0">
                <a:cs typeface="Courier New" panose="02070309020205020404" pitchFamily="49" charset="0"/>
              </a:rPr>
              <a:t> the container</a:t>
            </a:r>
            <a:endParaRPr lang="en-GB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54195" y="5152769"/>
            <a:ext cx="331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S(5).field1 = 1;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S(5).field2 = 2;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49" y="3900512"/>
            <a:ext cx="2509082" cy="228098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54195" y="4334302"/>
            <a:ext cx="368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Define the last element in a structure array</a:t>
            </a:r>
          </a:p>
        </p:txBody>
      </p:sp>
    </p:spTree>
    <p:extLst>
      <p:ext uri="{BB962C8B-B14F-4D97-AF65-F5344CB8AC3E}">
        <p14:creationId xmlns:p14="http://schemas.microsoft.com/office/powerpoint/2010/main" val="32050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In-Place Optimisation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1237624"/>
            <a:ext cx="8410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In-place optimisation saves on memory by reusing an input variable for output</a:t>
            </a:r>
          </a:p>
          <a:p>
            <a:endParaRPr lang="en-GB" sz="20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2*x + 3;    </a:t>
            </a:r>
            <a:r>
              <a:rPr lang="en-GB" sz="2000" dirty="0">
                <a:cs typeface="Courier New" panose="02070309020205020404" pitchFamily="49" charset="0"/>
              </a:rPr>
              <a:t>Saves memory by assigning back into variable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sz="2000" dirty="0">
                <a:cs typeface="Courier New" panose="02070309020205020404" pitchFamily="49" charset="0"/>
              </a:rPr>
              <a:t>and 		           execution time for allocating memory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896810" y="2592729"/>
            <a:ext cx="567160" cy="9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63970" y="3553428"/>
            <a:ext cx="2650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010151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 = 2*x + 3;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68596" y="6005207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166553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3971" y="6005207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79742" y="4476758"/>
            <a:ext cx="19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Regular Function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82033" y="5025434"/>
            <a:ext cx="3348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2*x + 3;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9429" y="6020490"/>
            <a:ext cx="926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myfun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767386" y="6020490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7386" y="4600888"/>
            <a:ext cx="238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In-Place Optimisation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947720" y="4661425"/>
            <a:ext cx="2059" cy="1850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008606" y="4287796"/>
            <a:ext cx="469557" cy="558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96014" y="4287794"/>
            <a:ext cx="386019" cy="558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  <a:endCxn id="23" idx="1"/>
          </p:cNvCxnSpPr>
          <p:nvPr/>
        </p:nvCxnSpPr>
        <p:spPr>
          <a:xfrm>
            <a:off x="2549611" y="6189873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38" idx="1"/>
          </p:cNvCxnSpPr>
          <p:nvPr/>
        </p:nvCxnSpPr>
        <p:spPr>
          <a:xfrm>
            <a:off x="3995352" y="6189873"/>
            <a:ext cx="4686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114572" y="6196056"/>
            <a:ext cx="518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2" idx="2"/>
          </p:cNvCxnSpPr>
          <p:nvPr/>
        </p:nvCxnSpPr>
        <p:spPr>
          <a:xfrm flipH="1">
            <a:off x="6958915" y="6205156"/>
            <a:ext cx="1637270" cy="184666"/>
          </a:xfrm>
          <a:prstGeom prst="bentConnector4">
            <a:avLst>
              <a:gd name="adj1" fmla="val -13962"/>
              <a:gd name="adj2" fmla="val 2237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17958" y="3322596"/>
            <a:ext cx="233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8217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0" grpId="0" animBg="1"/>
      <p:bldP spid="23" grpId="0" animBg="1"/>
      <p:bldP spid="36" grpId="0"/>
      <p:bldP spid="38" grpId="0"/>
      <p:bldP spid="39" grpId="0"/>
      <p:bldP spid="40" grpId="0" animBg="1"/>
      <p:bldP spid="41" grpId="0" animBg="1"/>
      <p:bldP spid="42" grpId="0"/>
      <p:bldP spid="44" grpId="0"/>
      <p:bldP spid="6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5633D-6963-8879-917F-9E1187EB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B6136-ACFB-C1AF-605D-B07A66F194F5}"/>
              </a:ext>
            </a:extLst>
          </p:cNvPr>
          <p:cNvSpPr txBox="1"/>
          <p:nvPr/>
        </p:nvSpPr>
        <p:spPr>
          <a:xfrm>
            <a:off x="3046863" y="2555249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google.com/search?client=firefox-b-d&amp;tbm=vid&amp;sxsrf=APwXEdcbi2yxoez4RFb_MTX_XhvW4Kn0ag:1684402733278&amp;q=matlab+profiler+example+and+solution&amp;sa=X&amp;ved=2ahUKEwipms2Uyf7-AhWXWcAKHVLgAJcQ8ccDegQIDRAH&amp;biw=1920&amp;bih=955&amp;dpr=1#fpstate=ive&amp;vld=cid:b2cb0173,vid:uvZcGjNBjW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FFE82-20F3-94D1-135F-820F096417E1}"/>
              </a:ext>
            </a:extLst>
          </p:cNvPr>
          <p:cNvSpPr txBox="1"/>
          <p:nvPr/>
        </p:nvSpPr>
        <p:spPr>
          <a:xfrm>
            <a:off x="1774209" y="1241946"/>
            <a:ext cx="664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MATLAB Profiler with Flame Graph video</a:t>
            </a:r>
          </a:p>
        </p:txBody>
      </p:sp>
    </p:spTree>
    <p:extLst>
      <p:ext uri="{BB962C8B-B14F-4D97-AF65-F5344CB8AC3E}">
        <p14:creationId xmlns:p14="http://schemas.microsoft.com/office/powerpoint/2010/main" val="188254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32657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887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11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42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725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648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366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45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62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608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096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544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708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 baseline="-25000"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4186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2427188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2348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3282674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5051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4972286" y="3241281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7302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8115097" y="3390639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4972285" y="4167160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9109620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4781367" y="2171200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6636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9084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982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51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22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0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21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75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13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8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53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39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85457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05993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79512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44063" y="2585570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89712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79175" y="2252532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09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81200" y="274639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4895B-A6D2-84E7-5CC0-6E50CEBB0691}"/>
              </a:ext>
            </a:extLst>
          </p:cNvPr>
          <p:cNvSpPr txBox="1"/>
          <p:nvPr/>
        </p:nvSpPr>
        <p:spPr>
          <a:xfrm>
            <a:off x="1047819" y="5030810"/>
            <a:ext cx="102525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git in MATLAB: </a:t>
            </a:r>
          </a:p>
          <a:p>
            <a:r>
              <a:rPr lang="en-GB" sz="2400" dirty="0">
                <a:hlinkClick r:id="rId2"/>
              </a:rPr>
              <a:t>https://uk.mathworks.com/help/matlab/matlab_prog/use-git-in-matlab.html</a:t>
            </a:r>
            <a:endParaRPr lang="en-GB" sz="2400" dirty="0"/>
          </a:p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AF07EB-A8E5-3B3E-B9B9-3A7EBA2F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19" y="2397612"/>
            <a:ext cx="10096362" cy="2204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82234" y="2136002"/>
            <a:ext cx="206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e.g. 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082284" y="2536053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3" y="1393515"/>
            <a:ext cx="7267575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and Clone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603589" y="2860140"/>
            <a:ext cx="9178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louisepb</a:t>
            </a:r>
            <a:r>
              <a:rPr lang="en-GB" sz="2400" dirty="0"/>
              <a:t>/Further-MATLAB-Student-Materials  on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Fork the repo into your own GitHub account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Clone the repo into </a:t>
            </a:r>
            <a:r>
              <a:rPr lang="en-GB" sz="2400" dirty="0" err="1"/>
              <a:t>BootCampFiles</a:t>
            </a:r>
            <a:r>
              <a:rPr lang="en-GB" sz="2400" dirty="0"/>
              <a:t> folder on your local machine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038" y="273600"/>
            <a:ext cx="61722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0EBBF-9B28-9F49-888B-326C203D9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1478059"/>
            <a:ext cx="8103870" cy="451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8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545-9C47-264F-AEB2-F3B7F412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Heterogeneous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82A0C-2CE7-C648-A15B-B1069B933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" y="1299846"/>
            <a:ext cx="6191754" cy="3626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A639F-B246-F041-AD8F-A05E4F108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3288835"/>
            <a:ext cx="7475220" cy="3039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DE409-24C2-D84F-AE34-BE29E9A971E0}"/>
              </a:ext>
            </a:extLst>
          </p:cNvPr>
          <p:cNvSpPr txBox="1"/>
          <p:nvPr/>
        </p:nvSpPr>
        <p:spPr>
          <a:xfrm>
            <a:off x="7818624" y="2120430"/>
            <a:ext cx="25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doc </a:t>
            </a:r>
            <a:r>
              <a:rPr lang="en-US" b="1" dirty="0" err="1"/>
              <a:t>readtable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3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63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52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2759</Words>
  <Application>Microsoft Office PowerPoint</Application>
  <PresentationFormat>Widescreen</PresentationFormat>
  <Paragraphs>475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Courier New</vt:lpstr>
      <vt:lpstr>Times</vt:lpstr>
      <vt:lpstr>1_Office Theme</vt:lpstr>
      <vt:lpstr>Custom Design</vt:lpstr>
      <vt:lpstr>Office Theme</vt:lpstr>
      <vt:lpstr>Further MATLAB Programming – Make Your Code Efficient and Robust</vt:lpstr>
      <vt:lpstr>Course Outline</vt:lpstr>
      <vt:lpstr>PowerPoint Presentation</vt:lpstr>
      <vt:lpstr>PowerPoint Presentation</vt:lpstr>
      <vt:lpstr>PowerPoint Presentation</vt:lpstr>
      <vt:lpstr>Fork and Clone Course Materials</vt:lpstr>
      <vt:lpstr>The MATLAB Desktop</vt:lpstr>
      <vt:lpstr>Heterogeneous data</vt:lpstr>
      <vt:lpstr>Tables</vt:lpstr>
      <vt:lpstr>Indexing into Tables</vt:lpstr>
      <vt:lpstr>Plotting vectors</vt:lpstr>
      <vt:lpstr>Low-Level file I/O</vt:lpstr>
      <vt:lpstr>Cell Arrays</vt:lpstr>
      <vt:lpstr>Accessing Cell Array Data</vt:lpstr>
      <vt:lpstr>Extending Cell Arrays</vt:lpstr>
      <vt:lpstr>Accessing Data in Arrays</vt:lpstr>
      <vt:lpstr>Accessing Multiple Elements</vt:lpstr>
      <vt:lpstr>Dealing with Missing Data</vt:lpstr>
      <vt:lpstr>Structures</vt:lpstr>
      <vt:lpstr>Arrays of Structures</vt:lpstr>
      <vt:lpstr>Combining Matrices</vt:lpstr>
      <vt:lpstr>Linear Regression Models</vt:lpstr>
      <vt:lpstr>Linear Regression Models</vt:lpstr>
      <vt:lpstr>PowerPoint Presentation</vt:lpstr>
      <vt:lpstr>Slash and Backslash</vt:lpstr>
      <vt:lpstr>Anonymous Functions</vt:lpstr>
      <vt:lpstr>PowerPoint Presentation</vt:lpstr>
      <vt:lpstr>PowerPoint Presentation</vt:lpstr>
      <vt:lpstr>Creating a Function</vt:lpstr>
      <vt:lpstr>Software Testing</vt:lpstr>
      <vt:lpstr>Main test function</vt:lpstr>
      <vt:lpstr>Task Execution</vt:lpstr>
      <vt:lpstr>Debugging and Improving Performance</vt:lpstr>
      <vt:lpstr>Preallocation of Memory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Software Development using MATLAB</dc:title>
  <dc:creator>Brown Louise</dc:creator>
  <cp:lastModifiedBy>Louise Brown (staff)</cp:lastModifiedBy>
  <cp:revision>55</cp:revision>
  <dcterms:created xsi:type="dcterms:W3CDTF">2017-05-08T10:15:42Z</dcterms:created>
  <dcterms:modified xsi:type="dcterms:W3CDTF">2023-05-23T12:40:13Z</dcterms:modified>
</cp:coreProperties>
</file>