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28"/>
  </p:notesMasterIdLst>
  <p:sldIdLst>
    <p:sldId id="257" r:id="rId4"/>
    <p:sldId id="272" r:id="rId5"/>
    <p:sldId id="273" r:id="rId6"/>
    <p:sldId id="271" r:id="rId7"/>
    <p:sldId id="259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0" r:id="rId16"/>
    <p:sldId id="261" r:id="rId17"/>
    <p:sldId id="262" r:id="rId18"/>
    <p:sldId id="263" r:id="rId19"/>
    <p:sldId id="274" r:id="rId20"/>
    <p:sldId id="264" r:id="rId21"/>
    <p:sldId id="265" r:id="rId22"/>
    <p:sldId id="266" r:id="rId23"/>
    <p:sldId id="267" r:id="rId24"/>
    <p:sldId id="268" r:id="rId25"/>
    <p:sldId id="270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565E-6C9B-4A06-A09A-D231B01EEF1C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BA17-1DF3-4028-93DB-80E2C8EDB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6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33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1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41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8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1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23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7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108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4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86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2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56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35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86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7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205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24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18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281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31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2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05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90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2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919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819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686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97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485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160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730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016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78B9098D-0904-442D-BED8-55981DFA2A5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27/05/2022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19BC7565-1DC2-458C-B040-9D2639F701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7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21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58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99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59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7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9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4FF6-3E0D-407D-982E-9B686EE47223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5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9" r:id="rId12"/>
    <p:sldLayoutId id="21474837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0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use-git-in-matlab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MATLAB Programming – Make Your Code Efficient and Robust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Louise Brown, </a:t>
            </a:r>
            <a:r>
              <a:rPr lang="en-GB" sz="2400" dirty="0" err="1"/>
              <a:t>Yijie</a:t>
            </a:r>
            <a:r>
              <a:rPr lang="en-GB" sz="2400" dirty="0"/>
              <a:t> (Amy) Zheng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7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Cell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1640130" y="3438872"/>
            <a:ext cx="58637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C = {1, 2, 3; </a:t>
            </a:r>
            <a:r>
              <a:rPr lang="en-GB" dirty="0"/>
              <a:t>'text’</a:t>
            </a:r>
            <a:r>
              <a:rPr lang="en-GB" sz="1600" dirty="0"/>
              <a:t>, rand(5, 10, 2), {11; 22; 33}}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187F1-B6EE-5848-AACD-A927DB7B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176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i="1" dirty="0"/>
              <a:t>cell array</a:t>
            </a:r>
            <a:r>
              <a:rPr lang="en-GB" dirty="0"/>
              <a:t> is a data type with indexed data containers called </a:t>
            </a:r>
            <a:r>
              <a:rPr lang="en-GB" i="1" dirty="0"/>
              <a:t>cells</a:t>
            </a:r>
            <a:r>
              <a:rPr lang="en-GB" dirty="0"/>
              <a:t>, where each cell can contain any type of data.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67B7D-6F17-7A46-A036-8BF0232F7134}"/>
              </a:ext>
            </a:extLst>
          </p:cNvPr>
          <p:cNvSpPr txBox="1"/>
          <p:nvPr/>
        </p:nvSpPr>
        <p:spPr>
          <a:xfrm>
            <a:off x="1640130" y="4126914"/>
            <a:ext cx="586374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C = {</a:t>
            </a:r>
            <a:r>
              <a:rPr lang="en-GB" dirty="0"/>
              <a:t>'2017-08-16'</a:t>
            </a:r>
            <a:r>
              <a:rPr lang="en-GB" sz="1600" dirty="0"/>
              <a:t>,[56 67 78]};</a:t>
            </a:r>
          </a:p>
          <a:p>
            <a:r>
              <a:rPr lang="en-GB" sz="1600" dirty="0"/>
              <a:t>C(2,:) = {</a:t>
            </a:r>
            <a:r>
              <a:rPr lang="en-GB" dirty="0"/>
              <a:t>'2017-08-17'</a:t>
            </a:r>
            <a:r>
              <a:rPr lang="en-GB" sz="1600" dirty="0"/>
              <a:t>,[58 69 79]}; </a:t>
            </a:r>
          </a:p>
          <a:p>
            <a:r>
              <a:rPr lang="en-GB" sz="1600" dirty="0"/>
              <a:t>C(3,:) = {</a:t>
            </a:r>
            <a:r>
              <a:rPr lang="en-GB" dirty="0"/>
              <a:t>'2017-08-18'</a:t>
            </a:r>
            <a:r>
              <a:rPr lang="en-GB" sz="1600" dirty="0"/>
              <a:t>,[60 68 81]};</a:t>
            </a:r>
          </a:p>
        </p:txBody>
      </p:sp>
    </p:spTree>
    <p:extLst>
      <p:ext uri="{BB962C8B-B14F-4D97-AF65-F5344CB8AC3E}">
        <p14:creationId xmlns:p14="http://schemas.microsoft.com/office/powerpoint/2010/main" val="358723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Converting cell arrays to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1640130" y="3438872"/>
            <a:ext cx="586374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/>
              <a:t>hw</a:t>
            </a:r>
            <a:r>
              <a:rPr lang="en-GB" sz="1600" dirty="0"/>
              <a:t> = cell2mat(</a:t>
            </a:r>
            <a:r>
              <a:rPr lang="en-GB" sz="1600" dirty="0" err="1"/>
              <a:t>heightWaistData</a:t>
            </a:r>
            <a:r>
              <a:rPr lang="en-GB" sz="1600" dirty="0"/>
              <a:t>)</a:t>
            </a:r>
          </a:p>
          <a:p>
            <a:endParaRPr lang="en-GB" sz="1600" dirty="0"/>
          </a:p>
          <a:p>
            <a:r>
              <a:rPr lang="en-GB" sz="1600" dirty="0"/>
              <a:t>height = </a:t>
            </a:r>
            <a:r>
              <a:rPr lang="en-GB" sz="1600" dirty="0" err="1"/>
              <a:t>hw</a:t>
            </a:r>
            <a:r>
              <a:rPr lang="en-GB" sz="1600" dirty="0"/>
              <a:t>(:, 1);</a:t>
            </a:r>
          </a:p>
          <a:p>
            <a:r>
              <a:rPr lang="en-GB" sz="1600" dirty="0"/>
              <a:t>waist = </a:t>
            </a:r>
            <a:r>
              <a:rPr lang="en-GB" sz="1600" dirty="0" err="1"/>
              <a:t>hw</a:t>
            </a:r>
            <a:r>
              <a:rPr lang="en-GB" sz="1600" dirty="0"/>
              <a:t>(:, 2);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187F1-B6EE-5848-AACD-A927DB7B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7185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All elements of a MATLAB array must be the same type.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E3050-AFC6-2C4C-B955-90E5A5806C74}"/>
              </a:ext>
            </a:extLst>
          </p:cNvPr>
          <p:cNvSpPr txBox="1"/>
          <p:nvPr/>
        </p:nvSpPr>
        <p:spPr>
          <a:xfrm>
            <a:off x="1640130" y="4882862"/>
            <a:ext cx="586374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% accessing data in arrays</a:t>
            </a:r>
          </a:p>
          <a:p>
            <a:endParaRPr lang="en-GB" sz="1600" dirty="0"/>
          </a:p>
          <a:p>
            <a:r>
              <a:rPr lang="en-GB" sz="1600" i="1" dirty="0"/>
              <a:t>array name</a:t>
            </a:r>
            <a:r>
              <a:rPr lang="en-GB" sz="1600" dirty="0"/>
              <a:t>( </a:t>
            </a:r>
            <a:r>
              <a:rPr lang="en-GB" sz="1600" i="1" dirty="0"/>
              <a:t>first row </a:t>
            </a:r>
            <a:r>
              <a:rPr lang="en-GB" sz="1600" dirty="0"/>
              <a:t>: </a:t>
            </a:r>
            <a:r>
              <a:rPr lang="en-GB" sz="1600" i="1" dirty="0"/>
              <a:t>last row</a:t>
            </a:r>
            <a:r>
              <a:rPr lang="en-GB" sz="1600" dirty="0"/>
              <a:t>, </a:t>
            </a:r>
            <a:r>
              <a:rPr lang="en-GB" sz="1600" i="1" dirty="0"/>
              <a:t>first column </a:t>
            </a:r>
            <a:r>
              <a:rPr lang="en-GB" sz="1600" dirty="0"/>
              <a:t>: </a:t>
            </a:r>
            <a:r>
              <a:rPr lang="en-GB" sz="1600" i="1" dirty="0"/>
              <a:t>last column</a:t>
            </a:r>
            <a:r>
              <a:rPr lang="en-GB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989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Missing data and Boolean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1640130" y="1690689"/>
            <a:ext cx="586374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a = [ 0 1 1 2 3 5 8 ];</a:t>
            </a:r>
          </a:p>
          <a:p>
            <a:endParaRPr lang="en-GB" sz="1600" dirty="0"/>
          </a:p>
          <a:p>
            <a:r>
              <a:rPr lang="en-GB" sz="1600" dirty="0"/>
              <a:t>a( [ true true false false true false true ] )</a:t>
            </a:r>
          </a:p>
          <a:p>
            <a:endParaRPr lang="en-GB" sz="1600" dirty="0"/>
          </a:p>
          <a:p>
            <a:r>
              <a:rPr lang="en-GB" sz="1600" dirty="0"/>
              <a:t>&gt;&gt; [ 0 1 3 8 ] % only shows the values for indices equal True</a:t>
            </a:r>
          </a:p>
          <a:p>
            <a:endParaRPr lang="en-GB" sz="1600" dirty="0"/>
          </a:p>
          <a:p>
            <a:r>
              <a:rPr lang="en-GB" sz="1600" dirty="0"/>
              <a:t>a = [ 1 3 </a:t>
            </a:r>
            <a:r>
              <a:rPr lang="en-GB" sz="1600" dirty="0" err="1"/>
              <a:t>NaN</a:t>
            </a:r>
            <a:r>
              <a:rPr lang="en-GB" sz="1600" dirty="0"/>
              <a:t> 7 </a:t>
            </a:r>
            <a:r>
              <a:rPr lang="en-GB" sz="1600" dirty="0" err="1"/>
              <a:t>NaN</a:t>
            </a:r>
            <a:r>
              <a:rPr lang="en-GB" sz="1600" dirty="0"/>
              <a:t> </a:t>
            </a:r>
            <a:r>
              <a:rPr lang="en-GB" sz="1600" dirty="0" err="1"/>
              <a:t>NaN</a:t>
            </a:r>
            <a:r>
              <a:rPr lang="en-GB" sz="1600" dirty="0"/>
              <a:t> 17 ]</a:t>
            </a:r>
          </a:p>
          <a:p>
            <a:endParaRPr lang="en-GB" sz="1600" dirty="0"/>
          </a:p>
          <a:p>
            <a:r>
              <a:rPr lang="en-GB" sz="1600" dirty="0" err="1"/>
              <a:t>isNaN</a:t>
            </a:r>
            <a:r>
              <a:rPr lang="en-GB" sz="1600" dirty="0"/>
              <a:t>(a)</a:t>
            </a:r>
          </a:p>
          <a:p>
            <a:endParaRPr lang="en-GB" sz="1600" dirty="0"/>
          </a:p>
          <a:p>
            <a:r>
              <a:rPr lang="en-GB" sz="1600" dirty="0"/>
              <a:t>&gt;&gt; [ false false true false true true false ]</a:t>
            </a:r>
          </a:p>
          <a:p>
            <a:endParaRPr lang="en-GB" sz="1600" dirty="0"/>
          </a:p>
          <a:p>
            <a:r>
              <a:rPr lang="en-GB" sz="1600" dirty="0"/>
              <a:t>a ( ~ </a:t>
            </a:r>
            <a:r>
              <a:rPr lang="en-GB" sz="1600" dirty="0" err="1"/>
              <a:t>isnan</a:t>
            </a:r>
            <a:r>
              <a:rPr lang="en-GB" sz="1600" dirty="0"/>
              <a:t> ( a ) )</a:t>
            </a:r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3872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00050" y="1825625"/>
                <a:ext cx="8343900" cy="4351338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Regression is the process of using measured data to fit a model of a relationship between variables</a:t>
                </a:r>
              </a:p>
              <a:p>
                <a:r>
                  <a:rPr lang="en-GB" sz="2400" dirty="0"/>
                  <a:t>In this case between pulse pressure and age</a:t>
                </a:r>
              </a:p>
              <a:p>
                <a:r>
                  <a:rPr lang="en-GB" sz="2400" dirty="0"/>
                  <a:t>Propose a parametric model: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GB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/>
                  <a:t>   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a vector of independent , or predictor, variables  (age)</a:t>
                </a:r>
              </a:p>
              <a:p>
                <a:pPr marL="0" indent="0">
                  <a:buNone/>
                </a:pPr>
                <a:r>
                  <a:rPr lang="en-GB" sz="2400" dirty="0"/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400" dirty="0"/>
                  <a:t> is a vector of the dependent, or response, variables          	     (pulse pressure)</a:t>
                </a:r>
              </a:p>
              <a:p>
                <a:pPr marL="0" indent="0">
                  <a:buNone/>
                </a:pPr>
                <a:r>
                  <a:rPr lang="en-GB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400" dirty="0"/>
                  <a:t> is a vector of parameters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825625"/>
                <a:ext cx="8343900" cy="4351338"/>
              </a:xfrm>
              <a:blipFill rotWithShape="0">
                <a:blip r:embed="rId2"/>
                <a:stretch>
                  <a:fillRect l="-1023" t="-1961" r="-1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16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4325" y="2226469"/>
                <a:ext cx="8515350" cy="326350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Models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linear in the parameters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are called </a:t>
                </a:r>
                <a:r>
                  <a:rPr lang="en-GB" i="1" dirty="0"/>
                  <a:t>linear regression models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i="1" dirty="0"/>
              </a:p>
              <a:p>
                <a:r>
                  <a:rPr lang="en-GB" dirty="0"/>
                  <a:t>The model can be written as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 for some set of </a:t>
                </a:r>
                <a:r>
                  <a:rPr lang="en-GB" i="1" dirty="0"/>
                  <a:t>basis </a:t>
                </a:r>
                <a:r>
                  <a:rPr lang="en-GB" dirty="0"/>
                  <a:t>or </a:t>
                </a:r>
                <a:r>
                  <a:rPr lang="en-GB" i="1" dirty="0"/>
                  <a:t>design </a:t>
                </a:r>
                <a:r>
                  <a:rPr lang="en-GB" dirty="0"/>
                  <a:t>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2226469"/>
                <a:ext cx="8515350" cy="3263504"/>
              </a:xfrm>
              <a:blipFill rotWithShape="0">
                <a:blip r:embed="rId2"/>
                <a:stretch>
                  <a:fillRect l="-1146" t="-4664" b="-20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314575" y="3808331"/>
            <a:ext cx="8572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Response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19700" y="3825018"/>
            <a:ext cx="895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Predictor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3650" y="4624565"/>
            <a:ext cx="14763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Model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2950" y="4704913"/>
            <a:ext cx="1466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Design functions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71800" y="4096901"/>
            <a:ext cx="200025" cy="10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5029200" y="3975059"/>
            <a:ext cx="190500" cy="22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14775" y="4575392"/>
            <a:ext cx="333375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767262" y="4566414"/>
            <a:ext cx="247650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7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6725" y="339470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Matrix Equations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819627" y="1904223"/>
            <a:ext cx="4402359" cy="1637787"/>
            <a:chOff x="1536700" y="1286817"/>
            <a:chExt cx="5869812" cy="21837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43" t="-2174" r="-1545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38" t="-2174" r="-1397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30" t="-4444" r="-1383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3333" r="-46667" b="-88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1819627" y="4610879"/>
            <a:ext cx="4772910" cy="1420946"/>
            <a:chOff x="1498600" y="4217083"/>
            <a:chExt cx="6363880" cy="1894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750" r="-43750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3333" r="-46667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000" r="-20833" b="-294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eft Bracket 26"/>
            <p:cNvSpPr/>
            <p:nvPr/>
          </p:nvSpPr>
          <p:spPr>
            <a:xfrm>
              <a:off x="2754672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29" name="Right Bracket 28"/>
            <p:cNvSpPr/>
            <p:nvPr/>
          </p:nvSpPr>
          <p:spPr>
            <a:xfrm>
              <a:off x="7436929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0" name="Left Bracket 29"/>
            <p:cNvSpPr/>
            <p:nvPr/>
          </p:nvSpPr>
          <p:spPr>
            <a:xfrm>
              <a:off x="1522039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7027446" y="4290884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2" name="Right Bracket 31"/>
            <p:cNvSpPr/>
            <p:nvPr/>
          </p:nvSpPr>
          <p:spPr>
            <a:xfrm>
              <a:off x="1911767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3" name="Right Bracket 32"/>
            <p:cNvSpPr/>
            <p:nvPr/>
          </p:nvSpPr>
          <p:spPr>
            <a:xfrm>
              <a:off x="6661393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1757" y="1097136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Fitting </a:t>
            </a:r>
            <a:r>
              <a:rPr lang="en-GB" sz="2000" i="1" dirty="0"/>
              <a:t>n </a:t>
            </a:r>
            <a:r>
              <a:rPr lang="en-GB" sz="2000" dirty="0"/>
              <a:t>measured data points gives a system of </a:t>
            </a:r>
            <a:r>
              <a:rPr lang="en-GB" sz="2000" i="1" dirty="0"/>
              <a:t>n </a:t>
            </a:r>
            <a:r>
              <a:rPr lang="en-GB" sz="2000" dirty="0"/>
              <a:t>linear equations with </a:t>
            </a:r>
            <a:r>
              <a:rPr lang="en-GB" sz="2000" i="1" dirty="0"/>
              <a:t>m </a:t>
            </a:r>
            <a:r>
              <a:rPr lang="en-GB" sz="2000" dirty="0"/>
              <a:t>unknown model parameters (</a:t>
            </a:r>
            <a:r>
              <a:rPr lang="en-GB" sz="2000" i="1" dirty="0" err="1"/>
              <a:t>c</a:t>
            </a:r>
            <a:r>
              <a:rPr lang="en-GB" sz="2000" i="1" baseline="-25000" dirty="0" err="1"/>
              <a:t>j</a:t>
            </a:r>
            <a:r>
              <a:rPr lang="en-GB" sz="2000" i="1" dirty="0"/>
              <a:t>)</a:t>
            </a:r>
            <a:endParaRPr lang="en-GB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238125" y="3796443"/>
            <a:ext cx="5629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Using matrix algebra, this system can be written in matrix-vector form as:</a:t>
            </a:r>
          </a:p>
        </p:txBody>
      </p:sp>
    </p:spTree>
    <p:extLst>
      <p:ext uri="{BB962C8B-B14F-4D97-AF65-F5344CB8AC3E}">
        <p14:creationId xmlns:p14="http://schemas.microsoft.com/office/powerpoint/2010/main" val="37450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Anonymous functions are local functions only available until the workspace is cleared. They are called anonymous because they do not refer to a named function.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= @(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sin(x) + 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698" y="435815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 f(pi/6, 0.5)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</a:t>
            </a:r>
          </a:p>
        </p:txBody>
      </p:sp>
    </p:spTree>
    <p:extLst>
      <p:ext uri="{BB962C8B-B14F-4D97-AF65-F5344CB8AC3E}">
        <p14:creationId xmlns:p14="http://schemas.microsoft.com/office/powerpoint/2010/main" val="19347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346663"/>
            <a:ext cx="86010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Anonymous function creating function handle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modelFun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@(c, x1, x2) c(1)+c(2)*x1+c(3)*x2c(4)*x1.^2 +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c(5)*x2.^2 + c(6)*x1.*x2;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</a:rPr>
              <a:t>Mathematical notation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</a:rPr>
              <a:t>f(x1, x2) = c(1) +c(2)*x1 +c(3)*x2 + c(4)*x1.^2 + ...</a:t>
            </a:r>
          </a:p>
          <a:p>
            <a:r>
              <a:rPr lang="en-GB" dirty="0">
                <a:latin typeface="Courier New" panose="02070309020205020404" pitchFamily="49" charset="0"/>
              </a:rPr>
              <a:t>   c(5)*x2.^2 + c(6)*x1*x2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98513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/>
              <a:t>Anonymous Functions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4909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6725" y="339470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Making Grids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075" y="1028700"/>
            <a:ext cx="749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function converts vectors of points into matrices that can represent a grid of points in the x-y plane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02872" y="1809429"/>
            <a:ext cx="69818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-2:4;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7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0:5; 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6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[X,Y]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1     1     1     1     1     1     1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2     2     2     2     2     2     2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3     3     3     3     3     3     3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4     4     4     4     4     4     4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5     5     5     5     5     5     5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1343DAE-49D5-0A64-04A4-51A98E4DC6FA}"/>
              </a:ext>
            </a:extLst>
          </p:cNvPr>
          <p:cNvSpPr/>
          <p:nvPr/>
        </p:nvSpPr>
        <p:spPr>
          <a:xfrm>
            <a:off x="4572000" y="1809430"/>
            <a:ext cx="245660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CF187-C22D-DA14-EEEB-2AB713CCC707}"/>
              </a:ext>
            </a:extLst>
          </p:cNvPr>
          <p:cNvSpPr txBox="1"/>
          <p:nvPr/>
        </p:nvSpPr>
        <p:spPr>
          <a:xfrm>
            <a:off x="4850216" y="1809429"/>
            <a:ext cx="262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42 points in grid of points in the </a:t>
            </a:r>
            <a:r>
              <a:rPr lang="en-GB" dirty="0" err="1"/>
              <a:t>x,y</a:t>
            </a:r>
            <a:r>
              <a:rPr lang="en-GB" dirty="0"/>
              <a:t> plan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20F55A-0120-FAAE-FF6E-2FFEE18BC229}"/>
              </a:ext>
            </a:extLst>
          </p:cNvPr>
          <p:cNvSpPr/>
          <p:nvPr/>
        </p:nvSpPr>
        <p:spPr>
          <a:xfrm>
            <a:off x="6160401" y="3152633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30BFCCE-9F3A-32F0-8674-D1B73D723E81}"/>
              </a:ext>
            </a:extLst>
          </p:cNvPr>
          <p:cNvSpPr/>
          <p:nvPr/>
        </p:nvSpPr>
        <p:spPr>
          <a:xfrm>
            <a:off x="6160401" y="5115386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16069-EF4B-594A-4E60-0568F3DEF66F}"/>
              </a:ext>
            </a:extLst>
          </p:cNvPr>
          <p:cNvSpPr txBox="1"/>
          <p:nvPr/>
        </p:nvSpPr>
        <p:spPr>
          <a:xfrm>
            <a:off x="6469038" y="3576075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coordinate at each grid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6FF15-DBF9-0936-31E7-76D4ABF1D3EB}"/>
              </a:ext>
            </a:extLst>
          </p:cNvPr>
          <p:cNvSpPr txBox="1"/>
          <p:nvPr/>
        </p:nvSpPr>
        <p:spPr>
          <a:xfrm>
            <a:off x="6469038" y="5506134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 coordinate at each grid point</a:t>
            </a:r>
          </a:p>
        </p:txBody>
      </p:sp>
    </p:spTree>
    <p:extLst>
      <p:ext uri="{BB962C8B-B14F-4D97-AF65-F5344CB8AC3E}">
        <p14:creationId xmlns:p14="http://schemas.microsoft.com/office/powerpoint/2010/main" val="4200687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19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2927352"/>
            <a:chOff x="344219" y="767967"/>
            <a:chExt cx="8527545" cy="2927352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modelCoeffs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fh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fitQuadModel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(X, y,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showplot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FITQUADMODEL Fits a quadratic model to the response data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using the columns of X as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regressors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. X has one or two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columns; y is a vector with the same number of rows as X.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fitQuadModel.m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68598" y="1506631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 on line 1 of file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7419" y="1597524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Output arguments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029798" y="1691297"/>
              <a:ext cx="154374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35812" y="1888553"/>
              <a:ext cx="197215" cy="391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083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1772816"/>
            <a:ext cx="748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Does this look familiar?</a:t>
            </a:r>
          </a:p>
          <a:p>
            <a:endParaRPr lang="en-GB" sz="2400" dirty="0"/>
          </a:p>
          <a:p>
            <a:r>
              <a:rPr lang="en-GB" sz="2400" dirty="0" err="1"/>
              <a:t>TestCode.m</a:t>
            </a:r>
            <a:endParaRPr lang="en-GB" sz="2400" dirty="0"/>
          </a:p>
          <a:p>
            <a:r>
              <a:rPr lang="en-GB" sz="2400" dirty="0"/>
              <a:t>TestCode_data_set1.m</a:t>
            </a:r>
          </a:p>
          <a:p>
            <a:r>
              <a:rPr lang="en-GB" sz="2400" dirty="0"/>
              <a:t>TestCode_data_set1_v2.m</a:t>
            </a:r>
          </a:p>
          <a:p>
            <a:r>
              <a:rPr lang="en-GB" sz="2400" dirty="0"/>
              <a:t>TestCode_data_set1_v2_with_output.m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664747"/>
            <a:ext cx="748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version control, </a:t>
            </a:r>
            <a:r>
              <a:rPr lang="en-GB" sz="2400" dirty="0" err="1"/>
              <a:t>eg</a:t>
            </a:r>
            <a:r>
              <a:rPr lang="en-GB" sz="2400" dirty="0"/>
              <a:t> Git, Subversion or Mercurial</a:t>
            </a:r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Debugging and 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Diagnosing problems</a:t>
            </a:r>
          </a:p>
          <a:p>
            <a:r>
              <a:rPr lang="en-GB" sz="2800" dirty="0"/>
              <a:t>Identifying common errors</a:t>
            </a:r>
          </a:p>
          <a:p>
            <a:r>
              <a:rPr lang="en-GB" sz="2800" dirty="0"/>
              <a:t>Evaluation of code performance</a:t>
            </a:r>
          </a:p>
          <a:p>
            <a:r>
              <a:rPr lang="en-GB" sz="2800" dirty="0"/>
              <a:t>Vectorisation techniques</a:t>
            </a:r>
          </a:p>
          <a:p>
            <a:r>
              <a:rPr lang="en-GB" sz="2800" dirty="0"/>
              <a:t>Managing memory effectively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83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382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/>
              <a:t>Efficient matrix and array operations rely on data being located together in a contiguous block of memory addresses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Create a dummy version of a variable of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zeros(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Subsequent operations then overwrite the zeros with the required values</a:t>
            </a:r>
          </a:p>
          <a:p>
            <a:pPr marL="0" indent="0">
              <a:buNone/>
            </a:pPr>
            <a:endParaRPr lang="en-GB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Assigning the last element of an array first creates an array of the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x(8) = 3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0     0     0     0     0     0     0     3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537"/>
          </a:xfrm>
        </p:spPr>
        <p:txBody>
          <a:bodyPr>
            <a:normAutofit/>
          </a:bodyPr>
          <a:lstStyle/>
          <a:p>
            <a:r>
              <a:rPr lang="en-GB" sz="3600" dirty="0" err="1"/>
              <a:t>Preallocation</a:t>
            </a:r>
            <a:r>
              <a:rPr lang="en-GB" sz="3600" dirty="0"/>
              <a:t> of Memory</a:t>
            </a:r>
          </a:p>
        </p:txBody>
      </p:sp>
    </p:spTree>
    <p:extLst>
      <p:ext uri="{BB962C8B-B14F-4D97-AF65-F5344CB8AC3E}">
        <p14:creationId xmlns:p14="http://schemas.microsoft.com/office/powerpoint/2010/main" val="1971529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/>
              <a:t>Preallocating</a:t>
            </a:r>
            <a:r>
              <a:rPr lang="en-GB" sz="3600" dirty="0"/>
              <a:t> Cells and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725" y="1428750"/>
            <a:ext cx="8410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Cell arrays and structure arrays act as containers for various types of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1717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cell(1,5)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234902" y="2778796"/>
            <a:ext cx="3773961" cy="875873"/>
            <a:chOff x="1655032" y="2917651"/>
            <a:chExt cx="3773961" cy="875873"/>
          </a:xfrm>
        </p:grpSpPr>
        <p:grpSp>
          <p:nvGrpSpPr>
            <p:cNvPr id="29" name="Group 28"/>
            <p:cNvGrpSpPr/>
            <p:nvPr/>
          </p:nvGrpSpPr>
          <p:grpSpPr>
            <a:xfrm>
              <a:off x="2019043" y="2917651"/>
              <a:ext cx="3409950" cy="875873"/>
              <a:chOff x="2019043" y="2917651"/>
              <a:chExt cx="3409950" cy="87587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19043" y="2917651"/>
                <a:ext cx="3409950" cy="466725"/>
                <a:chOff x="2019043" y="2917651"/>
                <a:chExt cx="3409950" cy="466725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019043" y="2917651"/>
                  <a:ext cx="3409950" cy="466725"/>
                  <a:chOff x="1895475" y="2781300"/>
                  <a:chExt cx="3409950" cy="46672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8954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5812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2575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9433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61962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2309685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9831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6745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3603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03666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2359112" y="3151013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05083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724018" y="3116686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409818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508609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655032" y="2917651"/>
              <a:ext cx="38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c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26184" y="2436322"/>
            <a:ext cx="2903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cell </a:t>
            </a:r>
            <a:r>
              <a:rPr lang="en-GB" sz="2000" dirty="0">
                <a:cs typeface="Courier New" panose="02070309020205020404" pitchFamily="49" charset="0"/>
              </a:rPr>
              <a:t>command </a:t>
            </a:r>
            <a:r>
              <a:rPr lang="en-GB" sz="2000" dirty="0" err="1">
                <a:cs typeface="Courier New" panose="02070309020205020404" pitchFamily="49" charset="0"/>
              </a:rPr>
              <a:t>preallocates</a:t>
            </a:r>
            <a:r>
              <a:rPr lang="en-GB" sz="2000" dirty="0">
                <a:cs typeface="Courier New" panose="02070309020205020404" pitchFamily="49" charset="0"/>
              </a:rPr>
              <a:t> the container</a:t>
            </a:r>
            <a:endParaRPr lang="en-GB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30195" y="5152768"/>
            <a:ext cx="331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S(5).field1 = 1;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S(5).field2 = 2;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49" y="3900512"/>
            <a:ext cx="2509082" cy="228098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30195" y="4334301"/>
            <a:ext cx="368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Define the last element in a structure array</a:t>
            </a:r>
          </a:p>
        </p:txBody>
      </p:sp>
    </p:spTree>
    <p:extLst>
      <p:ext uri="{BB962C8B-B14F-4D97-AF65-F5344CB8AC3E}">
        <p14:creationId xmlns:p14="http://schemas.microsoft.com/office/powerpoint/2010/main" val="32050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In-Place Optimisation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1237624"/>
            <a:ext cx="8410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In-place optimisation saves on memory by reusing an input variable for output</a:t>
            </a:r>
          </a:p>
          <a:p>
            <a:endParaRPr lang="en-GB" sz="20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2*x + 3;    </a:t>
            </a:r>
            <a:r>
              <a:rPr lang="en-GB" sz="2000" dirty="0">
                <a:cs typeface="Courier New" panose="02070309020205020404" pitchFamily="49" charset="0"/>
              </a:rPr>
              <a:t>Saves memory by assigning back into variable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sz="2000" dirty="0">
                <a:cs typeface="Courier New" panose="02070309020205020404" pitchFamily="49" charset="0"/>
              </a:rPr>
              <a:t>and 		           execution time for allocating memory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372810" y="2592729"/>
            <a:ext cx="567160" cy="9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39970" y="3553428"/>
            <a:ext cx="26506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199" y="5010150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y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44595" y="6005207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42552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39970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5741" y="4476758"/>
            <a:ext cx="191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Regular Function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58032" y="5025433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2*x + 3;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45428" y="6020490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5243385" y="6020490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43385" y="4600888"/>
            <a:ext cx="238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In-Place Optimisation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4423719" y="4661424"/>
            <a:ext cx="2059" cy="1850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484605" y="4287795"/>
            <a:ext cx="469557" cy="5582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672013" y="4287794"/>
            <a:ext cx="386019" cy="558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3"/>
            <a:endCxn id="23" idx="1"/>
          </p:cNvCxnSpPr>
          <p:nvPr/>
        </p:nvCxnSpPr>
        <p:spPr>
          <a:xfrm>
            <a:off x="1025611" y="6189873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38" idx="1"/>
          </p:cNvCxnSpPr>
          <p:nvPr/>
        </p:nvCxnSpPr>
        <p:spPr>
          <a:xfrm>
            <a:off x="2471352" y="6189873"/>
            <a:ext cx="4686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90572" y="6196056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1" idx="3"/>
            <a:endCxn id="42" idx="2"/>
          </p:cNvCxnSpPr>
          <p:nvPr/>
        </p:nvCxnSpPr>
        <p:spPr>
          <a:xfrm flipH="1">
            <a:off x="5434915" y="6205156"/>
            <a:ext cx="1637270" cy="184666"/>
          </a:xfrm>
          <a:prstGeom prst="bentConnector4">
            <a:avLst>
              <a:gd name="adj1" fmla="val -13962"/>
              <a:gd name="adj2" fmla="val 2237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3958" y="3322595"/>
            <a:ext cx="233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8217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0" grpId="0" animBg="1"/>
      <p:bldP spid="23" grpId="0" animBg="1"/>
      <p:bldP spid="36" grpId="0"/>
      <p:bldP spid="38" grpId="0"/>
      <p:bldP spid="39" grpId="0"/>
      <p:bldP spid="40" grpId="0" animBg="1"/>
      <p:bldP spid="41" grpId="0" animBg="1"/>
      <p:bldP spid="42" grpId="0"/>
      <p:bldP spid="44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/>
              <a:t>Before you leave, please complete the online course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3182869"/>
            <a:ext cx="8391525" cy="3179831"/>
          </a:xfrm>
        </p:spPr>
        <p:txBody>
          <a:bodyPr>
            <a:normAutofit fontScale="62500" lnSpcReduction="20000"/>
          </a:bodyPr>
          <a:lstStyle/>
          <a:p>
            <a:r>
              <a:rPr lang="en-GB" sz="3600" dirty="0"/>
              <a:t>To access the evaluation form visit:</a:t>
            </a:r>
            <a:endParaRPr lang="en-GB" sz="3600" dirty="0">
              <a:hlinkClick r:id="rId3"/>
            </a:endParaRPr>
          </a:p>
          <a:p>
            <a:r>
              <a:rPr lang="en-GB" sz="3600" dirty="0">
                <a:hlinkClick r:id="rId4"/>
              </a:rPr>
              <a:t>https://nottingham.onlinesurveys.ac.uk/graduate-school-course-evaluation-survey</a:t>
            </a:r>
            <a:r>
              <a:rPr lang="en-GB" sz="3600" dirty="0"/>
              <a:t> </a:t>
            </a:r>
          </a:p>
          <a:p>
            <a:endParaRPr lang="en-GB" sz="3600" dirty="0"/>
          </a:p>
          <a:p>
            <a:r>
              <a:rPr lang="en-GB" sz="3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3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3600" dirty="0">
              <a:solidFill>
                <a:prstClr val="black"/>
              </a:solidFill>
            </a:endParaRPr>
          </a:p>
          <a:p>
            <a:endParaRPr lang="en-GB" sz="3600" dirty="0"/>
          </a:p>
          <a:p>
            <a:r>
              <a:rPr lang="en-GB" sz="3600" dirty="0"/>
              <a:t>Input the course date as </a:t>
            </a:r>
            <a:r>
              <a:rPr lang="en-GB" sz="3600" dirty="0">
                <a:solidFill>
                  <a:srgbClr val="FF0000"/>
                </a:solidFill>
              </a:rPr>
              <a:t>23/05/2019</a:t>
            </a:r>
          </a:p>
          <a:p>
            <a:r>
              <a:rPr lang="en-GB" sz="3600" dirty="0"/>
              <a:t>Input the course code as GSTML3</a:t>
            </a:r>
          </a:p>
          <a:p>
            <a:endParaRPr lang="en-GB" sz="157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6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63187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87366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18673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1592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124700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42000" y="475268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821464" y="4733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38104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84168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5720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020272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1849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2662511" y="3432199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903187" y="3976240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824106" y="3432199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1758673" y="3241280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3527366" y="3976240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3448285" y="3241280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5778104" y="3241280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6591096" y="3390638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3448285" y="4167159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7585619" y="4167159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3257366" y="2171199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5112000" y="1980280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7560272" y="1980280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58074" y="3797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27644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98673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86903" y="3777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97984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51054" y="30628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89016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24700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29123" y="37853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15634" y="1795614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61456" y="4824706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881992" y="4855121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5511" y="4057695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Trunk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62" y="2585569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65711" y="4954701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55175" y="2252531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Discontinued branch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5739" y="5702200"/>
            <a:ext cx="70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can correspond to code producing results for research papers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84895B-A6D2-84E7-5CC0-6E50CEBB0691}"/>
              </a:ext>
            </a:extLst>
          </p:cNvPr>
          <p:cNvSpPr txBox="1"/>
          <p:nvPr/>
        </p:nvSpPr>
        <p:spPr>
          <a:xfrm>
            <a:off x="457200" y="5527343"/>
            <a:ext cx="7871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/>
              <a:t>git in MATLAB: </a:t>
            </a:r>
            <a:r>
              <a:rPr lang="en-GB" sz="2000">
                <a:hlinkClick r:id="rId3"/>
              </a:rPr>
              <a:t>https://uk.mathworks.com/help/matlab/matlab_prog/use-git-in-matlab.html</a:t>
            </a:r>
            <a:endParaRPr lang="en-GB" sz="2000"/>
          </a:p>
          <a:p>
            <a:endParaRPr lang="en-GB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A539E-F7D3-3102-CD63-517A938B9E00}"/>
              </a:ext>
            </a:extLst>
          </p:cNvPr>
          <p:cNvSpPr txBox="1"/>
          <p:nvPr/>
        </p:nvSpPr>
        <p:spPr>
          <a:xfrm>
            <a:off x="150124" y="1623599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working folder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E4E8BF-8050-637E-43D9-5EBC61C43A12}"/>
              </a:ext>
            </a:extLst>
          </p:cNvPr>
          <p:cNvCxnSpPr>
            <a:cxnSpLocks/>
          </p:cNvCxnSpPr>
          <p:nvPr/>
        </p:nvCxnSpPr>
        <p:spPr>
          <a:xfrm>
            <a:off x="982639" y="1915267"/>
            <a:ext cx="122830" cy="3311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494030"/>
            <a:ext cx="61722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Clone Course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41649" y="2926424"/>
            <a:ext cx="7267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louisepb</a:t>
            </a:r>
            <a:r>
              <a:rPr lang="en-GB" sz="2400" dirty="0"/>
              <a:t>/</a:t>
            </a:r>
            <a:r>
              <a:rPr lang="en-GB" sz="2400" dirty="0" err="1"/>
              <a:t>Nottingham_Workshop</a:t>
            </a:r>
            <a:r>
              <a:rPr lang="en-GB" sz="2400" dirty="0"/>
              <a:t>  on GitHub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Clone the repo into </a:t>
            </a:r>
            <a:r>
              <a:rPr lang="en-GB" sz="2400" dirty="0" err="1"/>
              <a:t>BootCampFiles</a:t>
            </a:r>
            <a:r>
              <a:rPr lang="en-GB" sz="2400" dirty="0"/>
              <a:t> folder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setupPath.m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273600"/>
            <a:ext cx="61722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F0EBBF-9B28-9F49-888B-326C203D9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478058"/>
            <a:ext cx="8103870" cy="451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8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Heterogeneous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82A0C-2CE7-C648-A15B-B1069B933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1299845"/>
            <a:ext cx="6191754" cy="3626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A639F-B246-F041-AD8F-A05E4F108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3288835"/>
            <a:ext cx="7475220" cy="3039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6294624" y="2120430"/>
            <a:ext cx="25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 </a:t>
            </a:r>
            <a:r>
              <a:rPr lang="en-US" b="1" dirty="0" err="1"/>
              <a:t>readtable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43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Plotting vectors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E309AD-3163-EB4C-857E-33FA9FE76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1690689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4903470" y="2782998"/>
            <a:ext cx="42405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figure % new figure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% basic plot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scatter(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medData.Age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medData.BPDiff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xlabel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(‘Age’)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ylabel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(‘Pressure’)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3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Low-Level file I/O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900B298-4356-FC4D-923D-15B39FE9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666" y="1859915"/>
            <a:ext cx="368061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3188971" y="3004532"/>
            <a:ext cx="58637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HeightWaistData.txt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‘%f %f’;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textscan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HeaderLines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’, 1, ‘Delimiter’, ‘\t’);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172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1587</Words>
  <Application>Microsoft Office PowerPoint</Application>
  <PresentationFormat>On-screen Show (4:3)</PresentationFormat>
  <Paragraphs>268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Courier New</vt:lpstr>
      <vt:lpstr>Times</vt:lpstr>
      <vt:lpstr>Office Theme</vt:lpstr>
      <vt:lpstr>1_Office Theme</vt:lpstr>
      <vt:lpstr>Custom Design</vt:lpstr>
      <vt:lpstr>Further MATLAB Programming – Make Your Code Efficient and Robust</vt:lpstr>
      <vt:lpstr>PowerPoint Presentation</vt:lpstr>
      <vt:lpstr>PowerPoint Presentation</vt:lpstr>
      <vt:lpstr>PowerPoint Presentation</vt:lpstr>
      <vt:lpstr>Clone Course Materials</vt:lpstr>
      <vt:lpstr>The MATLAB Desktop</vt:lpstr>
      <vt:lpstr>Heterogeneous data</vt:lpstr>
      <vt:lpstr>Plotting vectors</vt:lpstr>
      <vt:lpstr>Low-Level file I/O</vt:lpstr>
      <vt:lpstr>Cell array</vt:lpstr>
      <vt:lpstr>Converting cell arrays to array</vt:lpstr>
      <vt:lpstr>Missing data and Boolean values</vt:lpstr>
      <vt:lpstr>Linear Regression Models</vt:lpstr>
      <vt:lpstr>Linear Regression Models</vt:lpstr>
      <vt:lpstr>PowerPoint Presentation</vt:lpstr>
      <vt:lpstr>Anonymous Functions</vt:lpstr>
      <vt:lpstr>PowerPoint Presentation</vt:lpstr>
      <vt:lpstr>PowerPoint Presentation</vt:lpstr>
      <vt:lpstr>Creating a Function</vt:lpstr>
      <vt:lpstr>Debugging and Improving Performance</vt:lpstr>
      <vt:lpstr>Preallocation of Memory</vt:lpstr>
      <vt:lpstr>PowerPoint Presentation</vt:lpstr>
      <vt:lpstr>PowerPoint Presentation</vt:lpstr>
      <vt:lpstr>Before you leave, please complete the online course evaluation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Software Development using MATLAB</dc:title>
  <dc:creator>Brown Louise</dc:creator>
  <cp:lastModifiedBy>Louise Brown (staff)</cp:lastModifiedBy>
  <cp:revision>44</cp:revision>
  <dcterms:created xsi:type="dcterms:W3CDTF">2017-05-08T10:15:42Z</dcterms:created>
  <dcterms:modified xsi:type="dcterms:W3CDTF">2022-05-27T16:34:58Z</dcterms:modified>
</cp:coreProperties>
</file>