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notesMasterIdLst>
    <p:notesMasterId r:id="rId28"/>
  </p:notesMasterIdLst>
  <p:sldIdLst>
    <p:sldId id="257" r:id="rId4"/>
    <p:sldId id="272" r:id="rId5"/>
    <p:sldId id="273" r:id="rId6"/>
    <p:sldId id="271" r:id="rId7"/>
    <p:sldId id="259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60" r:id="rId16"/>
    <p:sldId id="261" r:id="rId17"/>
    <p:sldId id="262" r:id="rId18"/>
    <p:sldId id="263" r:id="rId19"/>
    <p:sldId id="274" r:id="rId20"/>
    <p:sldId id="264" r:id="rId21"/>
    <p:sldId id="265" r:id="rId22"/>
    <p:sldId id="266" r:id="rId23"/>
    <p:sldId id="267" r:id="rId24"/>
    <p:sldId id="268" r:id="rId25"/>
    <p:sldId id="270" r:id="rId26"/>
    <p:sldId id="26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0" d="100"/>
          <a:sy n="70" d="100"/>
        </p:scale>
        <p:origin x="12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6565E-6C9B-4A06-A09A-D231B01EEF1C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CBA17-1DF3-4028-93DB-80E2C8EDB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962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339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AA060-BD97-4804-B8BB-DF38F89EFDF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84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Try</a:t>
            </a:r>
          </a:p>
          <a:p>
            <a:r>
              <a:rPr lang="en-GB" dirty="0"/>
              <a:t>Might want different configurations for different</a:t>
            </a:r>
            <a:r>
              <a:rPr lang="en-GB" baseline="0" dirty="0"/>
              <a:t> computers, no of screens </a:t>
            </a:r>
            <a:r>
              <a:rPr lang="en-GB" baseline="0" dirty="0" err="1"/>
              <a:t>etc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237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Try</a:t>
            </a:r>
          </a:p>
          <a:p>
            <a:r>
              <a:rPr lang="en-GB" dirty="0"/>
              <a:t>Might want different configurations for different</a:t>
            </a:r>
            <a:r>
              <a:rPr lang="en-GB" baseline="0" dirty="0"/>
              <a:t> computers, no of screens </a:t>
            </a:r>
            <a:r>
              <a:rPr lang="en-GB" baseline="0" dirty="0" err="1"/>
              <a:t>etc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912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Bit like an</a:t>
            </a:r>
            <a:r>
              <a:rPr lang="en-GB" baseline="0" dirty="0"/>
              <a:t> inline function</a:t>
            </a:r>
            <a:endParaRPr lang="en-GB" dirty="0"/>
          </a:p>
          <a:p>
            <a:r>
              <a:rPr lang="en-GB" dirty="0"/>
              <a:t>Show creating polynomial</a:t>
            </a:r>
            <a:r>
              <a:rPr lang="en-GB" baseline="0" dirty="0"/>
              <a:t>  poly = @(x) 4*x.^2 + 3.*x + 7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16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141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Built up basics to be able</a:t>
            </a:r>
            <a:r>
              <a:rPr lang="en-GB" baseline="0" dirty="0"/>
              <a:t> to write code </a:t>
            </a:r>
          </a:p>
          <a:p>
            <a:r>
              <a:rPr lang="en-GB" baseline="0" dirty="0"/>
              <a:t>Need the tools to be able to write well constructed programs</a:t>
            </a:r>
          </a:p>
          <a:p>
            <a:r>
              <a:rPr lang="en-GB" baseline="0" dirty="0"/>
              <a:t>Good practice to include H1 line to show input/output arguments</a:t>
            </a:r>
          </a:p>
          <a:p>
            <a:r>
              <a:rPr lang="en-GB" baseline="0" dirty="0"/>
              <a:t>Dummy arguments are basically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383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6E3A5-1DA4-4991-954C-0322A256F9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81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23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17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108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AC784-8BB6-44A0-AA7E-C982E08E1020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747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AC784-8BB6-44A0-AA7E-C982E08E1020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286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C5B3-2B48-4D88-A77E-1A23696F9C99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23/05/2022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482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DE8C-8957-4187-982A-F4F277C51911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23/05/2022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856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B417-DE9A-485D-8DDA-13D13183805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23/05/2022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4E4D-0C81-451C-AD13-8324B3BF0A6D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23/05/2022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0353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D992-9C97-44E5-B792-7AF6C14AA9A3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23/05/2022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686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D1BF-39D6-40A9-8696-4C50AAC70658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23/05/2022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87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205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D956-64B0-4223-B458-6C92967630B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23/05/2022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24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9E6-2729-4ED9-A2CC-80045F7683B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23/05/2022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4188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259A-C0FF-49B5-829C-C699E87EB471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23/05/2022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0281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E1F6-83EC-4B7F-8163-91CC9C35176C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23/05/2022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318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DBEC-9C8F-41F2-B567-7B18E0AC364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23/05/2022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2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050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-Two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 numCol="2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190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4001949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/>
          </p:nvPr>
        </p:nvSpPr>
        <p:spPr>
          <a:xfrm>
            <a:off x="4584700" y="1701802"/>
            <a:ext cx="41100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122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2762475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429000" y="1701802"/>
            <a:ext cx="52657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919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439738" y="1701801"/>
            <a:ext cx="8255000" cy="4792663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6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8190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Option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5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2pPr>
              <a:defRPr sz="21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686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089070" y="1701802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089070" y="4204836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697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084208" cy="2289629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4"/>
          </p:nvPr>
        </p:nvSpPr>
        <p:spPr>
          <a:xfrm>
            <a:off x="4660900" y="1701802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5"/>
          </p:nvPr>
        </p:nvSpPr>
        <p:spPr>
          <a:xfrm>
            <a:off x="4660900" y="4211468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6"/>
          </p:nvPr>
        </p:nvSpPr>
        <p:spPr>
          <a:xfrm>
            <a:off x="439738" y="4211468"/>
            <a:ext cx="408420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485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4"/>
          </p:nvPr>
        </p:nvSpPr>
        <p:spPr>
          <a:xfrm>
            <a:off x="5089526" y="1701802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089526" y="4205290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160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/>
          </p:nvPr>
        </p:nvSpPr>
        <p:spPr>
          <a:xfrm>
            <a:off x="439739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702820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730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16" y="131763"/>
            <a:ext cx="6084277" cy="6540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04" y="981078"/>
            <a:ext cx="8509488" cy="5065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5016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78B9098D-0904-442D-BED8-55981DFA2A5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342900"/>
              <a:t>23/05/2022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3429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19BC7565-1DC2-458C-B040-9D2639F701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07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21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58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99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59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87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79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14FF6-3E0D-407D-982E-9B686EE47223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65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709" r:id="rId12"/>
    <p:sldLayoutId id="214748371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F29F-DBA4-47DD-9880-91975FE29A3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23/05/2022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50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147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86" y="432004"/>
            <a:ext cx="1415580" cy="57318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9739" y="6576787"/>
            <a:ext cx="2082119" cy="69250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defTabSz="342900"/>
            <a:r>
              <a:rPr lang="en-US" sz="450" dirty="0">
                <a:solidFill>
                  <a:srgbClr val="000100"/>
                </a:solidFill>
                <a:latin typeface="Arial"/>
                <a:cs typeface="Arial"/>
              </a:rPr>
              <a:t>© The University of Nottingham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210379" y="6530621"/>
            <a:ext cx="484360" cy="115416"/>
          </a:xfrm>
          <a:prstGeom prst="rect">
            <a:avLst/>
          </a:prstGeom>
          <a:noFill/>
        </p:spPr>
        <p:txBody>
          <a:bodyPr wrap="square" lIns="0" bIns="0" rtlCol="0">
            <a:spAutoFit/>
          </a:bodyPr>
          <a:lstStyle/>
          <a:p>
            <a:pPr algn="r" defTabSz="342900"/>
            <a:fld id="{23181E77-2A3C-9A46-B34E-7D328C4F0B2F}" type="slidenum">
              <a:rPr lang="en-US" sz="450">
                <a:solidFill>
                  <a:srgbClr val="000100"/>
                </a:solidFill>
                <a:latin typeface="Arial"/>
                <a:cs typeface="Arial"/>
              </a:rPr>
              <a:pPr algn="r" defTabSz="342900"/>
              <a:t>‹#›</a:t>
            </a:fld>
            <a:endParaRPr lang="en-US" sz="450" dirty="0">
              <a:solidFill>
                <a:srgbClr val="000100"/>
              </a:solidFill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39" y="432001"/>
            <a:ext cx="1439997" cy="5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8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11" Type="http://schemas.openxmlformats.org/officeDocument/2006/relationships/image" Target="../media/image12.png"/><Relationship Id="rId5" Type="http://schemas.openxmlformats.org/officeDocument/2006/relationships/image" Target="../media/image60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nottingham.onlinesurveys.ac.uk/graduate-school-course-evalua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Relationship Id="rId5" Type="http://schemas.openxmlformats.org/officeDocument/2006/relationships/hyperlink" Target="http://tiny.cc/gradschooleval" TargetMode="External"/><Relationship Id="rId4" Type="http://schemas.openxmlformats.org/officeDocument/2006/relationships/hyperlink" Target="https://nottingham.onlinesurveys.ac.uk/graduate-school-course-evaluation-surve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Further MATLAB Programming – Make Your Code Efficient and Robust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sz="2400" dirty="0"/>
          </a:p>
          <a:p>
            <a:r>
              <a:rPr lang="en-GB" sz="2400" dirty="0"/>
              <a:t>Louise Brown, </a:t>
            </a:r>
            <a:r>
              <a:rPr lang="en-GB" sz="2400" dirty="0" err="1"/>
              <a:t>Yijie</a:t>
            </a:r>
            <a:r>
              <a:rPr lang="en-GB" sz="2400" dirty="0"/>
              <a:t> (Amy) Zheng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775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5545-9C47-264F-AEB2-F3B7F4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Cell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ADE409-24C2-D84F-AE34-BE29E9A971E0}"/>
              </a:ext>
            </a:extLst>
          </p:cNvPr>
          <p:cNvSpPr txBox="1"/>
          <p:nvPr/>
        </p:nvSpPr>
        <p:spPr>
          <a:xfrm>
            <a:off x="1640130" y="3438872"/>
            <a:ext cx="58637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C = {1, 2, 3; </a:t>
            </a:r>
            <a:r>
              <a:rPr lang="en-GB" dirty="0"/>
              <a:t>'text’</a:t>
            </a:r>
            <a:r>
              <a:rPr lang="en-GB" sz="1600" dirty="0"/>
              <a:t>, rand(5, 10, 2), {11; 22; 33}}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187F1-B6EE-5848-AACD-A927DB7B8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31762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 </a:t>
            </a:r>
            <a:r>
              <a:rPr lang="en-GB" i="1" dirty="0"/>
              <a:t>cell array</a:t>
            </a:r>
            <a:r>
              <a:rPr lang="en-GB" dirty="0"/>
              <a:t> is a data type with indexed data containers called </a:t>
            </a:r>
            <a:r>
              <a:rPr lang="en-GB" i="1" dirty="0"/>
              <a:t>cells</a:t>
            </a:r>
            <a:r>
              <a:rPr lang="en-GB" dirty="0"/>
              <a:t>, where each cell can contain any type of data.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967B7D-6F17-7A46-A036-8BF0232F7134}"/>
              </a:ext>
            </a:extLst>
          </p:cNvPr>
          <p:cNvSpPr txBox="1"/>
          <p:nvPr/>
        </p:nvSpPr>
        <p:spPr>
          <a:xfrm>
            <a:off x="1640130" y="4126914"/>
            <a:ext cx="586374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C = {</a:t>
            </a:r>
            <a:r>
              <a:rPr lang="en-GB" dirty="0"/>
              <a:t>'2017-08-16'</a:t>
            </a:r>
            <a:r>
              <a:rPr lang="en-GB" sz="1600" dirty="0"/>
              <a:t>,[56 67 78]};</a:t>
            </a:r>
          </a:p>
          <a:p>
            <a:r>
              <a:rPr lang="en-GB" sz="1600" dirty="0"/>
              <a:t>C(2,:) = {</a:t>
            </a:r>
            <a:r>
              <a:rPr lang="en-GB" dirty="0"/>
              <a:t>'2017-08-17'</a:t>
            </a:r>
            <a:r>
              <a:rPr lang="en-GB" sz="1600" dirty="0"/>
              <a:t>,[58 69 79]}; </a:t>
            </a:r>
          </a:p>
          <a:p>
            <a:r>
              <a:rPr lang="en-GB" sz="1600" dirty="0"/>
              <a:t>C(3,:) = {</a:t>
            </a:r>
            <a:r>
              <a:rPr lang="en-GB" dirty="0"/>
              <a:t>'2017-08-18'</a:t>
            </a:r>
            <a:r>
              <a:rPr lang="en-GB" sz="1600" dirty="0"/>
              <a:t>,[60 68 81]};</a:t>
            </a:r>
          </a:p>
        </p:txBody>
      </p:sp>
    </p:spTree>
    <p:extLst>
      <p:ext uri="{BB962C8B-B14F-4D97-AF65-F5344CB8AC3E}">
        <p14:creationId xmlns:p14="http://schemas.microsoft.com/office/powerpoint/2010/main" val="3587236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5545-9C47-264F-AEB2-F3B7F4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Converting cell arrays to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ADE409-24C2-D84F-AE34-BE29E9A971E0}"/>
              </a:ext>
            </a:extLst>
          </p:cNvPr>
          <p:cNvSpPr txBox="1"/>
          <p:nvPr/>
        </p:nvSpPr>
        <p:spPr>
          <a:xfrm>
            <a:off x="1640130" y="3438872"/>
            <a:ext cx="5863740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/>
              <a:t>hw</a:t>
            </a:r>
            <a:r>
              <a:rPr lang="en-GB" sz="1600" dirty="0"/>
              <a:t> = cell2mat(</a:t>
            </a:r>
            <a:r>
              <a:rPr lang="en-GB" sz="1600" dirty="0" err="1"/>
              <a:t>heightWaistData</a:t>
            </a:r>
            <a:r>
              <a:rPr lang="en-GB" sz="1600" dirty="0"/>
              <a:t>)</a:t>
            </a:r>
          </a:p>
          <a:p>
            <a:endParaRPr lang="en-GB" sz="1600" dirty="0"/>
          </a:p>
          <a:p>
            <a:r>
              <a:rPr lang="en-GB" sz="1600" dirty="0"/>
              <a:t>height = </a:t>
            </a:r>
            <a:r>
              <a:rPr lang="en-GB" sz="1600" dirty="0" err="1"/>
              <a:t>hw</a:t>
            </a:r>
            <a:r>
              <a:rPr lang="en-GB" sz="1600" dirty="0"/>
              <a:t>(:, 1);</a:t>
            </a:r>
          </a:p>
          <a:p>
            <a:r>
              <a:rPr lang="en-GB" sz="1600" dirty="0"/>
              <a:t>waist = </a:t>
            </a:r>
            <a:r>
              <a:rPr lang="en-GB" sz="1600" dirty="0" err="1"/>
              <a:t>hw</a:t>
            </a:r>
            <a:r>
              <a:rPr lang="en-GB" sz="1600" dirty="0"/>
              <a:t>(:, 2);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187F1-B6EE-5848-AACD-A927DB7B8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7185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All elements of a MATLAB array must be the same type.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E3050-AFC6-2C4C-B955-90E5A5806C74}"/>
              </a:ext>
            </a:extLst>
          </p:cNvPr>
          <p:cNvSpPr txBox="1"/>
          <p:nvPr/>
        </p:nvSpPr>
        <p:spPr>
          <a:xfrm>
            <a:off x="1640130" y="4882862"/>
            <a:ext cx="586374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% accessing data in arrays</a:t>
            </a:r>
          </a:p>
          <a:p>
            <a:endParaRPr lang="en-GB" sz="1600" dirty="0"/>
          </a:p>
          <a:p>
            <a:r>
              <a:rPr lang="en-GB" sz="1600" i="1" dirty="0"/>
              <a:t>array name</a:t>
            </a:r>
            <a:r>
              <a:rPr lang="en-GB" sz="1600" dirty="0"/>
              <a:t>( </a:t>
            </a:r>
            <a:r>
              <a:rPr lang="en-GB" sz="1600" i="1" dirty="0"/>
              <a:t>first row </a:t>
            </a:r>
            <a:r>
              <a:rPr lang="en-GB" sz="1600" dirty="0"/>
              <a:t>: </a:t>
            </a:r>
            <a:r>
              <a:rPr lang="en-GB" sz="1600" i="1" dirty="0"/>
              <a:t>last row</a:t>
            </a:r>
            <a:r>
              <a:rPr lang="en-GB" sz="1600" dirty="0"/>
              <a:t>, </a:t>
            </a:r>
            <a:r>
              <a:rPr lang="en-GB" sz="1600" i="1" dirty="0"/>
              <a:t>first column </a:t>
            </a:r>
            <a:r>
              <a:rPr lang="en-GB" sz="1600" dirty="0"/>
              <a:t>: </a:t>
            </a:r>
            <a:r>
              <a:rPr lang="en-GB" sz="1600" i="1" dirty="0"/>
              <a:t>last column</a:t>
            </a:r>
            <a:r>
              <a:rPr lang="en-GB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9891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5545-9C47-264F-AEB2-F3B7F4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Missing data and Boolean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ADE409-24C2-D84F-AE34-BE29E9A971E0}"/>
              </a:ext>
            </a:extLst>
          </p:cNvPr>
          <p:cNvSpPr txBox="1"/>
          <p:nvPr/>
        </p:nvSpPr>
        <p:spPr>
          <a:xfrm>
            <a:off x="1640130" y="1690689"/>
            <a:ext cx="5863740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a = [ 0 1 1 2 3 5 8 ];</a:t>
            </a:r>
          </a:p>
          <a:p>
            <a:endParaRPr lang="en-GB" sz="1600" dirty="0"/>
          </a:p>
          <a:p>
            <a:r>
              <a:rPr lang="en-GB" sz="1600" dirty="0"/>
              <a:t>a( [ true true false false true false true ] )</a:t>
            </a:r>
          </a:p>
          <a:p>
            <a:endParaRPr lang="en-GB" sz="1600" dirty="0"/>
          </a:p>
          <a:p>
            <a:r>
              <a:rPr lang="en-GB" sz="1600" dirty="0"/>
              <a:t>&gt;&gt; [ 0 1 3 8 ] % only shows the values for indices equal True</a:t>
            </a:r>
          </a:p>
          <a:p>
            <a:endParaRPr lang="en-GB" sz="1600" dirty="0"/>
          </a:p>
          <a:p>
            <a:r>
              <a:rPr lang="en-GB" sz="1600" dirty="0"/>
              <a:t>a = [ 1 3 </a:t>
            </a:r>
            <a:r>
              <a:rPr lang="en-GB" sz="1600" dirty="0" err="1"/>
              <a:t>NaN</a:t>
            </a:r>
            <a:r>
              <a:rPr lang="en-GB" sz="1600" dirty="0"/>
              <a:t> 7 </a:t>
            </a:r>
            <a:r>
              <a:rPr lang="en-GB" sz="1600" dirty="0" err="1"/>
              <a:t>NaN</a:t>
            </a:r>
            <a:r>
              <a:rPr lang="en-GB" sz="1600" dirty="0"/>
              <a:t> </a:t>
            </a:r>
            <a:r>
              <a:rPr lang="en-GB" sz="1600" dirty="0" err="1"/>
              <a:t>NaN</a:t>
            </a:r>
            <a:r>
              <a:rPr lang="en-GB" sz="1600" dirty="0"/>
              <a:t> 17 ]</a:t>
            </a:r>
          </a:p>
          <a:p>
            <a:endParaRPr lang="en-GB" sz="1600" dirty="0"/>
          </a:p>
          <a:p>
            <a:r>
              <a:rPr lang="en-GB" sz="1600" dirty="0" err="1"/>
              <a:t>isNaN</a:t>
            </a:r>
            <a:r>
              <a:rPr lang="en-GB" sz="1600" dirty="0"/>
              <a:t>(a)</a:t>
            </a:r>
          </a:p>
          <a:p>
            <a:endParaRPr lang="en-GB" sz="1600" dirty="0"/>
          </a:p>
          <a:p>
            <a:r>
              <a:rPr lang="en-GB" sz="1600" dirty="0"/>
              <a:t>&gt;&gt; [ false false true false true true false ]</a:t>
            </a:r>
          </a:p>
          <a:p>
            <a:endParaRPr lang="en-GB" sz="1600" dirty="0"/>
          </a:p>
          <a:p>
            <a:r>
              <a:rPr lang="en-GB" sz="1600" dirty="0"/>
              <a:t>a ( ~ </a:t>
            </a:r>
            <a:r>
              <a:rPr lang="en-GB" sz="1600" dirty="0" err="1"/>
              <a:t>isnan</a:t>
            </a:r>
            <a:r>
              <a:rPr lang="en-GB" sz="1600" dirty="0"/>
              <a:t> ( a ) )</a:t>
            </a:r>
          </a:p>
          <a:p>
            <a:endParaRPr lang="en-GB" sz="160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238722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Linear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00050" y="1825625"/>
                <a:ext cx="8343900" cy="4351338"/>
              </a:xfrm>
            </p:spPr>
            <p:txBody>
              <a:bodyPr>
                <a:noAutofit/>
              </a:bodyPr>
              <a:lstStyle/>
              <a:p>
                <a:r>
                  <a:rPr lang="en-GB" sz="2400" dirty="0"/>
                  <a:t>Regression is the process of using measured data to fit a model of a relationship between variables</a:t>
                </a:r>
              </a:p>
              <a:p>
                <a:r>
                  <a:rPr lang="en-GB" sz="2400" dirty="0"/>
                  <a:t>In this case between pulse pressure and age</a:t>
                </a:r>
              </a:p>
              <a:p>
                <a:r>
                  <a:rPr lang="en-GB" sz="2400" dirty="0"/>
                  <a:t>Propose a parametric model: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GB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400" dirty="0"/>
                  <a:t>   	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is a vector of independent , or predictor, variables  (age)</a:t>
                </a:r>
              </a:p>
              <a:p>
                <a:pPr marL="0" indent="0">
                  <a:buNone/>
                </a:pPr>
                <a:r>
                  <a:rPr lang="en-GB" sz="2400" dirty="0"/>
                  <a:t>	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2400" dirty="0"/>
                  <a:t> is a vector of the dependent, or response, variables          	     (pulse pressure)</a:t>
                </a:r>
              </a:p>
              <a:p>
                <a:pPr marL="0" indent="0">
                  <a:buNone/>
                </a:pPr>
                <a:r>
                  <a:rPr lang="en-GB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2400" dirty="0"/>
                  <a:t> is a vector of parameters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050" y="1825625"/>
                <a:ext cx="8343900" cy="4351338"/>
              </a:xfrm>
              <a:blipFill rotWithShape="0">
                <a:blip r:embed="rId2"/>
                <a:stretch>
                  <a:fillRect l="-1023" t="-1961" r="-1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160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Linear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4325" y="2226469"/>
                <a:ext cx="8515350" cy="326350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Models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is linear in the parameters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 are called </a:t>
                </a:r>
                <a:r>
                  <a:rPr lang="en-GB" i="1" dirty="0"/>
                  <a:t>linear regression models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i="1" dirty="0"/>
              </a:p>
              <a:p>
                <a:r>
                  <a:rPr lang="en-GB" dirty="0"/>
                  <a:t>The model can be written as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   for some set of </a:t>
                </a:r>
                <a:r>
                  <a:rPr lang="en-GB" i="1" dirty="0"/>
                  <a:t>basis </a:t>
                </a:r>
                <a:r>
                  <a:rPr lang="en-GB" dirty="0"/>
                  <a:t>or </a:t>
                </a:r>
                <a:r>
                  <a:rPr lang="en-GB" i="1" dirty="0"/>
                  <a:t>design </a:t>
                </a:r>
                <a:r>
                  <a:rPr lang="en-GB" dirty="0"/>
                  <a:t>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GB" dirty="0"/>
              </a:p>
              <a:p>
                <a:endParaRPr lang="en-GB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5" y="2226469"/>
                <a:ext cx="8515350" cy="3263504"/>
              </a:xfrm>
              <a:blipFill rotWithShape="0">
                <a:blip r:embed="rId2"/>
                <a:stretch>
                  <a:fillRect l="-1146" t="-4664" b="-20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314575" y="3808331"/>
            <a:ext cx="8572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Response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19700" y="3825018"/>
            <a:ext cx="8953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Predictor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33650" y="4624565"/>
            <a:ext cx="14763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Model parameters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52950" y="4704913"/>
            <a:ext cx="14668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Design functions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71800" y="4096901"/>
            <a:ext cx="200025" cy="10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>
            <a:off x="5029200" y="3975059"/>
            <a:ext cx="190500" cy="22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14775" y="4575392"/>
            <a:ext cx="333375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767262" y="4566414"/>
            <a:ext cx="247650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172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6725" y="339470"/>
            <a:ext cx="7886700" cy="5548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300" dirty="0"/>
              <a:t>Matrix Equations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819627" y="1904223"/>
            <a:ext cx="4402359" cy="1637787"/>
            <a:chOff x="1536700" y="1286817"/>
            <a:chExt cx="5869812" cy="21837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536700" y="1286817"/>
                  <a:ext cx="578389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700" y="1286817"/>
                  <a:ext cx="578389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843" t="-2174" r="-1545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536700" y="1985317"/>
                  <a:ext cx="58122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700" y="1985317"/>
                  <a:ext cx="581227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38" t="-2174" r="-1397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536700" y="31012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700" y="3101200"/>
                  <a:ext cx="586981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30" t="-4444" r="-1383" b="-3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406749" y="2683816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6749" y="2683816"/>
                  <a:ext cx="12396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3333" r="-46667" b="-882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1819627" y="4610879"/>
            <a:ext cx="4772910" cy="1420946"/>
            <a:chOff x="1498600" y="4217083"/>
            <a:chExt cx="6363880" cy="18945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549400" y="4217083"/>
                  <a:ext cx="6187933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=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 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9400" y="4217083"/>
                  <a:ext cx="6187933" cy="49244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1562348" y="4719249"/>
                  <a:ext cx="6223413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=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 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348" y="4719249"/>
                  <a:ext cx="6223413" cy="49244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498600" y="5619235"/>
                  <a:ext cx="6363880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=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 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8600" y="5619235"/>
                  <a:ext cx="6363880" cy="49244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739900" y="5303100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9900" y="5303100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667" r="-53333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251200" y="5286799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00" y="5286799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667" r="-53333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390911" y="5303100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0911" y="5303100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3750" r="-43750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311900" y="5303100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1900" y="5303100"/>
                  <a:ext cx="12396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53333" r="-46667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7314651" y="5342235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651" y="5342235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667" r="-53333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238617" y="5322667"/>
                  <a:ext cx="1944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8617" y="5322667"/>
                  <a:ext cx="194499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5000" r="-20833" b="-294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Left Bracket 26"/>
            <p:cNvSpPr/>
            <p:nvPr/>
          </p:nvSpPr>
          <p:spPr>
            <a:xfrm>
              <a:off x="2754672" y="4317998"/>
              <a:ext cx="155045" cy="1790015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29" name="Right Bracket 28"/>
            <p:cNvSpPr/>
            <p:nvPr/>
          </p:nvSpPr>
          <p:spPr>
            <a:xfrm>
              <a:off x="7436929" y="4290884"/>
              <a:ext cx="232797" cy="1790015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0" name="Left Bracket 29"/>
            <p:cNvSpPr/>
            <p:nvPr/>
          </p:nvSpPr>
          <p:spPr>
            <a:xfrm>
              <a:off x="1522039" y="4317998"/>
              <a:ext cx="155045" cy="1790015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1" name="Left Bracket 30"/>
            <p:cNvSpPr/>
            <p:nvPr/>
          </p:nvSpPr>
          <p:spPr>
            <a:xfrm>
              <a:off x="7027446" y="4290884"/>
              <a:ext cx="155045" cy="1790015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2" name="Right Bracket 31"/>
            <p:cNvSpPr/>
            <p:nvPr/>
          </p:nvSpPr>
          <p:spPr>
            <a:xfrm>
              <a:off x="1911767" y="4290884"/>
              <a:ext cx="232797" cy="1790015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3" name="Right Bracket 32"/>
            <p:cNvSpPr/>
            <p:nvPr/>
          </p:nvSpPr>
          <p:spPr>
            <a:xfrm>
              <a:off x="6661393" y="4290884"/>
              <a:ext cx="232797" cy="1790015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91757" y="1097136"/>
            <a:ext cx="765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Fitting </a:t>
            </a:r>
            <a:r>
              <a:rPr lang="en-GB" sz="2000" i="1" dirty="0"/>
              <a:t>n </a:t>
            </a:r>
            <a:r>
              <a:rPr lang="en-GB" sz="2000" dirty="0"/>
              <a:t>measured data points gives a system of </a:t>
            </a:r>
            <a:r>
              <a:rPr lang="en-GB" sz="2000" i="1" dirty="0"/>
              <a:t>n </a:t>
            </a:r>
            <a:r>
              <a:rPr lang="en-GB" sz="2000" dirty="0"/>
              <a:t>linear equations with </a:t>
            </a:r>
            <a:r>
              <a:rPr lang="en-GB" sz="2000" i="1" dirty="0"/>
              <a:t>m </a:t>
            </a:r>
            <a:r>
              <a:rPr lang="en-GB" sz="2000" dirty="0"/>
              <a:t>unknown model parameters (</a:t>
            </a:r>
            <a:r>
              <a:rPr lang="en-GB" sz="2000" i="1" dirty="0" err="1"/>
              <a:t>c</a:t>
            </a:r>
            <a:r>
              <a:rPr lang="en-GB" sz="2000" i="1" baseline="-25000" dirty="0" err="1"/>
              <a:t>j</a:t>
            </a:r>
            <a:r>
              <a:rPr lang="en-GB" sz="2000" i="1" dirty="0"/>
              <a:t>)</a:t>
            </a:r>
            <a:endParaRPr lang="en-GB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238125" y="3796443"/>
            <a:ext cx="5629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Using matrix algebra, this system can be written in matrix-vector form as:</a:t>
            </a:r>
          </a:p>
        </p:txBody>
      </p:sp>
    </p:spTree>
    <p:extLst>
      <p:ext uri="{BB962C8B-B14F-4D97-AF65-F5344CB8AC3E}">
        <p14:creationId xmlns:p14="http://schemas.microsoft.com/office/powerpoint/2010/main" val="37450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GB" sz="3200" dirty="0"/>
              <a:t>Anonymous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516" y="1129659"/>
            <a:ext cx="8676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Anonymous functions are local functions only available until the workspace is cleared. They are called anonymous because they do not refer to a named function.</a:t>
            </a:r>
          </a:p>
          <a:p>
            <a:endParaRPr lang="en-GB" dirty="0">
              <a:solidFill>
                <a:prstClr val="black"/>
              </a:solidFill>
            </a:endParaRPr>
          </a:p>
          <a:p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Fnhandle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@ (input arguments) </a:t>
            </a:r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functioncode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292494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Shows function handle being created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896010" y="2469989"/>
            <a:ext cx="14794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98" y="3717032"/>
            <a:ext cx="382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 = @(</a:t>
            </a:r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sin(x) + 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6178" y="3578532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Can be saved in .mat file using load and save commands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698" y="4358154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 f(pi/6, 0.5)</a:t>
            </a:r>
          </a:p>
          <a:p>
            <a:endParaRPr lang="en-GB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endParaRPr lang="en-GB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1</a:t>
            </a:r>
          </a:p>
        </p:txBody>
      </p:sp>
    </p:spTree>
    <p:extLst>
      <p:ext uri="{BB962C8B-B14F-4D97-AF65-F5344CB8AC3E}">
        <p14:creationId xmlns:p14="http://schemas.microsoft.com/office/powerpoint/2010/main" val="19347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346663"/>
            <a:ext cx="860107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Anonymous function creating function handle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modelFun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@(c, x1, x2) c(1)+c(2)*x1+c(3)*x2c(4)*x1.^2 +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c(5)*x2.^2 + c(6)*x1.*x2;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>
                <a:solidFill>
                  <a:srgbClr val="000000"/>
                </a:solidFill>
              </a:rPr>
              <a:t>Mathematical notation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</a:rPr>
              <a:t>f(x1, x2) = c(1) +c(2)*x1 +c(3)*x2 + c(4)*x1.^2 + ...</a:t>
            </a:r>
          </a:p>
          <a:p>
            <a:r>
              <a:rPr lang="en-GB" dirty="0">
                <a:latin typeface="Courier New" panose="02070309020205020404" pitchFamily="49" charset="0"/>
              </a:rPr>
              <a:t>   c(5)*x2.^2 + c(6)*x1*x2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798513"/>
            <a:ext cx="82296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/>
              <a:t>Anonymous Functions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49098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6725" y="339470"/>
            <a:ext cx="7886700" cy="5548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300" dirty="0"/>
              <a:t>Making Grids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0075" y="1028700"/>
            <a:ext cx="749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meshgrid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cs typeface="Courier New" panose="02070309020205020404" pitchFamily="49" charset="0"/>
              </a:rPr>
              <a:t>function converts vectors of points into matrices that can represent a grid of points in the x-y plane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02872" y="1809429"/>
            <a:ext cx="69818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-2:4; </a:t>
            </a:r>
            <a:r>
              <a:rPr lang="es-E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1 x 7 vector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y = 0:5;  </a:t>
            </a:r>
            <a:r>
              <a:rPr lang="es-E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1 x 6 vector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[X,Y]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meshgrid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0     0     0     0     0     0     0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1     1     1     1     1     1     1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2     2     2     2     2     2     2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3     3     3     3     3     3     3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4     4     4     4     4     4     4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5     5     5     5     5     5     5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1343DAE-49D5-0A64-04A4-51A98E4DC6FA}"/>
              </a:ext>
            </a:extLst>
          </p:cNvPr>
          <p:cNvSpPr/>
          <p:nvPr/>
        </p:nvSpPr>
        <p:spPr>
          <a:xfrm>
            <a:off x="4572000" y="1809430"/>
            <a:ext cx="245660" cy="6463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4CF187-C22D-DA14-EEEB-2AB713CCC707}"/>
              </a:ext>
            </a:extLst>
          </p:cNvPr>
          <p:cNvSpPr txBox="1"/>
          <p:nvPr/>
        </p:nvSpPr>
        <p:spPr>
          <a:xfrm>
            <a:off x="4850216" y="1809429"/>
            <a:ext cx="2620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42 points in grid of points in the </a:t>
            </a:r>
            <a:r>
              <a:rPr lang="en-GB" dirty="0" err="1"/>
              <a:t>x,y</a:t>
            </a:r>
            <a:r>
              <a:rPr lang="en-GB" dirty="0"/>
              <a:t> plan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D20F55A-0120-FAAE-FF6E-2FFEE18BC229}"/>
              </a:ext>
            </a:extLst>
          </p:cNvPr>
          <p:cNvSpPr/>
          <p:nvPr/>
        </p:nvSpPr>
        <p:spPr>
          <a:xfrm>
            <a:off x="6160401" y="3152633"/>
            <a:ext cx="199456" cy="15149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30BFCCE-9F3A-32F0-8674-D1B73D723E81}"/>
              </a:ext>
            </a:extLst>
          </p:cNvPr>
          <p:cNvSpPr/>
          <p:nvPr/>
        </p:nvSpPr>
        <p:spPr>
          <a:xfrm>
            <a:off x="6160401" y="5115386"/>
            <a:ext cx="199456" cy="15149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C16069-EF4B-594A-4E60-0568F3DEF66F}"/>
              </a:ext>
            </a:extLst>
          </p:cNvPr>
          <p:cNvSpPr txBox="1"/>
          <p:nvPr/>
        </p:nvSpPr>
        <p:spPr>
          <a:xfrm>
            <a:off x="6469038" y="3576075"/>
            <a:ext cx="223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coordinate at each grid 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E6FF15-DBF9-0936-31E7-76D4ABF1D3EB}"/>
              </a:ext>
            </a:extLst>
          </p:cNvPr>
          <p:cNvSpPr txBox="1"/>
          <p:nvPr/>
        </p:nvSpPr>
        <p:spPr>
          <a:xfrm>
            <a:off x="6469038" y="5506134"/>
            <a:ext cx="223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 coordinate at each grid point</a:t>
            </a:r>
          </a:p>
        </p:txBody>
      </p:sp>
    </p:spTree>
    <p:extLst>
      <p:ext uri="{BB962C8B-B14F-4D97-AF65-F5344CB8AC3E}">
        <p14:creationId xmlns:p14="http://schemas.microsoft.com/office/powerpoint/2010/main" val="4200687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Creating a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19</a:t>
            </a:fld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228821" y="1691297"/>
            <a:ext cx="8527545" cy="2927352"/>
            <a:chOff x="344219" y="767967"/>
            <a:chExt cx="8527545" cy="2927352"/>
          </a:xfrm>
        </p:grpSpPr>
        <p:sp>
          <p:nvSpPr>
            <p:cNvPr id="4" name="TextBox 3"/>
            <p:cNvSpPr txBox="1"/>
            <p:nvPr/>
          </p:nvSpPr>
          <p:spPr>
            <a:xfrm>
              <a:off x="344219" y="2217991"/>
              <a:ext cx="852754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function [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modelCoeffs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fh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fitQuadModel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(X, y,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showplot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FITQUADMODEL Fits a quadratic model to the response data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using the columns of X as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regressors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. X has one or two 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columns; y is a vector with the same number of rows as X.</a:t>
              </a:r>
            </a:p>
            <a:p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36499" y="767967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Must be the same as the filename – </a:t>
              </a:r>
              <a:r>
                <a:rPr lang="en-GB" dirty="0" err="1"/>
                <a:t>fitQuadModel.m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68598" y="1506631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Input arguments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1483" y="787616"/>
              <a:ext cx="21898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Must have  function declaration on line 1 of file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47419" y="1597524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Output arguments 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029798" y="1691297"/>
              <a:ext cx="154374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928587" y="1691297"/>
              <a:ext cx="252028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16819" y="1857042"/>
              <a:ext cx="216024" cy="4230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635812" y="1888553"/>
              <a:ext cx="197215" cy="391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083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C784-8BB6-44A0-AA7E-C982E08E1020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2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2656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It’s all gone horribly wrong!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9592" y="1772816"/>
            <a:ext cx="748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Does this look familiar?</a:t>
            </a:r>
          </a:p>
          <a:p>
            <a:endParaRPr lang="en-GB" sz="2400" dirty="0"/>
          </a:p>
          <a:p>
            <a:r>
              <a:rPr lang="en-GB" sz="2400" dirty="0" err="1"/>
              <a:t>TestCode.m</a:t>
            </a:r>
            <a:endParaRPr lang="en-GB" sz="2400" dirty="0"/>
          </a:p>
          <a:p>
            <a:r>
              <a:rPr lang="en-GB" sz="2400" dirty="0"/>
              <a:t>TestCode_data_set1.m</a:t>
            </a:r>
          </a:p>
          <a:p>
            <a:r>
              <a:rPr lang="en-GB" sz="2400" dirty="0"/>
              <a:t>TestCode_data_set1_v2.m</a:t>
            </a:r>
          </a:p>
          <a:p>
            <a:r>
              <a:rPr lang="en-GB" sz="2400" dirty="0"/>
              <a:t>TestCode_data_set1_v2_with_output.m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4664747"/>
            <a:ext cx="748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version control, </a:t>
            </a:r>
            <a:r>
              <a:rPr lang="en-GB" sz="2400" dirty="0" err="1"/>
              <a:t>eg</a:t>
            </a:r>
            <a:r>
              <a:rPr lang="en-GB" sz="2400" dirty="0"/>
              <a:t> Git, Subversion or Mercurial</a:t>
            </a:r>
          </a:p>
          <a:p>
            <a:endParaRPr lang="en-GB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16250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Debugging and Improving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Diagnosing problems</a:t>
            </a:r>
          </a:p>
          <a:p>
            <a:r>
              <a:rPr lang="en-GB" sz="2800" dirty="0"/>
              <a:t>Identifying common errors</a:t>
            </a:r>
          </a:p>
          <a:p>
            <a:r>
              <a:rPr lang="en-GB" sz="2800" dirty="0"/>
              <a:t>Evaluation of code performance</a:t>
            </a:r>
          </a:p>
          <a:p>
            <a:r>
              <a:rPr lang="en-GB" sz="2800" dirty="0"/>
              <a:t>Vectorisation techniques</a:t>
            </a:r>
          </a:p>
          <a:p>
            <a:r>
              <a:rPr lang="en-GB" sz="2800" dirty="0"/>
              <a:t>Managing memory effectively</a:t>
            </a:r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683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2"/>
            <a:ext cx="83820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dirty="0"/>
              <a:t>Efficient matrix and array operations rely on data being located together in a contiguous block of memory addresses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Create a dummy version of a variable of appropriate size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zeros(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m,n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400" dirty="0">
                <a:cs typeface="Courier New" panose="02070309020205020404" pitchFamily="49" charset="0"/>
              </a:rPr>
              <a:t>Subsequent operations then overwrite the zeros with the required values</a:t>
            </a:r>
          </a:p>
          <a:p>
            <a:pPr marL="0" indent="0">
              <a:buNone/>
            </a:pPr>
            <a:endParaRPr lang="en-GB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cs typeface="Courier New" panose="02070309020205020404" pitchFamily="49" charset="0"/>
              </a:rPr>
              <a:t>Assigning the last element of an array first creates an array of the appropriate size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x(8) = 3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=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0     0     0     0     0     0     0     3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4537"/>
          </a:xfrm>
        </p:spPr>
        <p:txBody>
          <a:bodyPr>
            <a:normAutofit/>
          </a:bodyPr>
          <a:lstStyle/>
          <a:p>
            <a:r>
              <a:rPr lang="en-GB" sz="3600" dirty="0" err="1"/>
              <a:t>Preallocation</a:t>
            </a:r>
            <a:r>
              <a:rPr lang="en-GB" sz="3600" dirty="0"/>
              <a:t> of Memory</a:t>
            </a:r>
          </a:p>
        </p:txBody>
      </p:sp>
    </p:spTree>
    <p:extLst>
      <p:ext uri="{BB962C8B-B14F-4D97-AF65-F5344CB8AC3E}">
        <p14:creationId xmlns:p14="http://schemas.microsoft.com/office/powerpoint/2010/main" val="1971529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err="1"/>
              <a:t>Preallocating</a:t>
            </a:r>
            <a:r>
              <a:rPr lang="en-GB" sz="3600" dirty="0"/>
              <a:t> Cells and Structures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6725" y="1428750"/>
            <a:ext cx="8410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Cell arrays and structure arrays act as containers for various types of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1717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 = cell(1,5)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234902" y="2778796"/>
            <a:ext cx="3773961" cy="875873"/>
            <a:chOff x="1655032" y="2917651"/>
            <a:chExt cx="3773961" cy="875873"/>
          </a:xfrm>
        </p:grpSpPr>
        <p:grpSp>
          <p:nvGrpSpPr>
            <p:cNvPr id="29" name="Group 28"/>
            <p:cNvGrpSpPr/>
            <p:nvPr/>
          </p:nvGrpSpPr>
          <p:grpSpPr>
            <a:xfrm>
              <a:off x="2019043" y="2917651"/>
              <a:ext cx="3409950" cy="875873"/>
              <a:chOff x="2019043" y="2917651"/>
              <a:chExt cx="3409950" cy="875873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019043" y="2917651"/>
                <a:ext cx="3409950" cy="466725"/>
                <a:chOff x="2019043" y="2917651"/>
                <a:chExt cx="3409950" cy="466725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2019043" y="2917651"/>
                  <a:ext cx="3409950" cy="466725"/>
                  <a:chOff x="1895475" y="2781300"/>
                  <a:chExt cx="3409950" cy="466725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1895475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2581275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3257550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3943350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4619625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7" name="Oval 16"/>
                <p:cNvSpPr/>
                <p:nvPr/>
              </p:nvSpPr>
              <p:spPr>
                <a:xfrm>
                  <a:off x="2309685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2998316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674591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360391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5036666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24" name="Straight Arrow Connector 23"/>
              <p:cNvCxnSpPr/>
              <p:nvPr/>
            </p:nvCxnSpPr>
            <p:spPr>
              <a:xfrm>
                <a:off x="2359112" y="3151013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3050833" y="3151012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3724018" y="3116686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4409818" y="3151012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5086093" y="3151012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1655032" y="2917651"/>
              <a:ext cx="3820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c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626184" y="2436322"/>
            <a:ext cx="2903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cell </a:t>
            </a:r>
            <a:r>
              <a:rPr lang="en-GB" sz="2000" dirty="0">
                <a:cs typeface="Courier New" panose="02070309020205020404" pitchFamily="49" charset="0"/>
              </a:rPr>
              <a:t>command </a:t>
            </a:r>
            <a:r>
              <a:rPr lang="en-GB" sz="2000" dirty="0" err="1">
                <a:cs typeface="Courier New" panose="02070309020205020404" pitchFamily="49" charset="0"/>
              </a:rPr>
              <a:t>preallocates</a:t>
            </a:r>
            <a:r>
              <a:rPr lang="en-GB" sz="2000" dirty="0">
                <a:cs typeface="Courier New" panose="02070309020205020404" pitchFamily="49" charset="0"/>
              </a:rPr>
              <a:t> the container</a:t>
            </a:r>
            <a:endParaRPr lang="en-GB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30195" y="5152768"/>
            <a:ext cx="331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S(5).field1 = 1;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S(5).field2 = 2;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49" y="3900512"/>
            <a:ext cx="2509082" cy="228098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30195" y="4334301"/>
            <a:ext cx="368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Define the last element in a structure array</a:t>
            </a:r>
          </a:p>
        </p:txBody>
      </p:sp>
    </p:spTree>
    <p:extLst>
      <p:ext uri="{BB962C8B-B14F-4D97-AF65-F5344CB8AC3E}">
        <p14:creationId xmlns:p14="http://schemas.microsoft.com/office/powerpoint/2010/main" val="320507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In-Place Optimisation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199" y="1237624"/>
            <a:ext cx="8410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In-place optimisation saves on memory by reusing an input variable for output</a:t>
            </a:r>
          </a:p>
          <a:p>
            <a:endParaRPr lang="en-GB" sz="2000" dirty="0"/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2*x + 3;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2*x + 3;    </a:t>
            </a:r>
            <a:r>
              <a:rPr lang="en-GB" sz="2000" dirty="0">
                <a:cs typeface="Courier New" panose="02070309020205020404" pitchFamily="49" charset="0"/>
              </a:rPr>
              <a:t>Saves memory by assigning back into variable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GB" sz="2000" dirty="0">
                <a:cs typeface="Courier New" panose="02070309020205020404" pitchFamily="49" charset="0"/>
              </a:rPr>
              <a:t>and 		           execution time for allocating memory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372810" y="2592729"/>
            <a:ext cx="567160" cy="9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39970" y="3553428"/>
            <a:ext cx="265060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199" y="5010150"/>
            <a:ext cx="3348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y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y = 2*x + 3;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44595" y="6005207"/>
            <a:ext cx="92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myfun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642552" y="6005207"/>
            <a:ext cx="38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939970" y="6005207"/>
            <a:ext cx="38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5741" y="4476758"/>
            <a:ext cx="191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Regular Function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58032" y="5025433"/>
            <a:ext cx="3348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x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2*x + 3;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45428" y="6020490"/>
            <a:ext cx="92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myfun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5243385" y="6020490"/>
            <a:ext cx="38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43385" y="4600888"/>
            <a:ext cx="238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In-Place Optimisation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4423719" y="4661424"/>
            <a:ext cx="2059" cy="18505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484605" y="4287795"/>
            <a:ext cx="469557" cy="5582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672013" y="4287794"/>
            <a:ext cx="386019" cy="5582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6" idx="3"/>
            <a:endCxn id="23" idx="1"/>
          </p:cNvCxnSpPr>
          <p:nvPr/>
        </p:nvCxnSpPr>
        <p:spPr>
          <a:xfrm>
            <a:off x="1025611" y="6189873"/>
            <a:ext cx="5189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3" idx="3"/>
            <a:endCxn id="38" idx="1"/>
          </p:cNvCxnSpPr>
          <p:nvPr/>
        </p:nvCxnSpPr>
        <p:spPr>
          <a:xfrm>
            <a:off x="2471352" y="6189873"/>
            <a:ext cx="4686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590572" y="6196056"/>
            <a:ext cx="5189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1" idx="3"/>
            <a:endCxn id="42" idx="2"/>
          </p:cNvCxnSpPr>
          <p:nvPr/>
        </p:nvCxnSpPr>
        <p:spPr>
          <a:xfrm flipH="1">
            <a:off x="5434915" y="6205156"/>
            <a:ext cx="1637270" cy="184666"/>
          </a:xfrm>
          <a:prstGeom prst="bentConnector4">
            <a:avLst>
              <a:gd name="adj1" fmla="val -13962"/>
              <a:gd name="adj2" fmla="val 22379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93958" y="3322595"/>
            <a:ext cx="233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82178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0" grpId="0" animBg="1"/>
      <p:bldP spid="23" grpId="0" animBg="1"/>
      <p:bldP spid="36" grpId="0"/>
      <p:bldP spid="38" grpId="0"/>
      <p:bldP spid="39" grpId="0"/>
      <p:bldP spid="40" grpId="0" animBg="1"/>
      <p:bldP spid="41" grpId="0" animBg="1"/>
      <p:bldP spid="42" grpId="0"/>
      <p:bldP spid="44" grpId="0"/>
      <p:bldP spid="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176" y="1982227"/>
            <a:ext cx="6262559" cy="1066952"/>
          </a:xfrm>
        </p:spPr>
        <p:txBody>
          <a:bodyPr>
            <a:normAutofit fontScale="90000"/>
          </a:bodyPr>
          <a:lstStyle/>
          <a:p>
            <a:r>
              <a:rPr lang="en-GB" dirty="0"/>
              <a:t>Before you leave, please complete the online course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625" y="3182869"/>
            <a:ext cx="8391525" cy="3179831"/>
          </a:xfrm>
        </p:spPr>
        <p:txBody>
          <a:bodyPr>
            <a:normAutofit fontScale="62500" lnSpcReduction="20000"/>
          </a:bodyPr>
          <a:lstStyle/>
          <a:p>
            <a:r>
              <a:rPr lang="en-GB" sz="3600" dirty="0"/>
              <a:t>To access the evaluation form visit:</a:t>
            </a:r>
            <a:endParaRPr lang="en-GB" sz="3600" dirty="0">
              <a:hlinkClick r:id="rId3"/>
            </a:endParaRPr>
          </a:p>
          <a:p>
            <a:r>
              <a:rPr lang="en-GB" sz="3600" dirty="0">
                <a:hlinkClick r:id="rId4"/>
              </a:rPr>
              <a:t>https://nottingham.onlinesurveys.ac.uk/graduate-school-course-evaluation-survey</a:t>
            </a:r>
            <a:r>
              <a:rPr lang="en-GB" sz="3600" dirty="0"/>
              <a:t> </a:t>
            </a:r>
          </a:p>
          <a:p>
            <a:endParaRPr lang="en-GB" sz="3600" dirty="0"/>
          </a:p>
          <a:p>
            <a:r>
              <a:rPr lang="en-GB" sz="3600" dirty="0">
                <a:solidFill>
                  <a:prstClr val="black"/>
                </a:solidFill>
              </a:rPr>
              <a:t>or using </a:t>
            </a:r>
          </a:p>
          <a:p>
            <a:r>
              <a:rPr lang="en-GB" sz="3600" dirty="0">
                <a:solidFill>
                  <a:prstClr val="black"/>
                </a:solidFill>
                <a:hlinkClick r:id="rId5"/>
              </a:rPr>
              <a:t>http://tiny.cc/gradschooleval</a:t>
            </a:r>
            <a:endParaRPr lang="en-GB" sz="3600" dirty="0">
              <a:solidFill>
                <a:prstClr val="black"/>
              </a:solidFill>
            </a:endParaRPr>
          </a:p>
          <a:p>
            <a:endParaRPr lang="en-GB" sz="3600" dirty="0"/>
          </a:p>
          <a:p>
            <a:r>
              <a:rPr lang="en-GB" sz="3600" dirty="0"/>
              <a:t>Input the course date as </a:t>
            </a:r>
            <a:r>
              <a:rPr lang="en-GB" sz="3600" dirty="0">
                <a:solidFill>
                  <a:srgbClr val="FF0000"/>
                </a:solidFill>
              </a:rPr>
              <a:t>23/05/2019</a:t>
            </a:r>
          </a:p>
          <a:p>
            <a:r>
              <a:rPr lang="en-GB" sz="3600" dirty="0"/>
              <a:t>Input the course code as GSTML3</a:t>
            </a:r>
          </a:p>
          <a:p>
            <a:endParaRPr lang="en-GB" sz="1575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56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C784-8BB6-44A0-AA7E-C982E08E1020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2656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It’s all gone horribly wrong!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63187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987366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18673" y="2971280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1592" y="2971280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124700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842000" y="4752686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821464" y="4733119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238104" y="2971280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84168" y="2971280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572000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020272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8184900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cxnSp>
        <p:nvCxnSpPr>
          <p:cNvPr id="27" name="Straight Arrow Connector 26"/>
          <p:cNvCxnSpPr>
            <a:stCxn id="9" idx="5"/>
            <a:endCxn id="7" idx="1"/>
          </p:cNvCxnSpPr>
          <p:nvPr/>
        </p:nvCxnSpPr>
        <p:spPr bwMode="auto">
          <a:xfrm>
            <a:off x="2662511" y="3432199"/>
            <a:ext cx="403936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>
            <a:stCxn id="6" idx="6"/>
            <a:endCxn id="7" idx="2"/>
          </p:cNvCxnSpPr>
          <p:nvPr/>
        </p:nvCxnSpPr>
        <p:spPr bwMode="auto">
          <a:xfrm>
            <a:off x="903187" y="3976240"/>
            <a:ext cx="2084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stCxn id="6" idx="7"/>
            <a:endCxn id="8" idx="3"/>
          </p:cNvCxnSpPr>
          <p:nvPr/>
        </p:nvCxnSpPr>
        <p:spPr bwMode="auto">
          <a:xfrm flipV="1">
            <a:off x="824106" y="3432199"/>
            <a:ext cx="473648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stCxn id="8" idx="6"/>
            <a:endCxn id="9" idx="2"/>
          </p:cNvCxnSpPr>
          <p:nvPr/>
        </p:nvCxnSpPr>
        <p:spPr bwMode="auto">
          <a:xfrm>
            <a:off x="1758673" y="3241280"/>
            <a:ext cx="4429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7" idx="6"/>
            <a:endCxn id="10" idx="2"/>
          </p:cNvCxnSpPr>
          <p:nvPr/>
        </p:nvCxnSpPr>
        <p:spPr bwMode="auto">
          <a:xfrm>
            <a:off x="3527366" y="3976240"/>
            <a:ext cx="359733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>
            <a:stCxn id="7" idx="7"/>
            <a:endCxn id="13" idx="2"/>
          </p:cNvCxnSpPr>
          <p:nvPr/>
        </p:nvCxnSpPr>
        <p:spPr bwMode="auto">
          <a:xfrm flipV="1">
            <a:off x="3448285" y="3241280"/>
            <a:ext cx="1789819" cy="544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stCxn id="13" idx="6"/>
            <a:endCxn id="14" idx="2"/>
          </p:cNvCxnSpPr>
          <p:nvPr/>
        </p:nvCxnSpPr>
        <p:spPr bwMode="auto">
          <a:xfrm>
            <a:off x="5778104" y="3241280"/>
            <a:ext cx="30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>
            <a:endCxn id="10" idx="1"/>
          </p:cNvCxnSpPr>
          <p:nvPr/>
        </p:nvCxnSpPr>
        <p:spPr bwMode="auto">
          <a:xfrm>
            <a:off x="6591096" y="3390638"/>
            <a:ext cx="612685" cy="394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7" idx="5"/>
            <a:endCxn id="12" idx="1"/>
          </p:cNvCxnSpPr>
          <p:nvPr/>
        </p:nvCxnSpPr>
        <p:spPr bwMode="auto">
          <a:xfrm>
            <a:off x="3448285" y="4167159"/>
            <a:ext cx="452260" cy="64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stCxn id="10" idx="5"/>
          </p:cNvCxnSpPr>
          <p:nvPr/>
        </p:nvCxnSpPr>
        <p:spPr bwMode="auto">
          <a:xfrm>
            <a:off x="7585619" y="4167159"/>
            <a:ext cx="407145" cy="6197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>
            <a:stCxn id="7" idx="0"/>
            <a:endCxn id="15" idx="3"/>
          </p:cNvCxnSpPr>
          <p:nvPr/>
        </p:nvCxnSpPr>
        <p:spPr bwMode="auto">
          <a:xfrm flipV="1">
            <a:off x="3257366" y="2171199"/>
            <a:ext cx="1393715" cy="153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>
            <a:stCxn id="15" idx="6"/>
            <a:endCxn id="16" idx="2"/>
          </p:cNvCxnSpPr>
          <p:nvPr/>
        </p:nvCxnSpPr>
        <p:spPr bwMode="auto">
          <a:xfrm>
            <a:off x="5112000" y="1980280"/>
            <a:ext cx="19082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/>
          <p:cNvCxnSpPr>
            <a:stCxn id="16" idx="6"/>
            <a:endCxn id="17" idx="2"/>
          </p:cNvCxnSpPr>
          <p:nvPr/>
        </p:nvCxnSpPr>
        <p:spPr bwMode="auto">
          <a:xfrm>
            <a:off x="7560272" y="1980280"/>
            <a:ext cx="6246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458074" y="379782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27644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98673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086903" y="37778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697984" y="17978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51054" y="306286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189016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124700" y="17978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229123" y="378532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215634" y="1795614"/>
            <a:ext cx="47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861456" y="4824706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881992" y="4855121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55511" y="4057695"/>
            <a:ext cx="107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Trunk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20062" y="2585569"/>
            <a:ext cx="1008813" cy="37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Branch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365711" y="4954701"/>
            <a:ext cx="66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355175" y="2252531"/>
            <a:ext cx="1636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Discontinued branch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85739" y="5702200"/>
            <a:ext cx="706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Tags can correspond to code producing results for research papers</a:t>
            </a: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Git Workflow</a:t>
            </a:r>
          </a:p>
        </p:txBody>
      </p:sp>
    </p:spTree>
    <p:extLst>
      <p:ext uri="{BB962C8B-B14F-4D97-AF65-F5344CB8AC3E}">
        <p14:creationId xmlns:p14="http://schemas.microsoft.com/office/powerpoint/2010/main" val="303518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7" y="1905190"/>
            <a:ext cx="7514286" cy="304761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Git Workflow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48550" y="2324100"/>
            <a:ext cx="1362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GitHub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848601" y="2724150"/>
            <a:ext cx="200024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1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494030"/>
            <a:ext cx="6172200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Clone Course Materials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941649" y="2926424"/>
            <a:ext cx="72675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louisepb</a:t>
            </a:r>
            <a:r>
              <a:rPr lang="en-GB" sz="2400" dirty="0"/>
              <a:t>/</a:t>
            </a:r>
            <a:r>
              <a:rPr lang="en-GB" sz="2400" dirty="0" err="1"/>
              <a:t>Nottingham_Workshop</a:t>
            </a:r>
            <a:r>
              <a:rPr lang="en-GB" sz="2400" dirty="0"/>
              <a:t>  on GitHub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Clone the repo into </a:t>
            </a:r>
            <a:r>
              <a:rPr lang="en-GB" sz="2400" dirty="0" err="1"/>
              <a:t>BootCampFiles</a:t>
            </a:r>
            <a:r>
              <a:rPr lang="en-GB" sz="2400" dirty="0"/>
              <a:t> folder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Run </a:t>
            </a:r>
            <a:r>
              <a:rPr lang="en-GB" sz="2400" dirty="0" err="1"/>
              <a:t>setupPath.m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6246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273600"/>
            <a:ext cx="6172200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The MATLAB Desktop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F0EBBF-9B28-9F49-888B-326C203D95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478058"/>
            <a:ext cx="8103870" cy="451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8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5545-9C47-264F-AEB2-F3B7F4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Heterogeneous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782A0C-2CE7-C648-A15B-B1069B933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" y="1299845"/>
            <a:ext cx="6191754" cy="36264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9A639F-B246-F041-AD8F-A05E4F108E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3288835"/>
            <a:ext cx="7475220" cy="30390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DE409-24C2-D84F-AE34-BE29E9A971E0}"/>
              </a:ext>
            </a:extLst>
          </p:cNvPr>
          <p:cNvSpPr txBox="1"/>
          <p:nvPr/>
        </p:nvSpPr>
        <p:spPr>
          <a:xfrm>
            <a:off x="6294624" y="2120430"/>
            <a:ext cx="250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doc </a:t>
            </a:r>
            <a:r>
              <a:rPr lang="en-US" b="1" dirty="0" err="1"/>
              <a:t>readtable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438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5545-9C47-264F-AEB2-F3B7F4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Plotting vectors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6E309AD-3163-EB4C-857E-33FA9FE76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" y="1690689"/>
            <a:ext cx="5334000" cy="40005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DE409-24C2-D84F-AE34-BE29E9A971E0}"/>
              </a:ext>
            </a:extLst>
          </p:cNvPr>
          <p:cNvSpPr txBox="1"/>
          <p:nvPr/>
        </p:nvSpPr>
        <p:spPr>
          <a:xfrm>
            <a:off x="4903470" y="2782998"/>
            <a:ext cx="42405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figure % new figure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% basic plot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scatter(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medData.Age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medData.BPDiff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xlabel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(‘Age’)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ylabel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(‘Pressure’)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13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5545-9C47-264F-AEB2-F3B7F4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Low-Level file I/O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900B298-4356-FC4D-923D-15B39FE9B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666" y="1859915"/>
            <a:ext cx="3680611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DE409-24C2-D84F-AE34-BE29E9A971E0}"/>
              </a:ext>
            </a:extLst>
          </p:cNvPr>
          <p:cNvSpPr txBox="1"/>
          <p:nvPr/>
        </p:nvSpPr>
        <p:spPr>
          <a:xfrm>
            <a:off x="3188971" y="3004532"/>
            <a:ext cx="58637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HeightWaistData.txt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’);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dataFormat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‘%f %f’;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heightWaistData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textscan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dataFormat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...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HeaderLines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’, 1, ‘Delimiter’, ‘\t’);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fclose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1724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Graduate School 1">
      <a:dk1>
        <a:srgbClr val="000100"/>
      </a:dk1>
      <a:lt1>
        <a:sysClr val="window" lastClr="FFFFFF"/>
      </a:lt1>
      <a:dk2>
        <a:srgbClr val="003958"/>
      </a:dk2>
      <a:lt2>
        <a:srgbClr val="0091A1"/>
      </a:lt2>
      <a:accent1>
        <a:srgbClr val="004A78"/>
      </a:accent1>
      <a:accent2>
        <a:srgbClr val="003958"/>
      </a:accent2>
      <a:accent3>
        <a:srgbClr val="0091A1"/>
      </a:accent3>
      <a:accent4>
        <a:srgbClr val="24A48C"/>
      </a:accent4>
      <a:accent5>
        <a:srgbClr val="009767"/>
      </a:accent5>
      <a:accent6>
        <a:srgbClr val="004A78"/>
      </a:accent6>
      <a:hlink>
        <a:srgbClr val="004A78"/>
      </a:hlink>
      <a:folHlink>
        <a:srgbClr val="004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2310</TotalTime>
  <Words>1560</Words>
  <Application>Microsoft Office PowerPoint</Application>
  <PresentationFormat>On-screen Show (4:3)</PresentationFormat>
  <Paragraphs>266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Consolas</vt:lpstr>
      <vt:lpstr>Courier New</vt:lpstr>
      <vt:lpstr>Times</vt:lpstr>
      <vt:lpstr>Office Theme</vt:lpstr>
      <vt:lpstr>1_Office Theme</vt:lpstr>
      <vt:lpstr>Custom Design</vt:lpstr>
      <vt:lpstr>Further MATLAB Programming – Make Your Code Efficient and Robust</vt:lpstr>
      <vt:lpstr>PowerPoint Presentation</vt:lpstr>
      <vt:lpstr>PowerPoint Presentation</vt:lpstr>
      <vt:lpstr>PowerPoint Presentation</vt:lpstr>
      <vt:lpstr>Clone Course Materials</vt:lpstr>
      <vt:lpstr>The MATLAB Desktop</vt:lpstr>
      <vt:lpstr>Heterogeneous data</vt:lpstr>
      <vt:lpstr>Plotting vectors</vt:lpstr>
      <vt:lpstr>Low-Level file I/O</vt:lpstr>
      <vt:lpstr>Cell array</vt:lpstr>
      <vt:lpstr>Converting cell arrays to array</vt:lpstr>
      <vt:lpstr>Missing data and Boolean values</vt:lpstr>
      <vt:lpstr>Linear Regression Models</vt:lpstr>
      <vt:lpstr>Linear Regression Models</vt:lpstr>
      <vt:lpstr>PowerPoint Presentation</vt:lpstr>
      <vt:lpstr>Anonymous Functions</vt:lpstr>
      <vt:lpstr>PowerPoint Presentation</vt:lpstr>
      <vt:lpstr>PowerPoint Presentation</vt:lpstr>
      <vt:lpstr>Creating a Function</vt:lpstr>
      <vt:lpstr>Debugging and Improving Performance</vt:lpstr>
      <vt:lpstr>Preallocation of Memory</vt:lpstr>
      <vt:lpstr>PowerPoint Presentation</vt:lpstr>
      <vt:lpstr>PowerPoint Presentation</vt:lpstr>
      <vt:lpstr>Before you leave, please complete the online course evaluation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for Software Development using MATLAB</dc:title>
  <dc:creator>Brown Louise</dc:creator>
  <cp:lastModifiedBy>Louise Brown (staff)</cp:lastModifiedBy>
  <cp:revision>42</cp:revision>
  <dcterms:created xsi:type="dcterms:W3CDTF">2017-05-08T10:15:42Z</dcterms:created>
  <dcterms:modified xsi:type="dcterms:W3CDTF">2022-05-23T16:40:03Z</dcterms:modified>
</cp:coreProperties>
</file>